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wav" ContentType="audio/x-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7"/>
  </p:notesMasterIdLst>
  <p:sldIdLst>
    <p:sldId id="256" r:id="rId2"/>
    <p:sldId id="2245" r:id="rId3"/>
    <p:sldId id="1505" r:id="rId4"/>
    <p:sldId id="2247" r:id="rId5"/>
    <p:sldId id="1509" r:id="rId6"/>
    <p:sldId id="1511" r:id="rId7"/>
    <p:sldId id="1512" r:id="rId8"/>
    <p:sldId id="1513" r:id="rId9"/>
    <p:sldId id="1514" r:id="rId10"/>
    <p:sldId id="1281" r:id="rId11"/>
    <p:sldId id="1341" r:id="rId12"/>
    <p:sldId id="1384" r:id="rId13"/>
    <p:sldId id="1449" r:id="rId14"/>
    <p:sldId id="1282" r:id="rId15"/>
    <p:sldId id="1342" r:id="rId16"/>
    <p:sldId id="1343" r:id="rId17"/>
    <p:sldId id="1344" r:id="rId18"/>
    <p:sldId id="1397" r:id="rId19"/>
    <p:sldId id="1398" r:id="rId20"/>
    <p:sldId id="1399" r:id="rId21"/>
    <p:sldId id="1345" r:id="rId22"/>
    <p:sldId id="1385" r:id="rId23"/>
    <p:sldId id="1346" r:id="rId24"/>
    <p:sldId id="1347" r:id="rId25"/>
    <p:sldId id="1348" r:id="rId26"/>
    <p:sldId id="1386" r:id="rId27"/>
    <p:sldId id="1535" r:id="rId28"/>
    <p:sldId id="1540" r:id="rId29"/>
    <p:sldId id="2248" r:id="rId30"/>
    <p:sldId id="2249" r:id="rId31"/>
    <p:sldId id="1571" r:id="rId32"/>
    <p:sldId id="2250" r:id="rId33"/>
    <p:sldId id="2251" r:id="rId34"/>
    <p:sldId id="2252" r:id="rId35"/>
    <p:sldId id="2253" r:id="rId36"/>
    <p:sldId id="2254" r:id="rId37"/>
    <p:sldId id="1577" r:id="rId38"/>
    <p:sldId id="2255" r:id="rId39"/>
    <p:sldId id="2256" r:id="rId40"/>
    <p:sldId id="1450" r:id="rId41"/>
    <p:sldId id="1451" r:id="rId42"/>
    <p:sldId id="1349" r:id="rId43"/>
    <p:sldId id="1350" r:id="rId44"/>
    <p:sldId id="1351" r:id="rId45"/>
    <p:sldId id="1352" r:id="rId46"/>
    <p:sldId id="1353" r:id="rId47"/>
    <p:sldId id="1354" r:id="rId48"/>
    <p:sldId id="1387" r:id="rId49"/>
    <p:sldId id="1388" r:id="rId50"/>
    <p:sldId id="1389" r:id="rId51"/>
    <p:sldId id="1390" r:id="rId52"/>
    <p:sldId id="1355" r:id="rId53"/>
    <p:sldId id="1356" r:id="rId54"/>
    <p:sldId id="1357" r:id="rId55"/>
    <p:sldId id="1358" r:id="rId56"/>
    <p:sldId id="1359" r:id="rId57"/>
    <p:sldId id="1360" r:id="rId58"/>
    <p:sldId id="1361" r:id="rId59"/>
    <p:sldId id="1362" r:id="rId60"/>
    <p:sldId id="1363" r:id="rId61"/>
    <p:sldId id="1364" r:id="rId62"/>
    <p:sldId id="1365" r:id="rId63"/>
    <p:sldId id="1366" r:id="rId64"/>
    <p:sldId id="1367" r:id="rId65"/>
    <p:sldId id="1368" r:id="rId66"/>
    <p:sldId id="1369" r:id="rId67"/>
    <p:sldId id="1370" r:id="rId68"/>
    <p:sldId id="1371" r:id="rId69"/>
    <p:sldId id="1372" r:id="rId70"/>
    <p:sldId id="1373" r:id="rId71"/>
    <p:sldId id="1374" r:id="rId72"/>
    <p:sldId id="1375" r:id="rId73"/>
    <p:sldId id="1376" r:id="rId74"/>
    <p:sldId id="1377" r:id="rId75"/>
    <p:sldId id="1378" r:id="rId76"/>
    <p:sldId id="1379" r:id="rId77"/>
    <p:sldId id="2257" r:id="rId78"/>
    <p:sldId id="2258" r:id="rId79"/>
    <p:sldId id="2259" r:id="rId80"/>
    <p:sldId id="1283" r:id="rId81"/>
    <p:sldId id="1284" r:id="rId82"/>
    <p:sldId id="1285" r:id="rId83"/>
    <p:sldId id="1391" r:id="rId84"/>
    <p:sldId id="1392" r:id="rId85"/>
    <p:sldId id="1393" r:id="rId86"/>
    <p:sldId id="1394" r:id="rId87"/>
    <p:sldId id="1395" r:id="rId88"/>
    <p:sldId id="1286" r:id="rId89"/>
    <p:sldId id="1396" r:id="rId90"/>
    <p:sldId id="552" r:id="rId91"/>
    <p:sldId id="553" r:id="rId92"/>
    <p:sldId id="554" r:id="rId93"/>
    <p:sldId id="2047" r:id="rId94"/>
    <p:sldId id="1817" r:id="rId95"/>
    <p:sldId id="1815" r:id="rId96"/>
    <p:sldId id="1816" r:id="rId97"/>
    <p:sldId id="1818" r:id="rId98"/>
    <p:sldId id="1819" r:id="rId99"/>
    <p:sldId id="1820" r:id="rId100"/>
    <p:sldId id="1821" r:id="rId101"/>
    <p:sldId id="1823" r:id="rId102"/>
    <p:sldId id="1825" r:id="rId103"/>
    <p:sldId id="1828" r:id="rId104"/>
    <p:sldId id="1830" r:id="rId105"/>
    <p:sldId id="1831" r:id="rId106"/>
    <p:sldId id="1832" r:id="rId107"/>
    <p:sldId id="556" r:id="rId108"/>
    <p:sldId id="2311" r:id="rId109"/>
    <p:sldId id="2312" r:id="rId110"/>
    <p:sldId id="2313" r:id="rId111"/>
    <p:sldId id="2314" r:id="rId112"/>
    <p:sldId id="2315" r:id="rId113"/>
    <p:sldId id="2316" r:id="rId114"/>
    <p:sldId id="2317" r:id="rId115"/>
    <p:sldId id="2318" r:id="rId116"/>
    <p:sldId id="1649" r:id="rId117"/>
    <p:sldId id="1650" r:id="rId118"/>
    <p:sldId id="1651" r:id="rId119"/>
    <p:sldId id="1652" r:id="rId120"/>
    <p:sldId id="2060" r:id="rId121"/>
    <p:sldId id="2061" r:id="rId122"/>
    <p:sldId id="2062" r:id="rId123"/>
    <p:sldId id="2063" r:id="rId124"/>
    <p:sldId id="2064" r:id="rId125"/>
    <p:sldId id="2065" r:id="rId126"/>
    <p:sldId id="2066" r:id="rId127"/>
    <p:sldId id="2067" r:id="rId128"/>
    <p:sldId id="2068" r:id="rId129"/>
    <p:sldId id="2069" r:id="rId130"/>
    <p:sldId id="2070" r:id="rId131"/>
    <p:sldId id="2071" r:id="rId132"/>
    <p:sldId id="2072" r:id="rId133"/>
    <p:sldId id="2073" r:id="rId134"/>
    <p:sldId id="2074" r:id="rId135"/>
    <p:sldId id="2075" r:id="rId136"/>
    <p:sldId id="2076" r:id="rId137"/>
    <p:sldId id="2077" r:id="rId138"/>
    <p:sldId id="2078" r:id="rId139"/>
    <p:sldId id="2079" r:id="rId140"/>
    <p:sldId id="2080" r:id="rId141"/>
    <p:sldId id="2081" r:id="rId142"/>
    <p:sldId id="2082" r:id="rId143"/>
    <p:sldId id="2083" r:id="rId144"/>
    <p:sldId id="2084" r:id="rId145"/>
    <p:sldId id="2085" r:id="rId146"/>
    <p:sldId id="2086" r:id="rId147"/>
    <p:sldId id="2087" r:id="rId148"/>
    <p:sldId id="2088" r:id="rId149"/>
    <p:sldId id="2089" r:id="rId150"/>
    <p:sldId id="2090" r:id="rId151"/>
    <p:sldId id="2091" r:id="rId152"/>
    <p:sldId id="2092" r:id="rId153"/>
    <p:sldId id="2102" r:id="rId154"/>
    <p:sldId id="2103" r:id="rId155"/>
    <p:sldId id="2104" r:id="rId156"/>
    <p:sldId id="2105" r:id="rId157"/>
    <p:sldId id="2106" r:id="rId158"/>
    <p:sldId id="2107" r:id="rId159"/>
    <p:sldId id="2108" r:id="rId160"/>
    <p:sldId id="2109" r:id="rId161"/>
    <p:sldId id="2110" r:id="rId162"/>
    <p:sldId id="2111" r:id="rId163"/>
    <p:sldId id="2112" r:id="rId164"/>
    <p:sldId id="2113" r:id="rId165"/>
    <p:sldId id="2114" r:id="rId166"/>
    <p:sldId id="2115" r:id="rId167"/>
    <p:sldId id="2116" r:id="rId168"/>
    <p:sldId id="2117" r:id="rId169"/>
    <p:sldId id="2118" r:id="rId170"/>
    <p:sldId id="2119" r:id="rId171"/>
    <p:sldId id="2120" r:id="rId172"/>
    <p:sldId id="2121" r:id="rId173"/>
    <p:sldId id="2122" r:id="rId174"/>
    <p:sldId id="2123" r:id="rId175"/>
    <p:sldId id="2124" r:id="rId176"/>
    <p:sldId id="2125" r:id="rId177"/>
    <p:sldId id="2126" r:id="rId178"/>
    <p:sldId id="2127" r:id="rId179"/>
    <p:sldId id="2128" r:id="rId180"/>
    <p:sldId id="2129" r:id="rId181"/>
    <p:sldId id="2130" r:id="rId182"/>
    <p:sldId id="2131" r:id="rId183"/>
    <p:sldId id="2132" r:id="rId184"/>
    <p:sldId id="2133" r:id="rId185"/>
    <p:sldId id="2134" r:id="rId186"/>
    <p:sldId id="2135" r:id="rId187"/>
    <p:sldId id="2136" r:id="rId188"/>
    <p:sldId id="2137" r:id="rId189"/>
    <p:sldId id="2138" r:id="rId190"/>
    <p:sldId id="2139" r:id="rId191"/>
    <p:sldId id="2140" r:id="rId192"/>
    <p:sldId id="2141" r:id="rId193"/>
    <p:sldId id="2142" r:id="rId194"/>
    <p:sldId id="2143" r:id="rId195"/>
    <p:sldId id="2144" r:id="rId196"/>
    <p:sldId id="2145" r:id="rId197"/>
    <p:sldId id="2146" r:id="rId198"/>
    <p:sldId id="2147" r:id="rId199"/>
    <p:sldId id="2148" r:id="rId200"/>
    <p:sldId id="2149" r:id="rId201"/>
    <p:sldId id="2150" r:id="rId202"/>
    <p:sldId id="2151" r:id="rId203"/>
    <p:sldId id="2152" r:id="rId204"/>
    <p:sldId id="2153" r:id="rId205"/>
    <p:sldId id="2154" r:id="rId206"/>
    <p:sldId id="2155" r:id="rId207"/>
    <p:sldId id="2156" r:id="rId208"/>
    <p:sldId id="2157" r:id="rId209"/>
    <p:sldId id="2158" r:id="rId210"/>
    <p:sldId id="2159" r:id="rId211"/>
    <p:sldId id="2160" r:id="rId212"/>
    <p:sldId id="2161" r:id="rId213"/>
    <p:sldId id="2162" r:id="rId214"/>
    <p:sldId id="2163" r:id="rId215"/>
    <p:sldId id="2164" r:id="rId216"/>
    <p:sldId id="2196" r:id="rId217"/>
    <p:sldId id="2197" r:id="rId218"/>
    <p:sldId id="2198" r:id="rId219"/>
    <p:sldId id="2199" r:id="rId220"/>
    <p:sldId id="2200" r:id="rId221"/>
    <p:sldId id="2201" r:id="rId222"/>
    <p:sldId id="2202" r:id="rId223"/>
    <p:sldId id="2203" r:id="rId224"/>
    <p:sldId id="2204" r:id="rId225"/>
    <p:sldId id="2205" r:id="rId226"/>
    <p:sldId id="2206" r:id="rId227"/>
    <p:sldId id="2207" r:id="rId228"/>
    <p:sldId id="2208" r:id="rId229"/>
    <p:sldId id="2209" r:id="rId230"/>
    <p:sldId id="2210" r:id="rId231"/>
    <p:sldId id="2211" r:id="rId232"/>
    <p:sldId id="2212" r:id="rId233"/>
    <p:sldId id="2213" r:id="rId234"/>
    <p:sldId id="2214" r:id="rId235"/>
    <p:sldId id="2215" r:id="rId236"/>
    <p:sldId id="2216" r:id="rId237"/>
    <p:sldId id="2217" r:id="rId238"/>
    <p:sldId id="2218" r:id="rId239"/>
    <p:sldId id="2219" r:id="rId240"/>
    <p:sldId id="2238" r:id="rId241"/>
    <p:sldId id="2239" r:id="rId242"/>
    <p:sldId id="2240" r:id="rId243"/>
    <p:sldId id="2241" r:id="rId244"/>
    <p:sldId id="2242" r:id="rId245"/>
    <p:sldId id="2243" r:id="rId2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udent"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47" autoAdjust="0"/>
    <p:restoredTop sz="95028" autoAdjust="0"/>
  </p:normalViewPr>
  <p:slideViewPr>
    <p:cSldViewPr snapToGrid="0">
      <p:cViewPr varScale="1">
        <p:scale>
          <a:sx n="116" d="100"/>
          <a:sy n="116" d="100"/>
        </p:scale>
        <p:origin x="192" y="26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commentAuthors" Target="commentAuthor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presProps" Target="pres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20.wmf"/><Relationship Id="rId7" Type="http://schemas.openxmlformats.org/officeDocument/2006/relationships/image" Target="../media/image24.wmf"/><Relationship Id="rId2" Type="http://schemas.openxmlformats.org/officeDocument/2006/relationships/image" Target="../media/image19.wmf"/><Relationship Id="rId1" Type="http://schemas.openxmlformats.org/officeDocument/2006/relationships/image" Target="../media/image18.wmf"/><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 Id="rId9" Type="http://schemas.openxmlformats.org/officeDocument/2006/relationships/image" Target="../media/image2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4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4" Type="http://schemas.openxmlformats.org/officeDocument/2006/relationships/image" Target="../media/image46.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4" Type="http://schemas.openxmlformats.org/officeDocument/2006/relationships/image" Target="../media/image54.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85.wmf"/><Relationship Id="rId1" Type="http://schemas.openxmlformats.org/officeDocument/2006/relationships/image" Target="../media/image84.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8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0.vml.rels><?xml version="1.0" encoding="UTF-8" standalone="yes"?>
<Relationships xmlns="http://schemas.openxmlformats.org/package/2006/relationships"><Relationship Id="rId8" Type="http://schemas.openxmlformats.org/officeDocument/2006/relationships/image" Target="../media/image98.wmf"/><Relationship Id="rId13" Type="http://schemas.openxmlformats.org/officeDocument/2006/relationships/image" Target="../media/image103.wmf"/><Relationship Id="rId3" Type="http://schemas.openxmlformats.org/officeDocument/2006/relationships/image" Target="../media/image93.wmf"/><Relationship Id="rId7" Type="http://schemas.openxmlformats.org/officeDocument/2006/relationships/image" Target="../media/image97.wmf"/><Relationship Id="rId12" Type="http://schemas.openxmlformats.org/officeDocument/2006/relationships/image" Target="../media/image102.wmf"/><Relationship Id="rId2" Type="http://schemas.openxmlformats.org/officeDocument/2006/relationships/image" Target="../media/image92.wmf"/><Relationship Id="rId1" Type="http://schemas.openxmlformats.org/officeDocument/2006/relationships/image" Target="../media/image91.wmf"/><Relationship Id="rId6" Type="http://schemas.openxmlformats.org/officeDocument/2006/relationships/image" Target="../media/image96.wmf"/><Relationship Id="rId11" Type="http://schemas.openxmlformats.org/officeDocument/2006/relationships/image" Target="../media/image101.wmf"/><Relationship Id="rId5" Type="http://schemas.openxmlformats.org/officeDocument/2006/relationships/image" Target="../media/image95.wmf"/><Relationship Id="rId10" Type="http://schemas.openxmlformats.org/officeDocument/2006/relationships/image" Target="../media/image100.wmf"/><Relationship Id="rId4" Type="http://schemas.openxmlformats.org/officeDocument/2006/relationships/image" Target="../media/image94.wmf"/><Relationship Id="rId9" Type="http://schemas.openxmlformats.org/officeDocument/2006/relationships/image" Target="../media/image99.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04.png"/></Relationships>
</file>

<file path=ppt/drawings/_rels/vmlDrawing52.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27.png"/></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31.png"/></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31.png"/></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65.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266.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 Id="rId4"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50DC95-9DEC-440D-BB1F-C97B41D82B62}" type="datetimeFigureOut">
              <a:rPr lang="en-US" smtClean="0"/>
              <a:t>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284A19-BF6F-4673-9387-A13B23E95689}" type="slidenum">
              <a:rPr lang="en-US" smtClean="0"/>
              <a:t>‹#›</a:t>
            </a:fld>
            <a:endParaRPr lang="en-US"/>
          </a:p>
        </p:txBody>
      </p:sp>
    </p:spTree>
    <p:extLst>
      <p:ext uri="{BB962C8B-B14F-4D97-AF65-F5344CB8AC3E}">
        <p14:creationId xmlns:p14="http://schemas.microsoft.com/office/powerpoint/2010/main" val="778756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xfrm>
            <a:off x="73025" y="762000"/>
            <a:ext cx="6635750" cy="3733800"/>
          </a:xfrm>
          <a:noFill/>
          <a:ln/>
          <a:extLst>
            <a:ext uri="{909E8E84-426E-40DD-AFC4-6F175D3DCCD1}">
              <a14:hiddenFill xmlns:a14="http://schemas.microsoft.com/office/drawing/2010/main">
                <a:solidFill>
                  <a:srgbClr val="FFFFFF"/>
                </a:solidFill>
              </a14:hiddenFill>
            </a:ext>
          </a:extLst>
        </p:spPr>
      </p:sp>
      <p:sp>
        <p:nvSpPr>
          <p:cNvPr id="20482" name="Text Box 3"/>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TPE gives a way to specify learning tasks, what if we wanted to train a computer to recognize handwriting, what would T, P and E be?</a:t>
            </a:r>
          </a:p>
          <a:p>
            <a:endParaRPr lang="en-US" altLang="en-US">
              <a:latin typeface="Times New Roman" panose="02020603050405020304" pitchFamily="18" charset="0"/>
              <a:ea typeface="ＭＳ Ｐゴシック" panose="020B0600070205080204" pitchFamily="34" charset="-128"/>
            </a:endParaRPr>
          </a:p>
          <a:p>
            <a:pPr>
              <a:buFontTx/>
              <a:buChar char="-"/>
            </a:pPr>
            <a:r>
              <a:rPr lang="en-US" altLang="en-US">
                <a:latin typeface="Times New Roman" panose="02020603050405020304" pitchFamily="18" charset="0"/>
                <a:ea typeface="ＭＳ Ｐゴシック" panose="020B0600070205080204" pitchFamily="34" charset="-128"/>
              </a:rPr>
              <a:t>T: recognize and classify hand-written words within images</a:t>
            </a:r>
          </a:p>
          <a:p>
            <a:pPr>
              <a:buFontTx/>
              <a:buChar char="-"/>
            </a:pPr>
            <a:r>
              <a:rPr lang="en-US" altLang="en-US">
                <a:latin typeface="Times New Roman" panose="02020603050405020304" pitchFamily="18" charset="0"/>
                <a:ea typeface="ＭＳ Ｐゴシック" panose="020B0600070205080204" pitchFamily="34" charset="-128"/>
              </a:rPr>
              <a:t>P: % words correctly classified</a:t>
            </a:r>
          </a:p>
          <a:p>
            <a:pPr>
              <a:buFontTx/>
              <a:buChar char="-"/>
            </a:pPr>
            <a:r>
              <a:rPr lang="en-US" altLang="en-US">
                <a:latin typeface="Times New Roman" panose="02020603050405020304" pitchFamily="18" charset="0"/>
                <a:ea typeface="ＭＳ Ｐゴシック" panose="020B0600070205080204" pitchFamily="34" charset="-128"/>
              </a:rPr>
              <a:t>E: a database of handwritten words with characters labeled.</a:t>
            </a:r>
          </a:p>
          <a:p>
            <a:pPr>
              <a:buFontTx/>
              <a:buChar char="-"/>
            </a:pPr>
            <a:endParaRPr lang="en-US" altLang="en-US">
              <a:latin typeface="Times New Roman" panose="02020603050405020304" pitchFamily="18" charset="0"/>
              <a:ea typeface="ＭＳ Ｐゴシック" panose="020B0600070205080204" pitchFamily="34" charset="-128"/>
            </a:endParaRPr>
          </a:p>
          <a:p>
            <a:pPr>
              <a:buFontTx/>
              <a:buChar char="-"/>
            </a:pPr>
            <a:r>
              <a:rPr lang="en-US" altLang="en-US">
                <a:latin typeface="Times New Roman" panose="02020603050405020304" pitchFamily="18" charset="0"/>
                <a:ea typeface="ＭＳ Ｐゴシック" panose="020B0600070205080204" pitchFamily="34" charset="-128"/>
              </a:rPr>
              <a:t>Simon’s definition of ML:  Learning denotes changes in the system that are adaptive in the sense that they enable the system to do the same task or tasks drawn from </a:t>
            </a:r>
            <a:r>
              <a:rPr lang="en-US" altLang="en-US">
                <a:solidFill>
                  <a:srgbClr val="CC1922"/>
                </a:solidFill>
                <a:latin typeface="Times New Roman" panose="02020603050405020304" pitchFamily="18" charset="0"/>
                <a:ea typeface="ＭＳ Ｐゴシック" panose="020B0600070205080204" pitchFamily="34" charset="-128"/>
              </a:rPr>
              <a:t>the SAME POPULATION </a:t>
            </a:r>
            <a:r>
              <a:rPr lang="en-US" altLang="en-US">
                <a:latin typeface="Times New Roman" panose="02020603050405020304" pitchFamily="18" charset="0"/>
                <a:ea typeface="ＭＳ Ｐゴシック" panose="020B0600070205080204" pitchFamily="34" charset="-128"/>
              </a:rPr>
              <a:t>more effectively next time”</a:t>
            </a:r>
          </a:p>
        </p:txBody>
      </p:sp>
    </p:spTree>
    <p:extLst>
      <p:ext uri="{BB962C8B-B14F-4D97-AF65-F5344CB8AC3E}">
        <p14:creationId xmlns:p14="http://schemas.microsoft.com/office/powerpoint/2010/main" val="779712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New Roman" panose="02020603050405020304" pitchFamily="18" charset="0"/>
              </a:defRPr>
            </a:lvl1pPr>
            <a:lvl2pPr marL="742950" indent="-285750" defTabSz="930275">
              <a:defRPr sz="2400">
                <a:solidFill>
                  <a:schemeClr val="tx1"/>
                </a:solidFill>
                <a:latin typeface="Times New Roman" panose="02020603050405020304" pitchFamily="18" charset="0"/>
              </a:defRPr>
            </a:lvl2pPr>
            <a:lvl3pPr marL="1143000" indent="-228600" defTabSz="930275">
              <a:defRPr sz="2400">
                <a:solidFill>
                  <a:schemeClr val="tx1"/>
                </a:solidFill>
                <a:latin typeface="Times New Roman" panose="02020603050405020304" pitchFamily="18" charset="0"/>
              </a:defRPr>
            </a:lvl3pPr>
            <a:lvl4pPr marL="1600200" indent="-228600" defTabSz="930275">
              <a:defRPr sz="2400">
                <a:solidFill>
                  <a:schemeClr val="tx1"/>
                </a:solidFill>
                <a:latin typeface="Times New Roman" panose="02020603050405020304" pitchFamily="18" charset="0"/>
              </a:defRPr>
            </a:lvl4pPr>
            <a:lvl5pPr marL="2057400" indent="-228600" defTabSz="930275">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fld id="{8EF9A1F7-A4B6-4ADC-9A2F-0A37F7D3B8BD}" type="slidenum">
              <a:rPr lang="en-US" altLang="en-US" sz="1200"/>
              <a:pPr/>
              <a:t>16</a:t>
            </a:fld>
            <a:endParaRPr lang="en-US" altLang="en-US" sz="1200"/>
          </a:p>
        </p:txBody>
      </p:sp>
      <p:sp>
        <p:nvSpPr>
          <p:cNvPr id="84995" name="Rectangle 2"/>
          <p:cNvSpPr>
            <a:spLocks noGrp="1" noRot="1" noChangeAspect="1" noChangeArrowheads="1" noTextEdit="1"/>
          </p:cNvSpPr>
          <p:nvPr>
            <p:ph type="sldImg"/>
          </p:nvPr>
        </p:nvSpPr>
        <p:spPr>
          <a:ln cap="flat"/>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704916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AA3320-18B9-4F83-A8EE-A41FF7D24C4D}" type="slidenum">
              <a:rPr lang="en-US"/>
              <a:pPr/>
              <a:t>229</a:t>
            </a:fld>
            <a:endParaRPr lang="en-US"/>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p:txBody>
          <a:bodyPr/>
          <a:lstStyle/>
          <a:p>
            <a:r>
              <a:rPr lang="en-US"/>
              <a:t>The chi-square (</a:t>
            </a:r>
            <a:r>
              <a:rPr lang="el-GR"/>
              <a:t>χ</a:t>
            </a:r>
            <a:r>
              <a:rPr lang="en-US"/>
              <a:t>2) for this example is 19.2 ( 8.7 + 2.2 + 6.6 + 1.7 = 19.2).    </a:t>
            </a:r>
          </a:p>
        </p:txBody>
      </p:sp>
    </p:spTree>
    <p:extLst>
      <p:ext uri="{BB962C8B-B14F-4D97-AF65-F5344CB8AC3E}">
        <p14:creationId xmlns:p14="http://schemas.microsoft.com/office/powerpoint/2010/main" val="372966119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04E0A-BDB2-4060-9A43-E3EC3BD22169}" type="slidenum">
              <a:rPr lang="en-US"/>
              <a:pPr/>
              <a:t>230</a:t>
            </a:fld>
            <a:endParaRPr lang="en-US"/>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p:txBody>
          <a:bodyPr/>
          <a:lstStyle/>
          <a:p>
            <a:r>
              <a:rPr lang="en-US"/>
              <a:t>What exactly does this number tell you?  In general, the higher the chi-square value, the greater the likelihood that there is a statistically significant difference between the two groups you are comparing.  To know for sure, though, you need to look up the p-value in a chi-square table.  We will talk about the p-value and how the p-value is related to the chi-square test in the section below.  First, though, let’s talk about different types of chi-square tests.</a:t>
            </a:r>
          </a:p>
          <a:p>
            <a:r>
              <a:rPr lang="en-US"/>
              <a:t>   </a:t>
            </a:r>
          </a:p>
          <a:p>
            <a:r>
              <a:rPr lang="en-US" b="1" i="1"/>
              <a:t> </a:t>
            </a:r>
          </a:p>
        </p:txBody>
      </p:sp>
    </p:spTree>
    <p:extLst>
      <p:ext uri="{BB962C8B-B14F-4D97-AF65-F5344CB8AC3E}">
        <p14:creationId xmlns:p14="http://schemas.microsoft.com/office/powerpoint/2010/main" val="13701818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104220-3050-46C8-95CB-24D180032BAF}" type="slidenum">
              <a:rPr lang="en-US"/>
              <a:pPr/>
              <a:t>231</a:t>
            </a:fld>
            <a:endParaRPr lang="en-US"/>
          </a:p>
        </p:txBody>
      </p:sp>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p:txBody>
          <a:bodyPr/>
          <a:lstStyle/>
          <a:p>
            <a:r>
              <a:rPr lang="en-US"/>
              <a:t>The figure identifies the types of tests to use in different situations.  If you have a sample with less than 30 people or if one of the cells in your 2x2 tables is less than 5, you will need to use Fisher’s exact test.  If you have matched or paired data, you should use McNemar’s Test instead of a standard chi-square test (we’ll talk more about McNemar’s Test in the next issue of FOCUS).  </a:t>
            </a:r>
          </a:p>
          <a:p>
            <a:r>
              <a:rPr lang="en-US"/>
              <a:t> </a:t>
            </a:r>
          </a:p>
          <a:p>
            <a:r>
              <a:rPr lang="en-US"/>
              <a:t>  </a:t>
            </a:r>
          </a:p>
        </p:txBody>
      </p:sp>
    </p:spTree>
    <p:extLst>
      <p:ext uri="{BB962C8B-B14F-4D97-AF65-F5344CB8AC3E}">
        <p14:creationId xmlns:p14="http://schemas.microsoft.com/office/powerpoint/2010/main" val="155546542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E86DF0-66C9-4F6C-9CD0-312DD2006C2D}" type="slidenum">
              <a:rPr lang="en-US"/>
              <a:pPr/>
              <a:t>232</a:t>
            </a:fld>
            <a:endParaRPr lang="en-US"/>
          </a:p>
        </p:txBody>
      </p:sp>
      <p:sp>
        <p:nvSpPr>
          <p:cNvPr id="221186" name="Rectangle 2"/>
          <p:cNvSpPr>
            <a:spLocks noGrp="1" noRot="1" noChangeAspect="1" noChangeArrowheads="1" noTextEdit="1"/>
          </p:cNvSpPr>
          <p:nvPr>
            <p:ph type="sldImg"/>
          </p:nvPr>
        </p:nvSpPr>
        <p:spPr>
          <a:ln/>
        </p:spPr>
      </p:sp>
      <p:sp>
        <p:nvSpPr>
          <p:cNvPr id="221187" name="Rectangle 3"/>
          <p:cNvSpPr>
            <a:spLocks noGrp="1" noChangeArrowheads="1"/>
          </p:cNvSpPr>
          <p:nvPr>
            <p:ph type="body" idx="1"/>
          </p:nvPr>
        </p:nvSpPr>
        <p:spPr/>
        <p:txBody>
          <a:bodyPr/>
          <a:lstStyle/>
          <a:p>
            <a:r>
              <a:rPr lang="en-US"/>
              <a:t>Many statistical tests give both a numeric result (e.g., our chi-square value of 19.2) and a p-value</a:t>
            </a:r>
            <a:r>
              <a:rPr lang="en-US" b="1"/>
              <a:t>.  </a:t>
            </a:r>
            <a:r>
              <a:rPr lang="en-US"/>
              <a:t>The p-value is a number that ranges between 0 and 1.  So what does the p-value tell you?  The p-value is the probability of getting the result you got, assuming that the two groups you are comparing are actually </a:t>
            </a:r>
            <a:r>
              <a:rPr lang="en-US" i="1"/>
              <a:t>the same.</a:t>
            </a:r>
            <a:r>
              <a:rPr lang="en-US"/>
              <a:t> </a:t>
            </a:r>
          </a:p>
          <a:p>
            <a:r>
              <a:rPr lang="en-US"/>
              <a:t> </a:t>
            </a:r>
          </a:p>
        </p:txBody>
      </p:sp>
    </p:spTree>
    <p:extLst>
      <p:ext uri="{BB962C8B-B14F-4D97-AF65-F5344CB8AC3E}">
        <p14:creationId xmlns:p14="http://schemas.microsoft.com/office/powerpoint/2010/main" val="33074627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29356F-7A2E-47AA-B266-31825E5B66D5}" type="slidenum">
              <a:rPr lang="en-US"/>
              <a:pPr/>
              <a:t>233</a:t>
            </a:fld>
            <a:endParaRPr lang="en-US"/>
          </a:p>
        </p:txBody>
      </p:sp>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p:txBody>
          <a:bodyPr/>
          <a:lstStyle/>
          <a:p>
            <a:r>
              <a:rPr lang="en-US"/>
              <a:t>In other words, we start by assuming that there is no difference in outcomes between the groups (e.g., the people who ate tomatoes and those who did not).  Then we look at the test statistic and p-value to see if they indicate otherwise.  A low p-value means that, assuming the groups are actually the same, the probability of observing these results just by chance is very small.  Therefore, you can call the difference between two groups statistically significant.  A high p-value means that the two groups were not that different.  A p-value of 1 means that there was no difference at all between the two groups. </a:t>
            </a:r>
          </a:p>
          <a:p>
            <a:endParaRPr lang="en-US"/>
          </a:p>
        </p:txBody>
      </p:sp>
    </p:spTree>
    <p:extLst>
      <p:ext uri="{BB962C8B-B14F-4D97-AF65-F5344CB8AC3E}">
        <p14:creationId xmlns:p14="http://schemas.microsoft.com/office/powerpoint/2010/main" val="248664608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5B94EA-B3D9-48CB-8160-F667DC4DE154}" type="slidenum">
              <a:rPr lang="en-US"/>
              <a:pPr/>
              <a:t>234</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a:t>Generally, if the p-value is less than 0.05, the difference observed is considered statistically significant.  Although this is somewhat arbitrary, we often consider statistically significant differences to be real.  If the p-value is below 0.05, we conclude that the difference observed is a true difference and did not happen by chance. </a:t>
            </a:r>
          </a:p>
          <a:p>
            <a:r>
              <a:rPr lang="en-US"/>
              <a:t>A number of statistical tests can be employed to obtain the p-value.  The test you use depends on the type of data you have.  </a:t>
            </a:r>
          </a:p>
        </p:txBody>
      </p:sp>
    </p:spTree>
    <p:extLst>
      <p:ext uri="{BB962C8B-B14F-4D97-AF65-F5344CB8AC3E}">
        <p14:creationId xmlns:p14="http://schemas.microsoft.com/office/powerpoint/2010/main" val="42265969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35DD49-4BC4-47CD-88D7-64D47559F4A8}" type="slidenum">
              <a:rPr lang="en-US"/>
              <a:pPr/>
              <a:t>235</a:t>
            </a:fld>
            <a:endParaRPr lang="en-US"/>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r>
              <a:rPr lang="en-US" b="1" i="1"/>
              <a:t>A cautionary note…</a:t>
            </a:r>
            <a:endParaRPr lang="en-US"/>
          </a:p>
          <a:p>
            <a:r>
              <a:rPr lang="en-US"/>
              <a:t>Statistical tests such as the chi-square are based on several assumptions about the data, including </a:t>
            </a:r>
            <a:r>
              <a:rPr lang="en-US" b="1"/>
              <a:t>independence</a:t>
            </a:r>
            <a:r>
              <a:rPr lang="en-US"/>
              <a:t> of observations. The assumption of independence means that the value of one observation does not influence the value of another observation. </a:t>
            </a:r>
          </a:p>
          <a:p>
            <a:r>
              <a:rPr lang="en-US"/>
              <a:t>If this assumption is not actually true in your study, then it is incorrect to use the test. Situations in which the chi-square test should not be used include: repeat observations of the same group of people (e.g., pre- and post-tests) and matched pair designs in which cases and controls are matched on variables such as age and sex. These situations require special data analysis methods. </a:t>
            </a:r>
          </a:p>
          <a:p>
            <a:r>
              <a:rPr lang="en-US"/>
              <a:t>Luckily for us, in most of the situations we face in field epidemiology, the assumptions of the chi-square test are met. For example, the people who ate the potato salad were not the same people as those who did not eat the potato salad.</a:t>
            </a:r>
          </a:p>
          <a:p>
            <a:r>
              <a:rPr lang="en-US"/>
              <a:t> </a:t>
            </a:r>
          </a:p>
        </p:txBody>
      </p:sp>
    </p:spTree>
    <p:extLst>
      <p:ext uri="{BB962C8B-B14F-4D97-AF65-F5344CB8AC3E}">
        <p14:creationId xmlns:p14="http://schemas.microsoft.com/office/powerpoint/2010/main" val="15778086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076705-960B-462D-BD10-9673890FB990}" type="slidenum">
              <a:rPr lang="en-US"/>
              <a:pPr/>
              <a:t>236</a:t>
            </a:fld>
            <a:endParaRPr 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r>
              <a:rPr lang="en-US"/>
              <a:t> </a:t>
            </a:r>
            <a:r>
              <a:rPr lang="en-US" b="1"/>
              <a:t>Analysis of Continuous Data</a:t>
            </a:r>
            <a:endParaRPr lang="en-US"/>
          </a:p>
          <a:p>
            <a:r>
              <a:rPr lang="en-US"/>
              <a:t>Data do not always fit into discrete categories but continuous numeric data can also be of interest in a field investigation.  You might want to compare clinical symptoms between groups of patients.  For example, you might want to compare the temperature (fever) of adult patients with that of children.  You could compare the average age of patients to the average age of non-patients, or the respiratory rate of those who were directly exposed to a chemical plume to the rate of those who were not exposed. </a:t>
            </a:r>
          </a:p>
          <a:p>
            <a:endParaRPr lang="en-US"/>
          </a:p>
          <a:p>
            <a:r>
              <a:rPr lang="en-US"/>
              <a:t> </a:t>
            </a:r>
          </a:p>
        </p:txBody>
      </p:sp>
    </p:spTree>
    <p:extLst>
      <p:ext uri="{BB962C8B-B14F-4D97-AF65-F5344CB8AC3E}">
        <p14:creationId xmlns:p14="http://schemas.microsoft.com/office/powerpoint/2010/main" val="18466128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112760-0F5D-45F2-9E17-CF7618C0F795}" type="slidenum">
              <a:rPr lang="en-US"/>
              <a:pPr/>
              <a:t>237</a:t>
            </a:fld>
            <a:endParaRPr lang="en-US"/>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r>
              <a:rPr lang="en-US" i="1"/>
              <a:t>ANOVA</a:t>
            </a:r>
            <a:endParaRPr lang="en-US"/>
          </a:p>
          <a:p>
            <a:r>
              <a:rPr lang="en-US"/>
              <a:t>When comparing continuous variables between groups of study subjects, a test that results in a p-value is used. However, instead of using chi-square tests as we did for categorical data, we use a </a:t>
            </a:r>
            <a:r>
              <a:rPr lang="en-US" b="1"/>
              <a:t>t-test </a:t>
            </a:r>
            <a:r>
              <a:rPr lang="en-US"/>
              <a:t>(for comparing 2 groups) or an </a:t>
            </a:r>
            <a:r>
              <a:rPr lang="en-US" b="1"/>
              <a:t>f-test</a:t>
            </a:r>
            <a:r>
              <a:rPr lang="en-US"/>
              <a:t> (for comparing 3 or more groups).  The ANOVA procedure uses either the t-test or the f-test, depending on the number of groups being compared.  A t-test compares averages between two groups, takes into account the variability in each group, and results in a statistic (t) that has a p-value.  </a:t>
            </a:r>
          </a:p>
          <a:p>
            <a:r>
              <a:rPr lang="en-US"/>
              <a:t>For example, let’s say that we are testing age differences between 2 groups.  If the groups have very similar average ages and a similar “spread” or distribution of age values, the t-statistic will be relatively small and the p-value will not be significant (i.e., it will be &gt;0.05).  If the average ages of the 2 groups are quite different, the t-statistic will be larger, and the p-value will be smaller.  If the p-value is less than 0.05, the groups have significantly different ages. </a:t>
            </a:r>
          </a:p>
          <a:p>
            <a:r>
              <a:rPr lang="en-US"/>
              <a:t> </a:t>
            </a:r>
          </a:p>
        </p:txBody>
      </p:sp>
    </p:spTree>
    <p:extLst>
      <p:ext uri="{BB962C8B-B14F-4D97-AF65-F5344CB8AC3E}">
        <p14:creationId xmlns:p14="http://schemas.microsoft.com/office/powerpoint/2010/main" val="35938912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98C90-1DEE-4AA5-BAF6-E5BDBC3EF7BF}" type="slidenum">
              <a:rPr lang="en-US"/>
              <a:pPr/>
              <a:t>238</a:t>
            </a:fld>
            <a:endParaRPr lang="en-US"/>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r>
              <a:rPr lang="en-US" i="1"/>
              <a:t>Bartlett’s Test</a:t>
            </a:r>
            <a:endParaRPr lang="en-US"/>
          </a:p>
          <a:p>
            <a:r>
              <a:rPr lang="en-US"/>
              <a:t>In t-tests and f-tests, there is one critical assumption that you should know about.  ANOVA assumes that the two groups have similar </a:t>
            </a:r>
            <a:r>
              <a:rPr lang="en-US" b="1"/>
              <a:t>variances</a:t>
            </a:r>
            <a:r>
              <a:rPr lang="en-US"/>
              <a:t>. In other words, the two groups have a similar “spread” of age values.  Think of it as comparing apples to apples.  As part of the ANOVA analysis, the software program conducts a separate test just to see if the variances of the two groups are comparable.  This test is called Bartlett’s test for</a:t>
            </a:r>
            <a:r>
              <a:rPr lang="en-US" b="1"/>
              <a:t> equality of variance</a:t>
            </a:r>
            <a:r>
              <a:rPr lang="en-US"/>
              <a:t>.  The basic assumption for this test is that the variances are comparable. </a:t>
            </a:r>
          </a:p>
          <a:p>
            <a:r>
              <a:rPr lang="en-US"/>
              <a:t>If you see a p-value for the test that is larger than 0.05, which is not significant, everything is fine.  You can use the results of your ANOVA.  However, if Bartlett’s p-value is less than 0.05, the variances in the groups are not the same and you cannot use the results of the ANOVA.  In this situation there is another test that you can use in place of ANOVA: the Kruskal-Wallis test. </a:t>
            </a:r>
          </a:p>
          <a:p>
            <a:r>
              <a:rPr lang="en-US"/>
              <a:t> </a:t>
            </a:r>
          </a:p>
        </p:txBody>
      </p:sp>
    </p:spTree>
    <p:extLst>
      <p:ext uri="{BB962C8B-B14F-4D97-AF65-F5344CB8AC3E}">
        <p14:creationId xmlns:p14="http://schemas.microsoft.com/office/powerpoint/2010/main" val="2614833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17</a:t>
            </a:fld>
            <a:endParaRPr lang="en-US" altLang="en-US" dirty="0"/>
          </a:p>
        </p:txBody>
      </p:sp>
    </p:spTree>
    <p:extLst>
      <p:ext uri="{BB962C8B-B14F-4D97-AF65-F5344CB8AC3E}">
        <p14:creationId xmlns:p14="http://schemas.microsoft.com/office/powerpoint/2010/main" val="7661249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3F7EA0-E27B-4AD9-83AA-AD03A9D75A5E}" type="slidenum">
              <a:rPr lang="en-US"/>
              <a:pPr/>
              <a:t>239</a:t>
            </a:fld>
            <a:endParaRPr lang="en-US"/>
          </a:p>
        </p:txBody>
      </p:sp>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p:txBody>
          <a:bodyPr/>
          <a:lstStyle/>
          <a:p>
            <a:r>
              <a:rPr lang="en-US" i="1"/>
              <a:t>Kruskal-Wallis Test</a:t>
            </a:r>
            <a:endParaRPr lang="en-US"/>
          </a:p>
          <a:p>
            <a:r>
              <a:rPr lang="en-US"/>
              <a:t>In Epi Info, a third test result is given that you will only need if Bartlett’s test told you that the variances were not similar enough to use ANOVA (i.e., the p-value of Bartlett’s test was less than 0.05).  The Kruskal-Wallis test does not make assumptions about the variance in the data.  The Kruskal-Wallis test does not test averages but examines the distribution of the values within each of the groups.  The test will result in a p-value.  If the p-value is larger than 0.05, then you can conclude that there is not a significant difference between the groups.  If the p-value is less than 0.05, there is a significant difference between the groups.  </a:t>
            </a:r>
          </a:p>
        </p:txBody>
      </p:sp>
    </p:spTree>
    <p:extLst>
      <p:ext uri="{BB962C8B-B14F-4D97-AF65-F5344CB8AC3E}">
        <p14:creationId xmlns:p14="http://schemas.microsoft.com/office/powerpoint/2010/main" val="523922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18</a:t>
            </a:fld>
            <a:endParaRPr lang="en-US" altLang="en-US" dirty="0"/>
          </a:p>
        </p:txBody>
      </p:sp>
    </p:spTree>
    <p:extLst>
      <p:ext uri="{BB962C8B-B14F-4D97-AF65-F5344CB8AC3E}">
        <p14:creationId xmlns:p14="http://schemas.microsoft.com/office/powerpoint/2010/main" val="472737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19</a:t>
            </a:fld>
            <a:endParaRPr lang="en-US" altLang="en-US" dirty="0"/>
          </a:p>
        </p:txBody>
      </p:sp>
    </p:spTree>
    <p:extLst>
      <p:ext uri="{BB962C8B-B14F-4D97-AF65-F5344CB8AC3E}">
        <p14:creationId xmlns:p14="http://schemas.microsoft.com/office/powerpoint/2010/main" val="4077068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20</a:t>
            </a:fld>
            <a:endParaRPr lang="en-US" altLang="en-US" dirty="0"/>
          </a:p>
        </p:txBody>
      </p:sp>
    </p:spTree>
    <p:extLst>
      <p:ext uri="{BB962C8B-B14F-4D97-AF65-F5344CB8AC3E}">
        <p14:creationId xmlns:p14="http://schemas.microsoft.com/office/powerpoint/2010/main" val="1754468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New Roman" panose="02020603050405020304" pitchFamily="18" charset="0"/>
              </a:defRPr>
            </a:lvl1pPr>
            <a:lvl2pPr marL="742950" indent="-285750" defTabSz="930275">
              <a:defRPr sz="2400">
                <a:solidFill>
                  <a:schemeClr val="tx1"/>
                </a:solidFill>
                <a:latin typeface="Times New Roman" panose="02020603050405020304" pitchFamily="18" charset="0"/>
              </a:defRPr>
            </a:lvl2pPr>
            <a:lvl3pPr marL="1143000" indent="-228600" defTabSz="930275">
              <a:defRPr sz="2400">
                <a:solidFill>
                  <a:schemeClr val="tx1"/>
                </a:solidFill>
                <a:latin typeface="Times New Roman" panose="02020603050405020304" pitchFamily="18" charset="0"/>
              </a:defRPr>
            </a:lvl3pPr>
            <a:lvl4pPr marL="1600200" indent="-228600" defTabSz="930275">
              <a:defRPr sz="2400">
                <a:solidFill>
                  <a:schemeClr val="tx1"/>
                </a:solidFill>
                <a:latin typeface="Times New Roman" panose="02020603050405020304" pitchFamily="18" charset="0"/>
              </a:defRPr>
            </a:lvl4pPr>
            <a:lvl5pPr marL="2057400" indent="-228600" defTabSz="930275">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fld id="{03FBA2F7-AE36-411C-9B24-872709A65041}" type="slidenum">
              <a:rPr lang="en-US" altLang="en-US" sz="1200"/>
              <a:pPr/>
              <a:t>21</a:t>
            </a:fld>
            <a:endParaRPr lang="en-US" altLang="en-US" sz="1200"/>
          </a:p>
        </p:txBody>
      </p:sp>
      <p:sp>
        <p:nvSpPr>
          <p:cNvPr id="86019" name="Rectangle 2"/>
          <p:cNvSpPr>
            <a:spLocks noGrp="1" noRot="1" noChangeAspect="1" noChangeArrowheads="1" noTextEdit="1"/>
          </p:cNvSpPr>
          <p:nvPr>
            <p:ph type="sldImg"/>
          </p:nvPr>
        </p:nvSpPr>
        <p:spPr>
          <a:ln cap="flat"/>
        </p:spPr>
      </p:sp>
      <p:sp>
        <p:nvSpPr>
          <p:cNvPr id="86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042791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22</a:t>
            </a:fld>
            <a:endParaRPr lang="en-US" altLang="en-US" dirty="0"/>
          </a:p>
        </p:txBody>
      </p:sp>
    </p:spTree>
    <p:extLst>
      <p:ext uri="{BB962C8B-B14F-4D97-AF65-F5344CB8AC3E}">
        <p14:creationId xmlns:p14="http://schemas.microsoft.com/office/powerpoint/2010/main" val="3355209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23</a:t>
            </a:fld>
            <a:endParaRPr lang="en-US" altLang="en-US" dirty="0"/>
          </a:p>
        </p:txBody>
      </p:sp>
    </p:spTree>
    <p:extLst>
      <p:ext uri="{BB962C8B-B14F-4D97-AF65-F5344CB8AC3E}">
        <p14:creationId xmlns:p14="http://schemas.microsoft.com/office/powerpoint/2010/main" val="2795803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24</a:t>
            </a:fld>
            <a:endParaRPr lang="en-US" altLang="en-US" dirty="0"/>
          </a:p>
        </p:txBody>
      </p:sp>
    </p:spTree>
    <p:extLst>
      <p:ext uri="{BB962C8B-B14F-4D97-AF65-F5344CB8AC3E}">
        <p14:creationId xmlns:p14="http://schemas.microsoft.com/office/powerpoint/2010/main" val="3738290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25</a:t>
            </a:fld>
            <a:endParaRPr lang="en-US" altLang="en-US" dirty="0"/>
          </a:p>
        </p:txBody>
      </p:sp>
    </p:spTree>
    <p:extLst>
      <p:ext uri="{BB962C8B-B14F-4D97-AF65-F5344CB8AC3E}">
        <p14:creationId xmlns:p14="http://schemas.microsoft.com/office/powerpoint/2010/main" val="2734408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Rot="1" noChangeAspect="1" noChangeArrowheads="1" noTextEdit="1"/>
          </p:cNvSpPr>
          <p:nvPr>
            <p:ph type="sldImg"/>
          </p:nvPr>
        </p:nvSpPr>
        <p:spPr>
          <a:xfrm>
            <a:off x="73025" y="762000"/>
            <a:ext cx="6635750" cy="3733800"/>
          </a:xfrm>
          <a:noFill/>
          <a:ln/>
          <a:extLst>
            <a:ext uri="{909E8E84-426E-40DD-AFC4-6F175D3DCCD1}">
              <a14:hiddenFill xmlns:a14="http://schemas.microsoft.com/office/drawing/2010/main">
                <a:solidFill>
                  <a:srgbClr val="FFFFFF"/>
                </a:solidFill>
              </a14:hiddenFill>
            </a:ext>
          </a:extLst>
        </p:spPr>
      </p:sp>
      <p:sp>
        <p:nvSpPr>
          <p:cNvPr id="26626" name="Text Box 3"/>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666709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26</a:t>
            </a:fld>
            <a:endParaRPr lang="en-US" altLang="en-US" dirty="0"/>
          </a:p>
        </p:txBody>
      </p:sp>
    </p:spTree>
    <p:extLst>
      <p:ext uri="{BB962C8B-B14F-4D97-AF65-F5344CB8AC3E}">
        <p14:creationId xmlns:p14="http://schemas.microsoft.com/office/powerpoint/2010/main" val="958728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34" charset="-128"/>
              </a:rPr>
              <a:t>Before we discuss how to evaluate a density estimator, we need to understand the concept of independence</a:t>
            </a:r>
          </a:p>
        </p:txBody>
      </p:sp>
      <p:sp>
        <p:nvSpPr>
          <p:cNvPr id="593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fld id="{421DE6AC-D831-4E1C-B83F-7E605D2B3EB4}" type="slidenum">
              <a:rPr lang="en-US" altLang="en-US" sz="1200"/>
              <a:pPr eaLnBrk="1" hangingPunct="1"/>
              <a:t>34</a:t>
            </a:fld>
            <a:endParaRPr lang="en-US" altLang="en-US" sz="1200"/>
          </a:p>
        </p:txBody>
      </p:sp>
    </p:spTree>
    <p:extLst>
      <p:ext uri="{BB962C8B-B14F-4D97-AF65-F5344CB8AC3E}">
        <p14:creationId xmlns:p14="http://schemas.microsoft.com/office/powerpoint/2010/main" val="3897081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34" charset="-128"/>
              </a:rPr>
              <a:t>What is M????  -- the the joint density table that we learned from the table!</a:t>
            </a: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fld id="{A06B3372-8BBC-4126-AA80-4B90DFFC9147}" type="slidenum">
              <a:rPr lang="en-US" altLang="en-US" sz="1200"/>
              <a:pPr eaLnBrk="1" hangingPunct="1"/>
              <a:t>38</a:t>
            </a:fld>
            <a:endParaRPr lang="en-US" altLang="en-US" sz="1200"/>
          </a:p>
        </p:txBody>
      </p:sp>
    </p:spTree>
    <p:extLst>
      <p:ext uri="{BB962C8B-B14F-4D97-AF65-F5344CB8AC3E}">
        <p14:creationId xmlns:p14="http://schemas.microsoft.com/office/powerpoint/2010/main" val="3901139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ea typeface="ＭＳ Ｐゴシック" panose="020B0600070205080204" pitchFamily="34" charset="-128"/>
              </a:rPr>
              <a:t>16 &gt; 4 </a:t>
            </a:r>
          </a:p>
          <a:p>
            <a:pPr eaLnBrk="1" hangingPunct="1">
              <a:spcBef>
                <a:spcPct val="0"/>
              </a:spcBef>
            </a:pPr>
            <a:r>
              <a:rPr lang="en-US" altLang="en-US">
                <a:ea typeface="ＭＳ Ｐゴシック" panose="020B0600070205080204" pitchFamily="34" charset="-128"/>
              </a:rPr>
              <a:t>Log 16 &gt; log 4</a:t>
            </a:r>
          </a:p>
        </p:txBody>
      </p:sp>
      <p:sp>
        <p:nvSpPr>
          <p:cNvPr id="696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fld id="{44CA4207-9823-4C37-85E8-03228E33C4C9}" type="slidenum">
              <a:rPr lang="en-US" altLang="en-US" sz="1200"/>
              <a:pPr eaLnBrk="1" hangingPunct="1"/>
              <a:t>39</a:t>
            </a:fld>
            <a:endParaRPr lang="en-US" altLang="en-US" sz="1200"/>
          </a:p>
        </p:txBody>
      </p:sp>
    </p:spTree>
    <p:extLst>
      <p:ext uri="{BB962C8B-B14F-4D97-AF65-F5344CB8AC3E}">
        <p14:creationId xmlns:p14="http://schemas.microsoft.com/office/powerpoint/2010/main" val="539645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42</a:t>
            </a:fld>
            <a:endParaRPr lang="en-US" altLang="en-US" dirty="0"/>
          </a:p>
        </p:txBody>
      </p:sp>
    </p:spTree>
    <p:extLst>
      <p:ext uri="{BB962C8B-B14F-4D97-AF65-F5344CB8AC3E}">
        <p14:creationId xmlns:p14="http://schemas.microsoft.com/office/powerpoint/2010/main" val="2831879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43</a:t>
            </a:fld>
            <a:endParaRPr lang="en-US" altLang="en-US" dirty="0"/>
          </a:p>
        </p:txBody>
      </p:sp>
    </p:spTree>
    <p:extLst>
      <p:ext uri="{BB962C8B-B14F-4D97-AF65-F5344CB8AC3E}">
        <p14:creationId xmlns:p14="http://schemas.microsoft.com/office/powerpoint/2010/main" val="12144057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44</a:t>
            </a:fld>
            <a:endParaRPr lang="en-US" altLang="en-US" dirty="0"/>
          </a:p>
        </p:txBody>
      </p:sp>
    </p:spTree>
    <p:extLst>
      <p:ext uri="{BB962C8B-B14F-4D97-AF65-F5344CB8AC3E}">
        <p14:creationId xmlns:p14="http://schemas.microsoft.com/office/powerpoint/2010/main" val="1016456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45</a:t>
            </a:fld>
            <a:endParaRPr lang="en-US" altLang="en-US" dirty="0"/>
          </a:p>
        </p:txBody>
      </p:sp>
    </p:spTree>
    <p:extLst>
      <p:ext uri="{BB962C8B-B14F-4D97-AF65-F5344CB8AC3E}">
        <p14:creationId xmlns:p14="http://schemas.microsoft.com/office/powerpoint/2010/main" val="3569224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46</a:t>
            </a:fld>
            <a:endParaRPr lang="en-US" altLang="en-US" dirty="0"/>
          </a:p>
        </p:txBody>
      </p:sp>
    </p:spTree>
    <p:extLst>
      <p:ext uri="{BB962C8B-B14F-4D97-AF65-F5344CB8AC3E}">
        <p14:creationId xmlns:p14="http://schemas.microsoft.com/office/powerpoint/2010/main" val="1152785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47</a:t>
            </a:fld>
            <a:endParaRPr lang="en-US" altLang="en-US" dirty="0"/>
          </a:p>
        </p:txBody>
      </p:sp>
    </p:spTree>
    <p:extLst>
      <p:ext uri="{BB962C8B-B14F-4D97-AF65-F5344CB8AC3E}">
        <p14:creationId xmlns:p14="http://schemas.microsoft.com/office/powerpoint/2010/main" val="441188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xfrm>
            <a:off x="73025" y="762000"/>
            <a:ext cx="6635750" cy="3733800"/>
          </a:xfrm>
          <a:noFill/>
          <a:ln/>
          <a:extLst>
            <a:ext uri="{909E8E84-426E-40DD-AFC4-6F175D3DCCD1}">
              <a14:hiddenFill xmlns:a14="http://schemas.microsoft.com/office/drawing/2010/main">
                <a:solidFill>
                  <a:srgbClr val="FFFFFF"/>
                </a:solidFill>
              </a14:hiddenFill>
            </a:ext>
          </a:extLst>
        </p:spPr>
      </p:sp>
      <p:sp>
        <p:nvSpPr>
          <p:cNvPr id="28674" name="Text Box 3"/>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Data</a:t>
            </a:r>
          </a:p>
        </p:txBody>
      </p:sp>
    </p:spTree>
    <p:extLst>
      <p:ext uri="{BB962C8B-B14F-4D97-AF65-F5344CB8AC3E}">
        <p14:creationId xmlns:p14="http://schemas.microsoft.com/office/powerpoint/2010/main" val="3420331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48</a:t>
            </a:fld>
            <a:endParaRPr lang="en-US" altLang="en-US" dirty="0"/>
          </a:p>
        </p:txBody>
      </p:sp>
    </p:spTree>
    <p:extLst>
      <p:ext uri="{BB962C8B-B14F-4D97-AF65-F5344CB8AC3E}">
        <p14:creationId xmlns:p14="http://schemas.microsoft.com/office/powerpoint/2010/main" val="3463516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49</a:t>
            </a:fld>
            <a:endParaRPr lang="en-US" altLang="en-US" dirty="0"/>
          </a:p>
        </p:txBody>
      </p:sp>
    </p:spTree>
    <p:extLst>
      <p:ext uri="{BB962C8B-B14F-4D97-AF65-F5344CB8AC3E}">
        <p14:creationId xmlns:p14="http://schemas.microsoft.com/office/powerpoint/2010/main" val="6831001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50</a:t>
            </a:fld>
            <a:endParaRPr lang="en-US" altLang="en-US" dirty="0"/>
          </a:p>
        </p:txBody>
      </p:sp>
    </p:spTree>
    <p:extLst>
      <p:ext uri="{BB962C8B-B14F-4D97-AF65-F5344CB8AC3E}">
        <p14:creationId xmlns:p14="http://schemas.microsoft.com/office/powerpoint/2010/main" val="579902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51</a:t>
            </a:fld>
            <a:endParaRPr lang="en-US" altLang="en-US" dirty="0"/>
          </a:p>
        </p:txBody>
      </p:sp>
    </p:spTree>
    <p:extLst>
      <p:ext uri="{BB962C8B-B14F-4D97-AF65-F5344CB8AC3E}">
        <p14:creationId xmlns:p14="http://schemas.microsoft.com/office/powerpoint/2010/main" val="9436128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52</a:t>
            </a:fld>
            <a:endParaRPr lang="en-US" altLang="en-US" dirty="0"/>
          </a:p>
        </p:txBody>
      </p:sp>
    </p:spTree>
    <p:extLst>
      <p:ext uri="{BB962C8B-B14F-4D97-AF65-F5344CB8AC3E}">
        <p14:creationId xmlns:p14="http://schemas.microsoft.com/office/powerpoint/2010/main" val="885155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53</a:t>
            </a:fld>
            <a:endParaRPr lang="en-US" altLang="en-US" dirty="0"/>
          </a:p>
        </p:txBody>
      </p:sp>
    </p:spTree>
    <p:extLst>
      <p:ext uri="{BB962C8B-B14F-4D97-AF65-F5344CB8AC3E}">
        <p14:creationId xmlns:p14="http://schemas.microsoft.com/office/powerpoint/2010/main" val="20873279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54</a:t>
            </a:fld>
            <a:endParaRPr lang="en-US" altLang="en-US" dirty="0"/>
          </a:p>
        </p:txBody>
      </p:sp>
    </p:spTree>
    <p:extLst>
      <p:ext uri="{BB962C8B-B14F-4D97-AF65-F5344CB8AC3E}">
        <p14:creationId xmlns:p14="http://schemas.microsoft.com/office/powerpoint/2010/main" val="1153062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55</a:t>
            </a:fld>
            <a:endParaRPr lang="en-US" altLang="en-US" dirty="0"/>
          </a:p>
        </p:txBody>
      </p:sp>
    </p:spTree>
    <p:extLst>
      <p:ext uri="{BB962C8B-B14F-4D97-AF65-F5344CB8AC3E}">
        <p14:creationId xmlns:p14="http://schemas.microsoft.com/office/powerpoint/2010/main" val="2380715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56</a:t>
            </a:fld>
            <a:endParaRPr lang="en-US" altLang="en-US" dirty="0"/>
          </a:p>
        </p:txBody>
      </p:sp>
    </p:spTree>
    <p:extLst>
      <p:ext uri="{BB962C8B-B14F-4D97-AF65-F5344CB8AC3E}">
        <p14:creationId xmlns:p14="http://schemas.microsoft.com/office/powerpoint/2010/main" val="25664343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57</a:t>
            </a:fld>
            <a:endParaRPr lang="en-US" altLang="en-US" dirty="0"/>
          </a:p>
        </p:txBody>
      </p:sp>
    </p:spTree>
    <p:extLst>
      <p:ext uri="{BB962C8B-B14F-4D97-AF65-F5344CB8AC3E}">
        <p14:creationId xmlns:p14="http://schemas.microsoft.com/office/powerpoint/2010/main" val="3028145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xfrm>
            <a:off x="95250" y="746125"/>
            <a:ext cx="6615113" cy="3721100"/>
          </a:xfrm>
          <a:ln/>
        </p:spPr>
      </p:sp>
      <p:sp>
        <p:nvSpPr>
          <p:cNvPr id="32770" name="Rectangle 3"/>
          <p:cNvSpPr txBox="1">
            <a:spLocks noGrp="1" noChangeArrowheads="1"/>
          </p:cNvSpPr>
          <p:nvPr>
            <p:ph type="body" idx="1"/>
          </p:nvPr>
        </p:nvSpPr>
        <p:spPr>
          <a:xfrm>
            <a:off x="906463" y="4713288"/>
            <a:ext cx="4984750" cy="4467225"/>
          </a:xfrm>
          <a:solidFill>
            <a:srgbClr val="FFFFFF"/>
          </a:solidFill>
          <a:ln>
            <a:solidFill>
              <a:srgbClr val="000000"/>
            </a:solidFill>
          </a:ln>
        </p:spPr>
        <p:txBody>
          <a:bodyPr lIns="95027" tIns="47514" rIns="95027" bIns="47514"/>
          <a:lstStyle/>
          <a:p>
            <a:r>
              <a:rPr lang="en-US" altLang="en-US">
                <a:latin typeface="Times New Roman" panose="02020603050405020304" pitchFamily="18" charset="0"/>
                <a:ea typeface="ＭＳ Ｐゴシック" panose="020B0600070205080204" pitchFamily="34" charset="-128"/>
              </a:rPr>
              <a:t>Why do we need to learn a model per customer?</a:t>
            </a:r>
          </a:p>
        </p:txBody>
      </p:sp>
    </p:spTree>
    <p:extLst>
      <p:ext uri="{BB962C8B-B14F-4D97-AF65-F5344CB8AC3E}">
        <p14:creationId xmlns:p14="http://schemas.microsoft.com/office/powerpoint/2010/main" val="16001084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58</a:t>
            </a:fld>
            <a:endParaRPr lang="en-US" altLang="en-US" dirty="0"/>
          </a:p>
        </p:txBody>
      </p:sp>
    </p:spTree>
    <p:extLst>
      <p:ext uri="{BB962C8B-B14F-4D97-AF65-F5344CB8AC3E}">
        <p14:creationId xmlns:p14="http://schemas.microsoft.com/office/powerpoint/2010/main" val="2882751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59</a:t>
            </a:fld>
            <a:endParaRPr lang="en-US" altLang="en-US" dirty="0"/>
          </a:p>
        </p:txBody>
      </p:sp>
    </p:spTree>
    <p:extLst>
      <p:ext uri="{BB962C8B-B14F-4D97-AF65-F5344CB8AC3E}">
        <p14:creationId xmlns:p14="http://schemas.microsoft.com/office/powerpoint/2010/main" val="13893555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60</a:t>
            </a:fld>
            <a:endParaRPr lang="en-US" altLang="en-US" dirty="0"/>
          </a:p>
        </p:txBody>
      </p:sp>
    </p:spTree>
    <p:extLst>
      <p:ext uri="{BB962C8B-B14F-4D97-AF65-F5344CB8AC3E}">
        <p14:creationId xmlns:p14="http://schemas.microsoft.com/office/powerpoint/2010/main" val="25617025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61</a:t>
            </a:fld>
            <a:endParaRPr lang="en-US" altLang="en-US" dirty="0"/>
          </a:p>
        </p:txBody>
      </p:sp>
    </p:spTree>
    <p:extLst>
      <p:ext uri="{BB962C8B-B14F-4D97-AF65-F5344CB8AC3E}">
        <p14:creationId xmlns:p14="http://schemas.microsoft.com/office/powerpoint/2010/main" val="32076092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62</a:t>
            </a:fld>
            <a:endParaRPr lang="en-US" altLang="en-US" dirty="0"/>
          </a:p>
        </p:txBody>
      </p:sp>
    </p:spTree>
    <p:extLst>
      <p:ext uri="{BB962C8B-B14F-4D97-AF65-F5344CB8AC3E}">
        <p14:creationId xmlns:p14="http://schemas.microsoft.com/office/powerpoint/2010/main" val="16725048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63</a:t>
            </a:fld>
            <a:endParaRPr lang="en-US" altLang="en-US" dirty="0"/>
          </a:p>
        </p:txBody>
      </p:sp>
    </p:spTree>
    <p:extLst>
      <p:ext uri="{BB962C8B-B14F-4D97-AF65-F5344CB8AC3E}">
        <p14:creationId xmlns:p14="http://schemas.microsoft.com/office/powerpoint/2010/main" val="2006198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64</a:t>
            </a:fld>
            <a:endParaRPr lang="en-US" altLang="en-US" dirty="0"/>
          </a:p>
        </p:txBody>
      </p:sp>
    </p:spTree>
    <p:extLst>
      <p:ext uri="{BB962C8B-B14F-4D97-AF65-F5344CB8AC3E}">
        <p14:creationId xmlns:p14="http://schemas.microsoft.com/office/powerpoint/2010/main" val="2314323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New Roman" panose="02020603050405020304" pitchFamily="18" charset="0"/>
              </a:defRPr>
            </a:lvl1pPr>
            <a:lvl2pPr marL="742950" indent="-285750" defTabSz="930275">
              <a:defRPr sz="2400">
                <a:solidFill>
                  <a:schemeClr val="tx1"/>
                </a:solidFill>
                <a:latin typeface="Times New Roman" panose="02020603050405020304" pitchFamily="18" charset="0"/>
              </a:defRPr>
            </a:lvl2pPr>
            <a:lvl3pPr marL="1143000" indent="-228600" defTabSz="930275">
              <a:defRPr sz="2400">
                <a:solidFill>
                  <a:schemeClr val="tx1"/>
                </a:solidFill>
                <a:latin typeface="Times New Roman" panose="02020603050405020304" pitchFamily="18" charset="0"/>
              </a:defRPr>
            </a:lvl3pPr>
            <a:lvl4pPr marL="1600200" indent="-228600" defTabSz="930275">
              <a:defRPr sz="2400">
                <a:solidFill>
                  <a:schemeClr val="tx1"/>
                </a:solidFill>
                <a:latin typeface="Times New Roman" panose="02020603050405020304" pitchFamily="18" charset="0"/>
              </a:defRPr>
            </a:lvl4pPr>
            <a:lvl5pPr marL="2057400" indent="-228600" defTabSz="930275">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fld id="{64ACE6AB-798B-40E3-860B-B767106A1348}" type="slidenum">
              <a:rPr lang="en-US" altLang="en-US" sz="1200"/>
              <a:pPr/>
              <a:t>78</a:t>
            </a:fld>
            <a:endParaRPr lang="en-US" altLang="en-US" sz="1200"/>
          </a:p>
        </p:txBody>
      </p:sp>
      <p:sp>
        <p:nvSpPr>
          <p:cNvPr id="82947" name="Rectangle 2"/>
          <p:cNvSpPr>
            <a:spLocks noGrp="1" noRot="1" noChangeAspect="1" noChangeArrowheads="1" noTextEdit="1"/>
          </p:cNvSpPr>
          <p:nvPr>
            <p:ph type="sldImg"/>
          </p:nvPr>
        </p:nvSpPr>
        <p:spPr>
          <a:ln cap="flat"/>
        </p:spPr>
      </p:sp>
      <p:sp>
        <p:nvSpPr>
          <p:cNvPr id="829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26051906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2400">
                <a:solidFill>
                  <a:schemeClr val="tx1"/>
                </a:solidFill>
                <a:latin typeface="Times New Roman" panose="02020603050405020304" pitchFamily="18" charset="0"/>
              </a:defRPr>
            </a:lvl1pPr>
            <a:lvl2pPr marL="742950" indent="-285750" defTabSz="930275">
              <a:defRPr sz="2400">
                <a:solidFill>
                  <a:schemeClr val="tx1"/>
                </a:solidFill>
                <a:latin typeface="Times New Roman" panose="02020603050405020304" pitchFamily="18" charset="0"/>
              </a:defRPr>
            </a:lvl2pPr>
            <a:lvl3pPr marL="1143000" indent="-228600" defTabSz="930275">
              <a:defRPr sz="2400">
                <a:solidFill>
                  <a:schemeClr val="tx1"/>
                </a:solidFill>
                <a:latin typeface="Times New Roman" panose="02020603050405020304" pitchFamily="18" charset="0"/>
              </a:defRPr>
            </a:lvl3pPr>
            <a:lvl4pPr marL="1600200" indent="-228600" defTabSz="930275">
              <a:defRPr sz="2400">
                <a:solidFill>
                  <a:schemeClr val="tx1"/>
                </a:solidFill>
                <a:latin typeface="Times New Roman" panose="02020603050405020304" pitchFamily="18" charset="0"/>
              </a:defRPr>
            </a:lvl4pPr>
            <a:lvl5pPr marL="2057400" indent="-228600" defTabSz="930275">
              <a:defRPr sz="2400">
                <a:solidFill>
                  <a:schemeClr val="tx1"/>
                </a:solidFill>
                <a:latin typeface="Times New Roman" panose="02020603050405020304" pitchFamily="18" charset="0"/>
              </a:defRPr>
            </a:lvl5pPr>
            <a:lvl6pPr marL="2514600" indent="-228600" defTabSz="930275"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930275"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930275"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930275" eaLnBrk="0" fontAlgn="base" hangingPunct="0">
              <a:spcBef>
                <a:spcPct val="0"/>
              </a:spcBef>
              <a:spcAft>
                <a:spcPct val="0"/>
              </a:spcAft>
              <a:defRPr sz="2400">
                <a:solidFill>
                  <a:schemeClr val="tx1"/>
                </a:solidFill>
                <a:latin typeface="Times New Roman" panose="02020603050405020304" pitchFamily="18" charset="0"/>
              </a:defRPr>
            </a:lvl9pPr>
          </a:lstStyle>
          <a:p>
            <a:fld id="{C0BD8607-E65D-4001-9FE1-79AA65C8B174}" type="slidenum">
              <a:rPr lang="en-US" altLang="en-US" sz="1200"/>
              <a:pPr/>
              <a:t>79</a:t>
            </a:fld>
            <a:endParaRPr lang="en-US" altLang="en-US" sz="1200"/>
          </a:p>
        </p:txBody>
      </p:sp>
      <p:sp>
        <p:nvSpPr>
          <p:cNvPr id="83971" name="Rectangle 2"/>
          <p:cNvSpPr>
            <a:spLocks noGrp="1" noRot="1" noChangeAspect="1" noChangeArrowheads="1" noTextEdit="1"/>
          </p:cNvSpPr>
          <p:nvPr>
            <p:ph type="sldImg"/>
          </p:nvPr>
        </p:nvSpPr>
        <p:spPr>
          <a:ln cap="flat"/>
        </p:spPr>
      </p:sp>
      <p:sp>
        <p:nvSpPr>
          <p:cNvPr id="839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40660427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9B4E4225-8D13-4B85-9AB6-1B2274F84AE7}" type="slidenum">
              <a:rPr lang="en-US" altLang="en-US" sz="1200">
                <a:latin typeface="Calibri" panose="020F0502020204030204" pitchFamily="34" charset="0"/>
              </a:rPr>
              <a:pPr eaLnBrk="1" hangingPunct="1"/>
              <a:t>93</a:t>
            </a:fld>
            <a:endParaRPr lang="en-US" altLang="en-US" sz="1200">
              <a:latin typeface="Calibri" panose="020F0502020204030204" pitchFamily="34" charset="0"/>
            </a:endParaRPr>
          </a:p>
        </p:txBody>
      </p:sp>
      <p:sp>
        <p:nvSpPr>
          <p:cNvPr id="1945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6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ea typeface="ＭＳ Ｐゴシック" panose="020B0600070205080204" pitchFamily="34" charset="-128"/>
            </a:endParaRPr>
          </a:p>
        </p:txBody>
      </p:sp>
      <p:sp>
        <p:nvSpPr>
          <p:cNvPr id="19461"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r" eaLnBrk="1" hangingPunct="1"/>
            <a:fld id="{58F37F33-95D6-424A-AF4A-4F5E17BA94C1}" type="slidenum">
              <a:rPr lang="en-US" altLang="en-US" sz="1200">
                <a:latin typeface="Calibri" panose="020F0502020204030204" pitchFamily="34" charset="0"/>
              </a:rPr>
              <a:pPr algn="r" eaLnBrk="1" hangingPunct="1"/>
              <a:t>93</a:t>
            </a:fld>
            <a:endParaRPr lang="en-US" altLang="en-US" sz="1200">
              <a:latin typeface="Calibri" panose="020F0502020204030204" pitchFamily="34" charset="0"/>
            </a:endParaRPr>
          </a:p>
        </p:txBody>
      </p:sp>
    </p:spTree>
    <p:extLst>
      <p:ext uri="{BB962C8B-B14F-4D97-AF65-F5344CB8AC3E}">
        <p14:creationId xmlns:p14="http://schemas.microsoft.com/office/powerpoint/2010/main" val="4119351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xfrm>
            <a:off x="73025" y="762000"/>
            <a:ext cx="6635750" cy="3733800"/>
          </a:xfrm>
          <a:noFill/>
          <a:ln/>
          <a:extLst>
            <a:ext uri="{909E8E84-426E-40DD-AFC4-6F175D3DCCD1}">
              <a14:hiddenFill xmlns:a14="http://schemas.microsoft.com/office/drawing/2010/main">
                <a:solidFill>
                  <a:srgbClr val="FFFFFF"/>
                </a:solidFill>
              </a14:hiddenFill>
            </a:ext>
          </a:extLst>
        </p:spPr>
      </p:sp>
      <p:sp>
        <p:nvSpPr>
          <p:cNvPr id="34818" name="Text Box 3"/>
          <p:cNvSpPr txBox="1">
            <a:spLocks noGrp="1" noChangeArrowheads="1"/>
          </p:cNvSpPr>
          <p:nvPr>
            <p:ph type="body" idx="1"/>
          </p:nvPr>
        </p:nvSpPr>
        <p:spPr>
          <a:solidFill>
            <a:srgbClr val="FFFFFF"/>
          </a:solidFill>
          <a:ln>
            <a:solidFill>
              <a:srgbClr val="000000"/>
            </a:solidFill>
          </a:ln>
        </p:spPr>
        <p:txBody>
          <a:bodyPr/>
          <a:lstStyle/>
          <a:p>
            <a:r>
              <a:rPr lang="en-US" altLang="en-US">
                <a:latin typeface="Times New Roman" panose="02020603050405020304" pitchFamily="18" charset="0"/>
                <a:ea typeface="ＭＳ Ｐゴシック" panose="020B0600070205080204" pitchFamily="34" charset="-128"/>
              </a:rPr>
              <a:t>Data</a:t>
            </a:r>
          </a:p>
        </p:txBody>
      </p:sp>
    </p:spTree>
    <p:extLst>
      <p:ext uri="{BB962C8B-B14F-4D97-AF65-F5344CB8AC3E}">
        <p14:creationId xmlns:p14="http://schemas.microsoft.com/office/powerpoint/2010/main" val="30860951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DBD2B80-AB06-430A-B5F4-A10FD6663CA0}" type="slidenum">
              <a:rPr lang="en-US" altLang="en-US" sz="1200">
                <a:latin typeface="Calibri" panose="020F0502020204030204" pitchFamily="34" charset="0"/>
              </a:rPr>
              <a:pPr eaLnBrk="1" hangingPunct="1"/>
              <a:t>94</a:t>
            </a:fld>
            <a:endParaRPr lang="en-US" altLang="en-US" sz="1200">
              <a:latin typeface="Calibri" panose="020F0502020204030204" pitchFamily="34" charset="0"/>
            </a:endParaRPr>
          </a:p>
        </p:txBody>
      </p:sp>
      <p:sp>
        <p:nvSpPr>
          <p:cNvPr id="256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Give class one idea like using different learning algorithms and ask them to break up into groups and thinking of other ways to create ensembles.</a:t>
            </a:r>
          </a:p>
        </p:txBody>
      </p:sp>
    </p:spTree>
    <p:extLst>
      <p:ext uri="{BB962C8B-B14F-4D97-AF65-F5344CB8AC3E}">
        <p14:creationId xmlns:p14="http://schemas.microsoft.com/office/powerpoint/2010/main" val="297576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69E81C59-3229-40A3-9BA9-2D4D64ADA027}" type="slidenum">
              <a:rPr lang="en-US" altLang="en-US" sz="1200">
                <a:latin typeface="Calibri" panose="020F0502020204030204" pitchFamily="34" charset="0"/>
              </a:rPr>
              <a:pPr eaLnBrk="1" hangingPunct="1"/>
              <a:t>95</a:t>
            </a:fld>
            <a:endParaRPr lang="en-US" altLang="en-US" sz="1200">
              <a:latin typeface="Calibri" panose="020F0502020204030204" pitchFamily="34" charset="0"/>
            </a:endParaRPr>
          </a:p>
        </p:txBody>
      </p:sp>
      <p:sp>
        <p:nvSpPr>
          <p:cNvPr id="2150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rPr>
              <a:t>What happens when p &gt; .5???</a:t>
            </a:r>
          </a:p>
        </p:txBody>
      </p:sp>
      <p:sp>
        <p:nvSpPr>
          <p:cNvPr id="21509"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r" eaLnBrk="1" hangingPunct="1"/>
            <a:fld id="{4816CED4-D85B-4E28-978D-A9EC7D99D786}" type="slidenum">
              <a:rPr lang="en-US" altLang="en-US" sz="1200">
                <a:latin typeface="Calibri" panose="020F0502020204030204" pitchFamily="34" charset="0"/>
              </a:rPr>
              <a:pPr algn="r" eaLnBrk="1" hangingPunct="1"/>
              <a:t>95</a:t>
            </a:fld>
            <a:endParaRPr lang="en-US" altLang="en-US" sz="1200">
              <a:latin typeface="Calibri" panose="020F0502020204030204" pitchFamily="34" charset="0"/>
            </a:endParaRPr>
          </a:p>
        </p:txBody>
      </p:sp>
    </p:spTree>
    <p:extLst>
      <p:ext uri="{BB962C8B-B14F-4D97-AF65-F5344CB8AC3E}">
        <p14:creationId xmlns:p14="http://schemas.microsoft.com/office/powerpoint/2010/main" val="30122905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Majority vote is just one kind of ensemble, we will look at several</a:t>
            </a:r>
          </a:p>
          <a:p>
            <a:endParaRPr lang="en-US" altLang="en-US">
              <a:ea typeface="ＭＳ Ｐゴシック" panose="020B0600070205080204" pitchFamily="34" charset="-128"/>
            </a:endParaRPr>
          </a:p>
          <a:p>
            <a:r>
              <a:rPr lang="en-US" altLang="en-US">
                <a:ea typeface="ＭＳ Ｐゴシック" panose="020B0600070205080204" pitchFamily="34" charset="-128"/>
              </a:rPr>
              <a:t>So what is our goal?  We want to create an ensemble of classifiers that make independent errors</a:t>
            </a:r>
          </a:p>
        </p:txBody>
      </p:sp>
      <p:sp>
        <p:nvSpPr>
          <p:cNvPr id="235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EF57ED87-4F42-4674-B8E8-ABDE5DBA4080}" type="slidenum">
              <a:rPr lang="en-US" altLang="en-US" sz="1200">
                <a:latin typeface="Calibri" panose="020F0502020204030204" pitchFamily="34" charset="0"/>
              </a:rPr>
              <a:pPr eaLnBrk="1" hangingPunct="1"/>
              <a:t>96</a:t>
            </a:fld>
            <a:endParaRPr lang="en-US" altLang="en-US" sz="1200">
              <a:latin typeface="Calibri" panose="020F0502020204030204" pitchFamily="34" charset="0"/>
            </a:endParaRPr>
          </a:p>
        </p:txBody>
      </p:sp>
    </p:spTree>
    <p:extLst>
      <p:ext uri="{BB962C8B-B14F-4D97-AF65-F5344CB8AC3E}">
        <p14:creationId xmlns:p14="http://schemas.microsoft.com/office/powerpoint/2010/main" val="26650373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977D3BC-E0BB-45D2-B633-484615CF6D08}" type="slidenum">
              <a:rPr lang="en-US" altLang="en-US" sz="1200">
                <a:latin typeface="Calibri" panose="020F0502020204030204" pitchFamily="34" charset="0"/>
              </a:rPr>
              <a:pPr eaLnBrk="1" hangingPunct="1"/>
              <a:t>97</a:t>
            </a:fld>
            <a:endParaRPr lang="en-US" altLang="en-US" sz="1200">
              <a:latin typeface="Calibri" panose="020F0502020204030204" pitchFamily="34" charset="0"/>
            </a:endParaRPr>
          </a:p>
        </p:txBody>
      </p:sp>
    </p:spTree>
    <p:extLst>
      <p:ext uri="{BB962C8B-B14F-4D97-AF65-F5344CB8AC3E}">
        <p14:creationId xmlns:p14="http://schemas.microsoft.com/office/powerpoint/2010/main" val="17161465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Class discussion on which algorithms are stable.</a:t>
            </a:r>
          </a:p>
          <a:p>
            <a:r>
              <a:rPr lang="en-US" altLang="en-US">
                <a:ea typeface="ＭＳ Ｐゴシック" panose="020B0600070205080204" pitchFamily="34" charset="-128"/>
              </a:rPr>
              <a:t>-- Stable:  k-NN, linear discriminant functions</a:t>
            </a:r>
          </a:p>
          <a:p>
            <a:r>
              <a:rPr lang="en-US" altLang="en-US">
                <a:ea typeface="ＭＳ Ｐゴシック" panose="020B0600070205080204" pitchFamily="34" charset="-128"/>
              </a:rPr>
              <a:t>-- Unstable: decision trees</a:t>
            </a:r>
          </a:p>
        </p:txBody>
      </p:sp>
      <p:sp>
        <p:nvSpPr>
          <p:cNvPr id="29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2B91BE2C-1DCE-4545-92DB-454709524907}" type="slidenum">
              <a:rPr lang="en-US" altLang="en-US" sz="1200">
                <a:latin typeface="Calibri" panose="020F0502020204030204" pitchFamily="34" charset="0"/>
              </a:rPr>
              <a:pPr eaLnBrk="1" hangingPunct="1"/>
              <a:t>98</a:t>
            </a:fld>
            <a:endParaRPr lang="en-US" altLang="en-US" sz="1200">
              <a:latin typeface="Calibri" panose="020F0502020204030204" pitchFamily="34" charset="0"/>
            </a:endParaRPr>
          </a:p>
        </p:txBody>
      </p:sp>
    </p:spTree>
    <p:extLst>
      <p:ext uri="{BB962C8B-B14F-4D97-AF65-F5344CB8AC3E}">
        <p14:creationId xmlns:p14="http://schemas.microsoft.com/office/powerpoint/2010/main" val="1207742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4AF35A82-1885-4549-A9AF-1C2AE6952E7F}" type="slidenum">
              <a:rPr lang="en-US" altLang="en-US" sz="1200">
                <a:latin typeface="Calibri" panose="020F0502020204030204" pitchFamily="34" charset="0"/>
              </a:rPr>
              <a:pPr eaLnBrk="1" hangingPunct="1"/>
              <a:t>99</a:t>
            </a:fld>
            <a:endParaRPr lang="en-US" altLang="en-US" sz="1200">
              <a:latin typeface="Calibri" panose="020F0502020204030204" pitchFamily="34" charset="0"/>
            </a:endParaRPr>
          </a:p>
        </p:txBody>
      </p:sp>
    </p:spTree>
    <p:extLst>
      <p:ext uri="{BB962C8B-B14F-4D97-AF65-F5344CB8AC3E}">
        <p14:creationId xmlns:p14="http://schemas.microsoft.com/office/powerpoint/2010/main" val="30504863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solidFill>
                  <a:srgbClr val="FF0000"/>
                </a:solidFill>
                <a:latin typeface="Arial" panose="020B0604020202020204" pitchFamily="34" charset="0"/>
                <a:ea typeface="ＭＳ Ｐゴシック" panose="020B0600070205080204" pitchFamily="34" charset="-128"/>
                <a:cs typeface="Arial" panose="020B0604020202020204" pitchFamily="34" charset="0"/>
              </a:rPr>
              <a:t>There are many variants – differ in how to set the weights and how to combine hypotheses. </a:t>
            </a:r>
            <a:endParaRPr lang="en-US" altLang="en-US">
              <a:ea typeface="ＭＳ Ｐゴシック" panose="020B0600070205080204" pitchFamily="34" charset="-128"/>
            </a:endParaRPr>
          </a:p>
        </p:txBody>
      </p:sp>
      <p:sp>
        <p:nvSpPr>
          <p:cNvPr id="38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0E1DD283-2506-4382-80D7-B9A82317922B}" type="slidenum">
              <a:rPr lang="en-US" altLang="en-US" sz="1200">
                <a:latin typeface="Calibri" panose="020F0502020204030204" pitchFamily="34" charset="0"/>
              </a:rPr>
              <a:pPr eaLnBrk="1" hangingPunct="1"/>
              <a:t>102</a:t>
            </a:fld>
            <a:endParaRPr lang="en-US" altLang="en-US" sz="1200">
              <a:latin typeface="Calibri" panose="020F0502020204030204" pitchFamily="34" charset="0"/>
            </a:endParaRPr>
          </a:p>
        </p:txBody>
      </p:sp>
    </p:spTree>
    <p:extLst>
      <p:ext uri="{BB962C8B-B14F-4D97-AF65-F5344CB8AC3E}">
        <p14:creationId xmlns:p14="http://schemas.microsoft.com/office/powerpoint/2010/main" val="6331946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Z_t is a normalization factor that makes the D_i sum to 1 and be a probability distribution.</a:t>
            </a:r>
          </a:p>
          <a:p>
            <a:endParaRPr lang="en-US" altLang="en-US">
              <a:ea typeface="ＭＳ Ｐゴシック" panose="020B0600070205080204" pitchFamily="34" charset="-128"/>
            </a:endParaRPr>
          </a:p>
          <a:p>
            <a:r>
              <a:rPr lang="en-US" altLang="en-US">
                <a:ea typeface="ＭＳ Ｐゴシック" panose="020B0600070205080204" pitchFamily="34" charset="-128"/>
              </a:rPr>
              <a:t>Z is calculated by adding up all of the D_t(i)e^\alpha^t for incorrect + D_t(i)e^-\alpha^t  for the correct</a:t>
            </a:r>
          </a:p>
          <a:p>
            <a:endParaRPr lang="en-US" altLang="en-US">
              <a:ea typeface="ＭＳ Ｐゴシック" panose="020B0600070205080204" pitchFamily="34" charset="-128"/>
            </a:endParaRPr>
          </a:p>
          <a:p>
            <a:r>
              <a:rPr lang="en-US" altLang="en-US">
                <a:ea typeface="ＭＳ Ｐゴシック" panose="020B0600070205080204" pitchFamily="34" charset="-128"/>
              </a:rPr>
              <a:t>Homework assignment – explain how to calculate the Z_t  Or just give them a different example and have them calculate the D_t+1(i)</a:t>
            </a:r>
          </a:p>
          <a:p>
            <a:endParaRPr lang="en-US" altLang="en-US">
              <a:ea typeface="ＭＳ Ｐゴシック" panose="020B0600070205080204" pitchFamily="34" charset="-128"/>
            </a:endParaRPr>
          </a:p>
          <a:p>
            <a:r>
              <a:rPr lang="en-US" altLang="en-US">
                <a:ea typeface="ＭＳ Ｐゴシック" panose="020B0600070205080204" pitchFamily="34" charset="-128"/>
              </a:rPr>
              <a:t>http://en.wikipedia.org/wiki/AdaBoost</a:t>
            </a:r>
          </a:p>
        </p:txBody>
      </p:sp>
      <p:sp>
        <p:nvSpPr>
          <p:cNvPr id="43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3FD6C181-E739-4DC6-B18C-D499051C2C9C}" type="slidenum">
              <a:rPr lang="en-US" altLang="en-US" sz="1200">
                <a:latin typeface="Calibri" panose="020F0502020204030204" pitchFamily="34" charset="0"/>
              </a:rPr>
              <a:pPr eaLnBrk="1" hangingPunct="1"/>
              <a:t>103</a:t>
            </a:fld>
            <a:endParaRPr lang="en-US" altLang="en-US" sz="1200">
              <a:latin typeface="Calibri" panose="020F0502020204030204" pitchFamily="34" charset="0"/>
            </a:endParaRPr>
          </a:p>
        </p:txBody>
      </p:sp>
    </p:spTree>
    <p:extLst>
      <p:ext uri="{BB962C8B-B14F-4D97-AF65-F5344CB8AC3E}">
        <p14:creationId xmlns:p14="http://schemas.microsoft.com/office/powerpoint/2010/main" val="11601361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07B9A6EA-121C-4A5C-9919-0EEDBEC7E2FB}" type="slidenum">
              <a:rPr lang="en-US" altLang="en-US" sz="1200">
                <a:latin typeface="Calibri" panose="020F0502020204030204" pitchFamily="34" charset="0"/>
              </a:rPr>
              <a:pPr eaLnBrk="1" hangingPunct="1"/>
              <a:t>105</a:t>
            </a:fld>
            <a:endParaRPr lang="en-US" altLang="en-US" sz="1200">
              <a:latin typeface="Calibri" panose="020F0502020204030204" pitchFamily="34" charset="0"/>
            </a:endParaRPr>
          </a:p>
        </p:txBody>
      </p:sp>
      <p:sp>
        <p:nvSpPr>
          <p:cNvPr id="4710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8" name="Rectangle 3"/>
          <p:cNvSpPr>
            <a:spLocks noGrp="1" noChangeArrowheads="1"/>
          </p:cNvSpPr>
          <p:nvPr>
            <p:ph type="body" idx="1"/>
          </p:nvPr>
        </p:nvSpPr>
        <p:spPr bwMode="auto">
          <a:xfrm>
            <a:off x="912813" y="4343400"/>
            <a:ext cx="5032375"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ea typeface="ＭＳ Ｐゴシック" panose="020B0600070205080204" pitchFamily="34" charset="-128"/>
            </a:endParaRPr>
          </a:p>
        </p:txBody>
      </p:sp>
    </p:spTree>
    <p:extLst>
      <p:ext uri="{BB962C8B-B14F-4D97-AF65-F5344CB8AC3E}">
        <p14:creationId xmlns:p14="http://schemas.microsoft.com/office/powerpoint/2010/main" val="29167186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p:cNvSpPr>
            <a:spLocks noGrp="1" noRot="1" noChangeAspect="1" noChangeArrowheads="1" noTextEdit="1"/>
          </p:cNvSpPr>
          <p:nvPr>
            <p:ph type="sldImg"/>
          </p:nvPr>
        </p:nvSpPr>
        <p:spPr>
          <a:xfrm>
            <a:off x="90488" y="744538"/>
            <a:ext cx="6616700" cy="3722687"/>
          </a:xfrm>
          <a:ln/>
          <a:extLst>
            <a:ext uri="{FAA26D3D-D897-4be2-8F04-BA451C77F1D7}">
              <ma14:placeholderFlag xmlns="" xmlns:ma14="http://schemas.microsoft.com/office/mac/drawingml/2011/main" val="1"/>
            </a:ext>
          </a:extLst>
        </p:spPr>
      </p:sp>
      <p:sp>
        <p:nvSpPr>
          <p:cNvPr id="50178" name="Rectangle 3"/>
          <p:cNvSpPr>
            <a:spLocks noGrp="1" noChangeArrowheads="1"/>
          </p:cNvSpPr>
          <p:nvPr>
            <p:ph type="body" idx="1"/>
          </p:nvPr>
        </p:nvSpPr>
        <p:spPr>
          <a:xfrm>
            <a:off x="906463" y="4716463"/>
            <a:ext cx="4984750" cy="4465637"/>
          </a:xfrm>
          <a:solidFill>
            <a:srgbClr val="FFFFFF"/>
          </a:solidFill>
          <a:ln>
            <a:solidFill>
              <a:srgbClr val="000000"/>
            </a:solidFill>
            <a:miter lim="800000"/>
            <a:headEnd/>
            <a:tailEnd/>
          </a:ln>
        </p:spPr>
        <p:txBody>
          <a:bodyPr lIns="92190" tIns="46095" rIns="92190" bIns="46095"/>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048415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ChangeArrowheads="1" noTextEdit="1"/>
          </p:cNvSpPr>
          <p:nvPr>
            <p:ph type="sldImg"/>
          </p:nvPr>
        </p:nvSpPr>
        <p:spPr>
          <a:xfrm>
            <a:off x="73025" y="762000"/>
            <a:ext cx="6635750" cy="3733800"/>
          </a:xfrm>
          <a:noFill/>
          <a:ln/>
          <a:extLst>
            <a:ext uri="{909E8E84-426E-40DD-AFC4-6F175D3DCCD1}">
              <a14:hiddenFill xmlns:a14="http://schemas.microsoft.com/office/drawing/2010/main">
                <a:solidFill>
                  <a:srgbClr val="FFFFFF"/>
                </a:solidFill>
              </a14:hiddenFill>
            </a:ext>
          </a:extLst>
        </p:spPr>
      </p:sp>
      <p:sp>
        <p:nvSpPr>
          <p:cNvPr id="36866" name="Text Box 3"/>
          <p:cNvSpPr txBox="1">
            <a:spLocks noGrp="1" noChangeArrowheads="1"/>
          </p:cNvSpPr>
          <p:nvPr>
            <p:ph type="body" idx="1"/>
          </p:nvPr>
        </p:nvSpPr>
        <p:spPr>
          <a:solidFill>
            <a:srgbClr val="FFFFFF"/>
          </a:solidFill>
          <a:ln>
            <a:solidFill>
              <a:srgbClr val="000000"/>
            </a:solidFill>
          </a:ln>
        </p:spPr>
        <p:txBody>
          <a:bodyPr/>
          <a:lstStyle/>
          <a:p>
            <a:r>
              <a:rPr lang="en-US" altLang="en-US">
                <a:latin typeface="Times New Roman" panose="02020603050405020304" pitchFamily="18" charset="0"/>
                <a:ea typeface="ＭＳ Ｐゴシック" panose="020B0600070205080204" pitchFamily="34" charset="-128"/>
              </a:rPr>
              <a:t>Data</a:t>
            </a:r>
          </a:p>
        </p:txBody>
      </p:sp>
    </p:spTree>
    <p:extLst>
      <p:ext uri="{BB962C8B-B14F-4D97-AF65-F5344CB8AC3E}">
        <p14:creationId xmlns:p14="http://schemas.microsoft.com/office/powerpoint/2010/main" val="27446552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6018" name="Rectangle 2"/>
          <p:cNvSpPr>
            <a:spLocks noGrp="1" noRot="1" noChangeAspect="1" noChangeArrowheads="1" noTextEdit="1"/>
          </p:cNvSpPr>
          <p:nvPr>
            <p:ph type="sldImg"/>
          </p:nvPr>
        </p:nvSpPr>
        <p:spPr>
          <a:xfrm>
            <a:off x="90488" y="744538"/>
            <a:ext cx="6616700" cy="3722687"/>
          </a:xfrm>
          <a:ln/>
          <a:extLst>
            <a:ext uri="{FAA26D3D-D897-4be2-8F04-BA451C77F1D7}">
              <ma14:placeholderFlag xmlns="" xmlns:ma14="http://schemas.microsoft.com/office/mac/drawingml/2011/main" val="1"/>
            </a:ext>
          </a:extLst>
        </p:spPr>
      </p:sp>
      <p:sp>
        <p:nvSpPr>
          <p:cNvPr id="52226" name="Rectangle 3"/>
          <p:cNvSpPr>
            <a:spLocks noGrp="1" noChangeArrowheads="1"/>
          </p:cNvSpPr>
          <p:nvPr>
            <p:ph type="body" idx="1"/>
          </p:nvPr>
        </p:nvSpPr>
        <p:spPr>
          <a:xfrm>
            <a:off x="906463" y="4716463"/>
            <a:ext cx="4984750" cy="4465637"/>
          </a:xfrm>
          <a:solidFill>
            <a:srgbClr val="FFFFFF"/>
          </a:solidFill>
          <a:ln>
            <a:solidFill>
              <a:srgbClr val="000000"/>
            </a:solidFill>
            <a:miter lim="800000"/>
            <a:headEnd/>
            <a:tailEnd/>
          </a:ln>
        </p:spPr>
        <p:txBody>
          <a:bodyPr lIns="92190" tIns="46095" rIns="92190" bIns="46095"/>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2359214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8066" name="Rectangle 2"/>
          <p:cNvSpPr>
            <a:spLocks noGrp="1" noRot="1" noChangeAspect="1" noChangeArrowheads="1" noTextEdit="1"/>
          </p:cNvSpPr>
          <p:nvPr>
            <p:ph type="sldImg"/>
          </p:nvPr>
        </p:nvSpPr>
        <p:spPr>
          <a:xfrm>
            <a:off x="90488" y="744538"/>
            <a:ext cx="6616700" cy="3722687"/>
          </a:xfrm>
          <a:ln/>
          <a:extLst>
            <a:ext uri="{FAA26D3D-D897-4be2-8F04-BA451C77F1D7}">
              <ma14:placeholderFlag xmlns="" xmlns:ma14="http://schemas.microsoft.com/office/mac/drawingml/2011/main" val="1"/>
            </a:ext>
          </a:extLst>
        </p:spPr>
      </p:sp>
      <p:sp>
        <p:nvSpPr>
          <p:cNvPr id="54274" name="Rectangle 3"/>
          <p:cNvSpPr>
            <a:spLocks noGrp="1" noChangeArrowheads="1"/>
          </p:cNvSpPr>
          <p:nvPr>
            <p:ph type="body" idx="1"/>
          </p:nvPr>
        </p:nvSpPr>
        <p:spPr>
          <a:xfrm>
            <a:off x="906463" y="4716463"/>
            <a:ext cx="4984750" cy="4465637"/>
          </a:xfrm>
          <a:solidFill>
            <a:srgbClr val="FFFFFF"/>
          </a:solidFill>
          <a:ln>
            <a:solidFill>
              <a:srgbClr val="000000"/>
            </a:solidFill>
            <a:miter lim="800000"/>
            <a:headEnd/>
            <a:tailEnd/>
          </a:ln>
        </p:spPr>
        <p:txBody>
          <a:bodyPr lIns="92190" tIns="46095" rIns="92190" bIns="46095"/>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4845235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0114" name="Rectangle 2"/>
          <p:cNvSpPr>
            <a:spLocks noGrp="1" noRot="1" noChangeAspect="1" noChangeArrowheads="1" noTextEdit="1"/>
          </p:cNvSpPr>
          <p:nvPr>
            <p:ph type="sldImg"/>
          </p:nvPr>
        </p:nvSpPr>
        <p:spPr>
          <a:xfrm>
            <a:off x="90488" y="744538"/>
            <a:ext cx="6616700" cy="3722687"/>
          </a:xfrm>
          <a:ln/>
          <a:extLst>
            <a:ext uri="{FAA26D3D-D897-4be2-8F04-BA451C77F1D7}">
              <ma14:placeholderFlag xmlns="" xmlns:ma14="http://schemas.microsoft.com/office/mac/drawingml/2011/main" val="1"/>
            </a:ext>
          </a:extLst>
        </p:spPr>
      </p:sp>
      <p:sp>
        <p:nvSpPr>
          <p:cNvPr id="56322" name="Rectangle 3"/>
          <p:cNvSpPr>
            <a:spLocks noGrp="1" noChangeArrowheads="1"/>
          </p:cNvSpPr>
          <p:nvPr>
            <p:ph type="body" idx="1"/>
          </p:nvPr>
        </p:nvSpPr>
        <p:spPr>
          <a:xfrm>
            <a:off x="906463" y="4716463"/>
            <a:ext cx="4984750" cy="4465637"/>
          </a:xfrm>
          <a:solidFill>
            <a:srgbClr val="FFFFFF"/>
          </a:solidFill>
          <a:ln>
            <a:solidFill>
              <a:srgbClr val="000000"/>
            </a:solidFill>
            <a:miter lim="800000"/>
            <a:headEnd/>
            <a:tailEnd/>
          </a:ln>
        </p:spPr>
        <p:txBody>
          <a:bodyPr lIns="92190" tIns="46095" rIns="92190" bIns="46095"/>
          <a:lstStyle/>
          <a:p>
            <a:r>
              <a:rPr lang="en-US" altLang="en-US">
                <a:latin typeface="Times New Roman" panose="02020603050405020304" pitchFamily="18" charset="0"/>
                <a:ea typeface="ＭＳ Ｐゴシック" panose="020B0600070205080204" pitchFamily="34" charset="-128"/>
              </a:rPr>
              <a:t>Say you have a 57.5% chance of winning each and every bet.  How many winners can you expect in the next 21 bets?</a:t>
            </a:r>
          </a:p>
          <a:p>
            <a:r>
              <a:rPr lang="en-US" altLang="en-US">
                <a:latin typeface="Times New Roman" panose="02020603050405020304" pitchFamily="18" charset="0"/>
                <a:ea typeface="ＭＳ Ｐゴシック" panose="020B0600070205080204" pitchFamily="34" charset="-128"/>
              </a:rPr>
              <a:t>57.5% of 21 is 12.075, so you can expect a win loss record of 12-9</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But this is not the only thing that can happen, several other outcomes are very likely.  The graph shows the binomial distribution of all possible outcomes.</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Although 12-9 is the most “likely” is will occur only slightly more than 17% of the time.  That’s about 1 in 6 so in real life you can figure you’ll get an outcome other than 12-9 about 5 of 6 times. </a:t>
            </a:r>
          </a:p>
        </p:txBody>
      </p:sp>
    </p:spTree>
    <p:extLst>
      <p:ext uri="{BB962C8B-B14F-4D97-AF65-F5344CB8AC3E}">
        <p14:creationId xmlns:p14="http://schemas.microsoft.com/office/powerpoint/2010/main" val="30602701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62" name="Rectangle 2"/>
          <p:cNvSpPr>
            <a:spLocks noGrp="1" noRot="1" noChangeAspect="1" noChangeArrowheads="1" noTextEdit="1"/>
          </p:cNvSpPr>
          <p:nvPr>
            <p:ph type="sldImg"/>
          </p:nvPr>
        </p:nvSpPr>
        <p:spPr>
          <a:xfrm>
            <a:off x="90488" y="744538"/>
            <a:ext cx="6616700" cy="3722687"/>
          </a:xfrm>
          <a:ln/>
          <a:extLst>
            <a:ext uri="{FAA26D3D-D897-4be2-8F04-BA451C77F1D7}">
              <ma14:placeholderFlag xmlns="" xmlns:ma14="http://schemas.microsoft.com/office/mac/drawingml/2011/main" val="1"/>
            </a:ext>
          </a:extLst>
        </p:spPr>
      </p:sp>
      <p:sp>
        <p:nvSpPr>
          <p:cNvPr id="58370" name="Rectangle 3"/>
          <p:cNvSpPr>
            <a:spLocks noGrp="1" noChangeArrowheads="1"/>
          </p:cNvSpPr>
          <p:nvPr>
            <p:ph type="body" idx="1"/>
          </p:nvPr>
        </p:nvSpPr>
        <p:spPr>
          <a:xfrm>
            <a:off x="906463" y="4716463"/>
            <a:ext cx="4984750" cy="4465637"/>
          </a:xfrm>
          <a:solidFill>
            <a:srgbClr val="FFFFFF"/>
          </a:solidFill>
          <a:ln>
            <a:solidFill>
              <a:srgbClr val="000000"/>
            </a:solidFill>
            <a:miter lim="800000"/>
            <a:headEnd/>
            <a:tailEnd/>
          </a:ln>
        </p:spPr>
        <p:txBody>
          <a:bodyPr lIns="92190" tIns="46095" rIns="92190" bIns="46095"/>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7465617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p:cNvSpPr>
            <a:spLocks noGrp="1" noRot="1" noChangeAspect="1" noChangeArrowheads="1" noTextEdit="1"/>
          </p:cNvSpPr>
          <p:nvPr>
            <p:ph type="sldImg"/>
          </p:nvPr>
        </p:nvSpPr>
        <p:spPr>
          <a:xfrm>
            <a:off x="90488" y="744538"/>
            <a:ext cx="6616700" cy="3722687"/>
          </a:xfrm>
          <a:ln/>
          <a:extLst>
            <a:ext uri="{FAA26D3D-D897-4be2-8F04-BA451C77F1D7}">
              <ma14:placeholderFlag xmlns="" xmlns:ma14="http://schemas.microsoft.com/office/mac/drawingml/2011/main" val="1"/>
            </a:ext>
          </a:extLst>
        </p:spPr>
      </p:sp>
      <p:sp>
        <p:nvSpPr>
          <p:cNvPr id="60418" name="Rectangle 3"/>
          <p:cNvSpPr>
            <a:spLocks noGrp="1" noChangeArrowheads="1"/>
          </p:cNvSpPr>
          <p:nvPr>
            <p:ph type="body" idx="1"/>
          </p:nvPr>
        </p:nvSpPr>
        <p:spPr>
          <a:xfrm>
            <a:off x="906463" y="4716463"/>
            <a:ext cx="4984750" cy="4465637"/>
          </a:xfrm>
          <a:solidFill>
            <a:srgbClr val="FFFFFF"/>
          </a:solidFill>
          <a:ln>
            <a:solidFill>
              <a:srgbClr val="000000"/>
            </a:solidFill>
            <a:miter lim="800000"/>
            <a:headEnd/>
            <a:tailEnd/>
          </a:ln>
        </p:spPr>
        <p:txBody>
          <a:bodyPr lIns="92190" tIns="46095" rIns="92190" bIns="46095"/>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24266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6258" name="Rectangle 2"/>
          <p:cNvSpPr>
            <a:spLocks noGrp="1" noRot="1" noChangeAspect="1" noChangeArrowheads="1" noTextEdit="1"/>
          </p:cNvSpPr>
          <p:nvPr>
            <p:ph type="sldImg"/>
          </p:nvPr>
        </p:nvSpPr>
        <p:spPr>
          <a:xfrm>
            <a:off x="90488" y="744538"/>
            <a:ext cx="6616700" cy="3722687"/>
          </a:xfrm>
          <a:ln/>
          <a:extLst>
            <a:ext uri="{FAA26D3D-D897-4be2-8F04-BA451C77F1D7}">
              <ma14:placeholderFlag xmlns="" xmlns:ma14="http://schemas.microsoft.com/office/mac/drawingml/2011/main" val="1"/>
            </a:ext>
          </a:extLst>
        </p:spPr>
      </p:sp>
      <p:sp>
        <p:nvSpPr>
          <p:cNvPr id="62466" name="Rectangle 3"/>
          <p:cNvSpPr>
            <a:spLocks noGrp="1" noChangeArrowheads="1"/>
          </p:cNvSpPr>
          <p:nvPr>
            <p:ph type="body" idx="1"/>
          </p:nvPr>
        </p:nvSpPr>
        <p:spPr>
          <a:xfrm>
            <a:off x="679450" y="4716463"/>
            <a:ext cx="5438775" cy="4465637"/>
          </a:xfrm>
          <a:solidFill>
            <a:srgbClr val="FFFFFF"/>
          </a:solidFill>
          <a:ln>
            <a:solidFill>
              <a:srgbClr val="000000"/>
            </a:solidFill>
            <a:miter lim="800000"/>
            <a:headEnd/>
            <a:tailEnd/>
          </a:ln>
        </p:spPr>
        <p:txBody>
          <a:bodyPr lIns="92190" tIns="46095" rIns="92190" bIns="46095"/>
          <a:lstStyle/>
          <a:p>
            <a:endParaRPr lang="ko-KR" altLang="en-US">
              <a:latin typeface="Times New Roman" panose="02020603050405020304" pitchFamily="18" charset="0"/>
              <a:ea typeface="Gulim" panose="020B0600000101010101" pitchFamily="34" charset="-127"/>
            </a:endParaRPr>
          </a:p>
        </p:txBody>
      </p:sp>
    </p:spTree>
    <p:extLst>
      <p:ext uri="{BB962C8B-B14F-4D97-AF65-F5344CB8AC3E}">
        <p14:creationId xmlns:p14="http://schemas.microsoft.com/office/powerpoint/2010/main" val="30563297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8306" name="Rectangle 2"/>
          <p:cNvSpPr>
            <a:spLocks noGrp="1" noRot="1" noChangeAspect="1" noChangeArrowheads="1" noTextEdit="1"/>
          </p:cNvSpPr>
          <p:nvPr>
            <p:ph type="sldImg"/>
          </p:nvPr>
        </p:nvSpPr>
        <p:spPr>
          <a:xfrm>
            <a:off x="74613" y="762000"/>
            <a:ext cx="6635750" cy="3733800"/>
          </a:xfrm>
          <a:noFill/>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64514" name="Text Box 3"/>
          <p:cNvSpPr txBox="1">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4018092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0354" name="Rectangle 2"/>
          <p:cNvSpPr>
            <a:spLocks noGrp="1" noRot="1" noChangeAspect="1" noChangeArrowheads="1" noTextEdit="1"/>
          </p:cNvSpPr>
          <p:nvPr>
            <p:ph type="sldImg"/>
          </p:nvPr>
        </p:nvSpPr>
        <p:spPr>
          <a:xfrm>
            <a:off x="74613" y="762000"/>
            <a:ext cx="6635750" cy="3733800"/>
          </a:xfrm>
          <a:noFill/>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66562" name="Text Box 3"/>
          <p:cNvSpPr txBox="1">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6422405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02" name="Rectangle 2"/>
          <p:cNvSpPr>
            <a:spLocks noGrp="1" noRot="1" noChangeAspect="1" noChangeArrowheads="1" noTextEdit="1"/>
          </p:cNvSpPr>
          <p:nvPr>
            <p:ph type="sldImg"/>
          </p:nvPr>
        </p:nvSpPr>
        <p:spPr>
          <a:xfrm>
            <a:off x="74613" y="762000"/>
            <a:ext cx="6635750" cy="3733800"/>
          </a:xfrm>
          <a:noFill/>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68610" name="Text Box 3"/>
          <p:cNvSpPr txBox="1">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2527401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4450" name="Rectangle 2"/>
          <p:cNvSpPr>
            <a:spLocks noGrp="1" noRot="1" noChangeAspect="1" noChangeArrowheads="1" noTextEdit="1"/>
          </p:cNvSpPr>
          <p:nvPr>
            <p:ph type="sldImg"/>
          </p:nvPr>
        </p:nvSpPr>
        <p:spPr>
          <a:xfrm>
            <a:off x="74613" y="762000"/>
            <a:ext cx="6635750" cy="3733800"/>
          </a:xfrm>
          <a:noFill/>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70658" name="Text Box 3"/>
          <p:cNvSpPr txBox="1">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486089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Rot="1" noChangeAspect="1" noChangeArrowheads="1" noTextEdit="1"/>
          </p:cNvSpPr>
          <p:nvPr>
            <p:ph type="sldImg"/>
          </p:nvPr>
        </p:nvSpPr>
        <p:spPr>
          <a:xfrm>
            <a:off x="73025" y="762000"/>
            <a:ext cx="6635750" cy="3733800"/>
          </a:xfrm>
          <a:noFill/>
          <a:ln/>
          <a:extLst>
            <a:ext uri="{909E8E84-426E-40DD-AFC4-6F175D3DCCD1}">
              <a14:hiddenFill xmlns:a14="http://schemas.microsoft.com/office/drawing/2010/main">
                <a:solidFill>
                  <a:srgbClr val="FFFFFF"/>
                </a:solidFill>
              </a14:hiddenFill>
            </a:ext>
          </a:extLst>
        </p:spPr>
      </p:sp>
      <p:sp>
        <p:nvSpPr>
          <p:cNvPr id="38914" name="Text Box 3"/>
          <p:cNvSpPr txBox="1">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6181545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6498" name="Rectangle 2"/>
          <p:cNvSpPr>
            <a:spLocks noGrp="1" noRot="1" noChangeAspect="1" noChangeArrowheads="1" noTextEdit="1"/>
          </p:cNvSpPr>
          <p:nvPr>
            <p:ph type="sldImg"/>
          </p:nvPr>
        </p:nvSpPr>
        <p:spPr>
          <a:xfrm>
            <a:off x="74613" y="762000"/>
            <a:ext cx="6635750" cy="3733800"/>
          </a:xfrm>
          <a:noFill/>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sp>
      <p:sp>
        <p:nvSpPr>
          <p:cNvPr id="72706" name="Text Box 3"/>
          <p:cNvSpPr txBox="1">
            <a:spLocks noGrp="1" noChangeArrowheads="1"/>
          </p:cNvSpPr>
          <p:nvPr>
            <p:ph type="body" idx="1"/>
          </p:nvPr>
        </p:nvSpPr>
        <p:spPr>
          <a:solidFill>
            <a:srgbClr val="FFFFFF"/>
          </a:solidFill>
          <a:ln>
            <a:solidFill>
              <a:srgbClr val="000000"/>
            </a:solidFill>
            <a:miter lim="800000"/>
            <a:headEnd/>
            <a:tailEnd/>
          </a:ln>
        </p:spPr>
        <p:txBody>
          <a:bodyP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6483657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a:defRPr sz="2400">
                <a:solidFill>
                  <a:schemeClr val="tx1"/>
                </a:solidFill>
                <a:latin typeface="Times" panose="02020603050405020304" pitchFamily="18" charset="0"/>
                <a:ea typeface="ＭＳ Ｐゴシック" panose="020B0600070205080204" pitchFamily="34" charset="-128"/>
              </a:defRPr>
            </a:lvl3pPr>
            <a:lvl4pPr>
              <a:defRPr sz="2400">
                <a:solidFill>
                  <a:schemeClr val="tx1"/>
                </a:solidFill>
                <a:latin typeface="Times" panose="02020603050405020304" pitchFamily="18" charset="0"/>
                <a:ea typeface="ＭＳ Ｐゴシック" panose="020B0600070205080204" pitchFamily="34" charset="-128"/>
              </a:defRPr>
            </a:lvl4pPr>
            <a:lvl5pPr>
              <a:defRPr sz="24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fld id="{BAE573A3-A167-4D6A-9E88-CDA090AEAEDE}" type="slidenum">
              <a:rPr lang="en-US" altLang="en-US" sz="1200"/>
              <a:pPr/>
              <a:t>120</a:t>
            </a:fld>
            <a:endParaRPr lang="en-US" altLang="en-US" sz="1200"/>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xfrm>
            <a:off x="987425" y="3221038"/>
            <a:ext cx="7905750" cy="3051175"/>
          </a:xfrm>
          <a:solidFill>
            <a:srgbClr val="FFFFFF"/>
          </a:solidFill>
          <a:ln>
            <a:solidFill>
              <a:srgbClr val="000000"/>
            </a:solidFill>
          </a:ln>
        </p:spPr>
        <p:txBody>
          <a:bodyPr/>
          <a:lstStyle/>
          <a:p>
            <a:pPr eaLnBrk="1" hangingPunct="1"/>
            <a:endParaRPr lang="en-GB" altLang="en-US">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9199700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a:defRPr sz="2400">
                <a:solidFill>
                  <a:schemeClr val="tx1"/>
                </a:solidFill>
                <a:latin typeface="Times" panose="02020603050405020304" pitchFamily="18" charset="0"/>
                <a:ea typeface="ＭＳ Ｐゴシック" panose="020B0600070205080204" pitchFamily="34" charset="-128"/>
              </a:defRPr>
            </a:lvl3pPr>
            <a:lvl4pPr>
              <a:defRPr sz="2400">
                <a:solidFill>
                  <a:schemeClr val="tx1"/>
                </a:solidFill>
                <a:latin typeface="Times" panose="02020603050405020304" pitchFamily="18" charset="0"/>
                <a:ea typeface="ＭＳ Ｐゴシック" panose="020B0600070205080204" pitchFamily="34" charset="-128"/>
              </a:defRPr>
            </a:lvl4pPr>
            <a:lvl5pPr>
              <a:defRPr sz="24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fld id="{21590BEF-67E2-447E-8527-3CF8C3306238}" type="slidenum">
              <a:rPr lang="en-US" altLang="en-US" sz="1200"/>
              <a:pPr/>
              <a:t>121</a:t>
            </a:fld>
            <a:endParaRPr lang="en-US" altLang="en-US" sz="1200"/>
          </a:p>
        </p:txBody>
      </p:sp>
      <p:sp>
        <p:nvSpPr>
          <p:cNvPr id="27651" name="Rectangle 2"/>
          <p:cNvSpPr>
            <a:spLocks noGrp="1" noRot="1" noChangeAspect="1" noChangeArrowheads="1" noTextEdit="1"/>
          </p:cNvSpPr>
          <p:nvPr>
            <p:ph type="sldImg"/>
          </p:nvPr>
        </p:nvSpPr>
        <p:spPr>
          <a:solidFill>
            <a:srgbClr val="FFFFFF"/>
          </a:solidFill>
          <a:ln/>
        </p:spPr>
      </p:sp>
      <p:sp>
        <p:nvSpPr>
          <p:cNvPr id="27652" name="Rectangle 3"/>
          <p:cNvSpPr>
            <a:spLocks noGrp="1" noChangeArrowheads="1"/>
          </p:cNvSpPr>
          <p:nvPr>
            <p:ph type="body" idx="1"/>
          </p:nvPr>
        </p:nvSpPr>
        <p:spPr>
          <a:xfrm>
            <a:off x="987425" y="3221038"/>
            <a:ext cx="7905750" cy="3051175"/>
          </a:xfrm>
          <a:solidFill>
            <a:srgbClr val="FFFFFF"/>
          </a:solidFill>
          <a:ln>
            <a:solidFill>
              <a:srgbClr val="000000"/>
            </a:solidFill>
          </a:ln>
        </p:spPr>
        <p:txBody>
          <a:bodyPr/>
          <a:lstStyle/>
          <a:p>
            <a:pPr eaLnBrk="1" hangingPunct="1"/>
            <a:endParaRPr lang="en-GB" altLang="en-US">
              <a:latin typeface="Times"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367126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2A41C0-626E-4536-B580-E641C8486538}" type="slidenum">
              <a:rPr lang="en-US"/>
              <a:pPr/>
              <a:t>122</a:t>
            </a:fld>
            <a:endParaRPr lang="en-US"/>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r>
              <a:rPr lang="en-US"/>
              <a:t>Before delving into analysis, let’s take a moment to discuss variables.   This may seem a trivial topic to those with analysis experience, but variables are not a trivial matter.  Much like people, variables come in many different sizes and shapes.  Most field epidemiology, however, relies on garden-variety continuous and categorical variables.  </a:t>
            </a:r>
          </a:p>
          <a:p>
            <a:r>
              <a:rPr lang="en-US"/>
              <a:t> </a:t>
            </a:r>
            <a:endParaRPr lang="en-US" b="1"/>
          </a:p>
          <a:p>
            <a:r>
              <a:rPr lang="en-US" b="1"/>
              <a:t>Continuous </a:t>
            </a:r>
            <a:r>
              <a:rPr lang="en-US"/>
              <a:t>variables are always numeric and theoretically can be any number, positive or negative (in reality, this depends upon the variable).   Examples of continuous variables are age in years, weight, blood pressure readings, indoor and outdoor temperature, concentrations of pollutants in the air or water, and other measurements.</a:t>
            </a:r>
          </a:p>
          <a:p>
            <a:r>
              <a:rPr lang="en-US" b="1"/>
              <a:t>Categorical </a:t>
            </a:r>
            <a:r>
              <a:rPr lang="en-US"/>
              <a:t>variables contain information that can be sorted into categories, rather like sorting information into bins.  Every piece of information belongs in one—and only one—bin.  There are several types of categorical variables: ordinal, nominal, and dichotomous or binary. </a:t>
            </a:r>
          </a:p>
          <a:p>
            <a:r>
              <a:rPr lang="en-US" b="1"/>
              <a:t> </a:t>
            </a:r>
            <a:endParaRPr lang="en-US"/>
          </a:p>
          <a:p>
            <a:r>
              <a:rPr lang="en-US"/>
              <a:t> </a:t>
            </a:r>
          </a:p>
          <a:p>
            <a:r>
              <a:rPr lang="en-US"/>
              <a:t> </a:t>
            </a:r>
          </a:p>
        </p:txBody>
      </p:sp>
    </p:spTree>
    <p:extLst>
      <p:ext uri="{BB962C8B-B14F-4D97-AF65-F5344CB8AC3E}">
        <p14:creationId xmlns:p14="http://schemas.microsoft.com/office/powerpoint/2010/main" val="21524373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97ABCF6-2332-4FE3-BFBB-A55B05BB1966}" type="slidenum">
              <a:rPr lang="en-US"/>
              <a:pPr/>
              <a:t>123</a:t>
            </a:fld>
            <a:endParaRPr 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lang="en-US"/>
              <a:t>An </a:t>
            </a:r>
            <a:r>
              <a:rPr lang="en-US" b="1"/>
              <a:t>ordinal </a:t>
            </a:r>
            <a:r>
              <a:rPr lang="en-US"/>
              <a:t>variable is any categorical variable with some intrinsic order or numeric value.  For example, we might  categorize information on the educational status of a group of people into a variable called EDUCATION.  One person may not have graduated from high school, another might have graduated from high school but received no further education, a third could have some college education or have received some other post-secondary training, and another might have graduated from college.  The education levels of all members of the group will fit neatly into these categories, and the categories have an intrinsic order.  A college graduate has more education than a high school graduate, and a high school graduate has more education than someone who did not graduate from high school. Thus as the categories go from 1 to 5, the level of education increases.  Other examples of ordinal variables are: </a:t>
            </a:r>
          </a:p>
          <a:p>
            <a:r>
              <a:rPr lang="en-US"/>
              <a:t>agreement (for example, strongly disagree, disagree, neutral, agree, strongly agree)</a:t>
            </a:r>
          </a:p>
          <a:p>
            <a:r>
              <a:rPr lang="en-US"/>
              <a:t>rating (for example, excellent, good, fair, poor)</a:t>
            </a:r>
          </a:p>
          <a:p>
            <a:r>
              <a:rPr lang="en-US"/>
              <a:t>frequency (for example, always, often, sometimes, never)</a:t>
            </a:r>
          </a:p>
          <a:p>
            <a:r>
              <a:rPr lang="en-US"/>
              <a:t>or any other scale (for example, “On a scale of 1 to 5, how much do you like peanuts?”)</a:t>
            </a:r>
          </a:p>
          <a:p>
            <a:r>
              <a:rPr lang="en-US"/>
              <a:t>  </a:t>
            </a:r>
          </a:p>
        </p:txBody>
      </p:sp>
    </p:spTree>
    <p:extLst>
      <p:ext uri="{BB962C8B-B14F-4D97-AF65-F5344CB8AC3E}">
        <p14:creationId xmlns:p14="http://schemas.microsoft.com/office/powerpoint/2010/main" val="27380236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8D3A77-06DF-40A8-BD03-897420FEF480}" type="slidenum">
              <a:rPr lang="en-US"/>
              <a:pPr/>
              <a:t>124</a:t>
            </a:fld>
            <a:endParaRPr 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r>
              <a:rPr lang="en-US"/>
              <a:t>A </a:t>
            </a:r>
            <a:r>
              <a:rPr lang="en-US" b="1"/>
              <a:t>nominal </a:t>
            </a:r>
            <a:r>
              <a:rPr lang="en-US"/>
              <a:t>variable is a categorical variable </a:t>
            </a:r>
            <a:r>
              <a:rPr lang="en-US" i="1"/>
              <a:t>without </a:t>
            </a:r>
            <a:r>
              <a:rPr lang="en-US"/>
              <a:t>any intrinsic order.  For example, say we have a variable called RESIDE that characterizes the part of the United States in which a person lives—the Northeast, the South, the Midwest, the Southwest, or the Northwest.  The categories of this variable have no numeric value or order.  Residence in the Northwest has no quantitative value compared to the Northeast.  Other examples of nominal variables include sex (male, female), nationality (American, Mexican, French), race/ethnicity (African American, Hispanic, White, Asian American), or favorite pet (dog, cat, fish, snake).</a:t>
            </a:r>
          </a:p>
          <a:p>
            <a:r>
              <a:rPr lang="en-US"/>
              <a:t>   </a:t>
            </a:r>
          </a:p>
        </p:txBody>
      </p:sp>
    </p:spTree>
    <p:extLst>
      <p:ext uri="{BB962C8B-B14F-4D97-AF65-F5344CB8AC3E}">
        <p14:creationId xmlns:p14="http://schemas.microsoft.com/office/powerpoint/2010/main" val="23716047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8054C-3715-462C-A639-2EE1289D512C}" type="slidenum">
              <a:rPr lang="en-US"/>
              <a:pPr/>
              <a:t>125</a:t>
            </a:fld>
            <a:endParaRPr lang="en-US"/>
          </a:p>
        </p:txBody>
      </p:sp>
      <p:sp>
        <p:nvSpPr>
          <p:cNvPr id="122882" name="Rectangle 2"/>
          <p:cNvSpPr>
            <a:spLocks noGrp="1" noRot="1" noChangeAspect="1" noChangeArrowheads="1" noTextEdit="1"/>
          </p:cNvSpPr>
          <p:nvPr>
            <p:ph type="sldImg"/>
          </p:nvPr>
        </p:nvSpPr>
        <p:spPr>
          <a:ln/>
        </p:spPr>
      </p:sp>
      <p:sp>
        <p:nvSpPr>
          <p:cNvPr id="122883" name="Rectangle 3"/>
          <p:cNvSpPr>
            <a:spLocks noGrp="1" noChangeArrowheads="1"/>
          </p:cNvSpPr>
          <p:nvPr>
            <p:ph type="body" idx="1"/>
          </p:nvPr>
        </p:nvSpPr>
        <p:spPr/>
        <p:txBody>
          <a:bodyPr/>
          <a:lstStyle/>
          <a:p>
            <a:r>
              <a:rPr lang="en-US"/>
              <a:t>A </a:t>
            </a:r>
            <a:r>
              <a:rPr lang="en-US" b="1"/>
              <a:t>dichotomous</a:t>
            </a:r>
            <a:r>
              <a:rPr lang="en-US"/>
              <a:t>, or </a:t>
            </a:r>
            <a:r>
              <a:rPr lang="en-US" b="1"/>
              <a:t>binary</a:t>
            </a:r>
            <a:r>
              <a:rPr lang="en-US"/>
              <a:t> variable is a categorical variable that has only 2 levels or categories.  Many dichotomous variables represent the answer to a yes or no question.  For example, “Did you attend the church picnic on May 24?” or “Did you eat potato salad at the picnic?” A variable does not have to be a yes/no variable to be dichotomous–it just has to have only 2 categories, such as sex (male/female). </a:t>
            </a:r>
          </a:p>
          <a:p>
            <a:r>
              <a:rPr lang="en-US"/>
              <a:t> </a:t>
            </a:r>
          </a:p>
          <a:p>
            <a:r>
              <a:rPr lang="en-US"/>
              <a:t>  </a:t>
            </a:r>
          </a:p>
        </p:txBody>
      </p:sp>
    </p:spTree>
    <p:extLst>
      <p:ext uri="{BB962C8B-B14F-4D97-AF65-F5344CB8AC3E}">
        <p14:creationId xmlns:p14="http://schemas.microsoft.com/office/powerpoint/2010/main" val="23836046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CB339F-0E46-4DC1-B5BD-A63212EE672C}" type="slidenum">
              <a:rPr lang="en-US"/>
              <a:pPr/>
              <a:t>129</a:t>
            </a:fld>
            <a:endParaRPr lang="en-US"/>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r>
              <a:rPr lang="en-US"/>
              <a:t>Before starting any data analysis, it is important to know what types of variables you are working with.  The types of variables tell you which estimates you can calculate, and later, which types of statistical tests you should use.  Remember, continuous variables are numeric (such as age in years or weight) while categorical variables (whether yes or no, male or female, or something else entirely) are just what the name says—categories.  </a:t>
            </a:r>
          </a:p>
          <a:p>
            <a:r>
              <a:rPr lang="en-US"/>
              <a:t>For continuous variables, we generally calculate measures such as the mean (average), median and standard deviation to describe what the variable looks like.  We use means and medians in public health all the time; for example, we talk about the mean age of people infected with </a:t>
            </a:r>
            <a:r>
              <a:rPr lang="en-US" i="1"/>
              <a:t>E. coli</a:t>
            </a:r>
            <a:r>
              <a:rPr lang="en-US"/>
              <a:t>, or the median number of household contacts for case-patients with chicken pox.  </a:t>
            </a:r>
          </a:p>
          <a:p>
            <a:r>
              <a:rPr lang="en-US"/>
              <a:t>In a field investigation, you are often interested in dichotomous or binary (2-level) categorical variables that represent an exposure (ate potato salad or did not eat potato salad) or an outcome (had </a:t>
            </a:r>
            <a:r>
              <a:rPr lang="en-US" i="1"/>
              <a:t>Salmonella</a:t>
            </a:r>
            <a:r>
              <a:rPr lang="en-US"/>
              <a:t> infection or did not have </a:t>
            </a:r>
            <a:r>
              <a:rPr lang="en-US" i="1"/>
              <a:t>Salmonella</a:t>
            </a:r>
            <a:r>
              <a:rPr lang="en-US"/>
              <a:t> infection).  For categorical variables, we cannot calculate the mean or median, but we can calculate risk.  Remember, risk is the number of people who develop a disease among all the people at risk of developing the disease during a given time period.  For example, in a group of firefighters, we might talk about the risk of developing respiratory disease during the month following an episode of severe smoke inhalation. </a:t>
            </a:r>
          </a:p>
          <a:p>
            <a:r>
              <a:rPr lang="en-US"/>
              <a:t> </a:t>
            </a:r>
          </a:p>
          <a:p>
            <a:r>
              <a:rPr lang="en-US"/>
              <a:t> </a:t>
            </a:r>
            <a:r>
              <a:rPr lang="en-US" b="1"/>
              <a:t> </a:t>
            </a:r>
            <a:endParaRPr lang="en-US"/>
          </a:p>
          <a:p>
            <a:r>
              <a:rPr lang="en-US"/>
              <a:t> </a:t>
            </a:r>
          </a:p>
          <a:p>
            <a:r>
              <a:rPr lang="en-US"/>
              <a:t> </a:t>
            </a:r>
          </a:p>
        </p:txBody>
      </p:sp>
    </p:spTree>
    <p:extLst>
      <p:ext uri="{BB962C8B-B14F-4D97-AF65-F5344CB8AC3E}">
        <p14:creationId xmlns:p14="http://schemas.microsoft.com/office/powerpoint/2010/main" val="20674069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67B4E7-0AC0-415E-BA93-44F2F530B5A9}" type="slidenum">
              <a:rPr lang="en-US"/>
              <a:pPr/>
              <a:t>130</a:t>
            </a:fld>
            <a:endParaRPr lang="en-US"/>
          </a:p>
        </p:txBody>
      </p:sp>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p:txBody>
          <a:bodyPr/>
          <a:lstStyle/>
          <a:p>
            <a:r>
              <a:rPr lang="en-US" b="1"/>
              <a:t>Univariate Data Analysis</a:t>
            </a:r>
            <a:endParaRPr lang="en-US"/>
          </a:p>
          <a:p>
            <a:r>
              <a:rPr lang="en-US"/>
              <a:t>Univariate data analysis is important for many reasons.  Looking at each variable alone, we learn a lot about the information collected.  Also, univariate analysis is a good method of checking the quality of the data.  Inconsistencies or unexpected results should always be investigated, using the original data as the reference point.  </a:t>
            </a:r>
          </a:p>
          <a:p>
            <a:r>
              <a:rPr lang="en-US"/>
              <a:t>Simple frequencies can tell you whether most cases are young, or whether most cases are female, or whether many study participants share some other characteristic in which you are interested.  First, examine the </a:t>
            </a:r>
            <a:r>
              <a:rPr lang="en-US" b="1"/>
              <a:t>univariate</a:t>
            </a:r>
            <a:r>
              <a:rPr lang="en-US"/>
              <a:t> (one variable) distribution.  Graphs and tables can give you a good idea of what your variables look like, and can also help you  find some of the data cleaning problems noted above. </a:t>
            </a:r>
          </a:p>
          <a:p>
            <a:r>
              <a:rPr lang="en-US"/>
              <a:t> </a:t>
            </a:r>
          </a:p>
        </p:txBody>
      </p:sp>
    </p:spTree>
    <p:extLst>
      <p:ext uri="{BB962C8B-B14F-4D97-AF65-F5344CB8AC3E}">
        <p14:creationId xmlns:p14="http://schemas.microsoft.com/office/powerpoint/2010/main" val="7857345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2D0ADF-1DB5-4F7A-996F-8A2EF6CEAD56}" type="slidenum">
              <a:rPr lang="en-US"/>
              <a:pPr/>
              <a:t>131</a:t>
            </a:fld>
            <a:endParaRPr lang="en-US"/>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r>
              <a:rPr lang="en-US" i="1"/>
              <a:t>Continuous Variables</a:t>
            </a:r>
            <a:endParaRPr lang="en-US"/>
          </a:p>
          <a:p>
            <a:r>
              <a:rPr lang="en-US"/>
              <a:t>An initial look at continuous variables can give you several important pieces of information: </a:t>
            </a:r>
          </a:p>
          <a:p>
            <a:r>
              <a:rPr lang="en-US"/>
              <a:t>Do all subjects have data, or are values missing?</a:t>
            </a:r>
          </a:p>
          <a:p>
            <a:r>
              <a:rPr lang="en-US"/>
              <a:t>Are most values clumped together, or is there a lot of variation? (Figures 1a and 1b)</a:t>
            </a:r>
          </a:p>
          <a:p>
            <a:r>
              <a:rPr lang="en-US"/>
              <a:t>Are there outliers?</a:t>
            </a:r>
          </a:p>
          <a:p>
            <a:r>
              <a:rPr lang="en-US"/>
              <a:t>Do the minimum and maximum values make sense, or could there be mistakes in the coding?</a:t>
            </a:r>
          </a:p>
          <a:p>
            <a:r>
              <a:rPr lang="en-US"/>
              <a:t>   </a:t>
            </a:r>
          </a:p>
        </p:txBody>
      </p:sp>
    </p:spTree>
    <p:extLst>
      <p:ext uri="{BB962C8B-B14F-4D97-AF65-F5344CB8AC3E}">
        <p14:creationId xmlns:p14="http://schemas.microsoft.com/office/powerpoint/2010/main" val="946801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11</a:t>
            </a:fld>
            <a:endParaRPr lang="en-US" altLang="en-US" dirty="0"/>
          </a:p>
        </p:txBody>
      </p:sp>
    </p:spTree>
    <p:extLst>
      <p:ext uri="{BB962C8B-B14F-4D97-AF65-F5344CB8AC3E}">
        <p14:creationId xmlns:p14="http://schemas.microsoft.com/office/powerpoint/2010/main" val="18661350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9928DF-DB8A-437E-BD74-BCA8F46429A4}" type="slidenum">
              <a:rPr lang="en-US"/>
              <a:pPr/>
              <a:t>132</a:t>
            </a:fld>
            <a:endParaRPr lang="en-US"/>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p:txBody>
          <a:bodyPr/>
          <a:lstStyle/>
          <a:p>
            <a:r>
              <a:rPr lang="en-US"/>
              <a:t>We can also conduct a univariate analysis of continuous variables to gain valuable information.  Commonly used statistics include these:</a:t>
            </a:r>
          </a:p>
          <a:p>
            <a:r>
              <a:rPr lang="en-US" b="1"/>
              <a:t>Mean – </a:t>
            </a:r>
            <a:r>
              <a:rPr lang="en-US"/>
              <a:t>average of all values of this variable in the dataset.</a:t>
            </a:r>
          </a:p>
          <a:p>
            <a:r>
              <a:rPr lang="en-US" b="1"/>
              <a:t>Median </a:t>
            </a:r>
            <a:r>
              <a:rPr lang="en-US"/>
              <a:t>– the middle of the distribution, the number where half of the values are above and half are below.</a:t>
            </a:r>
          </a:p>
          <a:p>
            <a:r>
              <a:rPr lang="en-US" b="1"/>
              <a:t>Mode </a:t>
            </a:r>
            <a:r>
              <a:rPr lang="en-US"/>
              <a:t>– the value that occurs most.</a:t>
            </a:r>
          </a:p>
          <a:p>
            <a:r>
              <a:rPr lang="en-US" b="1"/>
              <a:t>Range of values </a:t>
            </a:r>
            <a:r>
              <a:rPr lang="en-US"/>
              <a:t>– from minimum value to maximum value.</a:t>
            </a:r>
          </a:p>
          <a:p>
            <a:r>
              <a:rPr lang="en-US" b="1" i="1"/>
              <a:t> </a:t>
            </a:r>
            <a:r>
              <a:rPr lang="en-US"/>
              <a:t>  </a:t>
            </a:r>
          </a:p>
        </p:txBody>
      </p:sp>
    </p:spTree>
    <p:extLst>
      <p:ext uri="{BB962C8B-B14F-4D97-AF65-F5344CB8AC3E}">
        <p14:creationId xmlns:p14="http://schemas.microsoft.com/office/powerpoint/2010/main" val="19493256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E73416-97E6-4BC5-889B-94AB4D7E47DC}" type="slidenum">
              <a:rPr lang="en-US"/>
              <a:pPr/>
              <a:t>133</a:t>
            </a:fld>
            <a:endParaRPr lang="en-US"/>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p:txBody>
          <a:bodyPr/>
          <a:lstStyle/>
          <a:p>
            <a:r>
              <a:rPr lang="en-US"/>
              <a:t>Another statistic used is standard deviation</a:t>
            </a:r>
          </a:p>
          <a:p>
            <a:r>
              <a:rPr lang="en-US" b="1" i="1"/>
              <a:t>Standard deviation </a:t>
            </a:r>
            <a:r>
              <a:rPr lang="en-US"/>
              <a:t>is a measure of how variable the data are.  In the figure on the right, the standard deviation is 20.4; in the figure on the left, it is 7.6.  A large standard deviation compared to the values of the variable indicates that the data are widely distributed.  Standard deviations can be calculated most easily with a software program, although they can be calculated by hand.</a:t>
            </a:r>
          </a:p>
        </p:txBody>
      </p:sp>
    </p:spTree>
    <p:extLst>
      <p:ext uri="{BB962C8B-B14F-4D97-AF65-F5344CB8AC3E}">
        <p14:creationId xmlns:p14="http://schemas.microsoft.com/office/powerpoint/2010/main" val="1008778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3E5867-EAD3-4840-8A3B-F392FFA1EF23}" type="slidenum">
              <a:rPr lang="en-US"/>
              <a:pPr/>
              <a:t>135</a:t>
            </a:fld>
            <a:endParaRPr lang="en-US"/>
          </a:p>
        </p:txBody>
      </p:sp>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p:txBody>
          <a:bodyPr/>
          <a:lstStyle/>
          <a:p>
            <a:r>
              <a:rPr lang="en-US"/>
              <a:t>Additional statistics include:</a:t>
            </a:r>
          </a:p>
          <a:p>
            <a:r>
              <a:rPr lang="en-US" b="1" i="1"/>
              <a:t>Distribution </a:t>
            </a:r>
            <a:r>
              <a:rPr lang="en-US"/>
              <a:t>– shows whether most values occur low in the range, high in the range, or grouped in the middle.</a:t>
            </a:r>
          </a:p>
          <a:p>
            <a:r>
              <a:rPr lang="en-US" b="1" i="1"/>
              <a:t>Percentiles </a:t>
            </a:r>
            <a:r>
              <a:rPr lang="en-US"/>
              <a:t>– the percent of the distribution that is equal to or below a certain value.  In the top figure the 25th percentile occurs at 4 years because 25% of the total number of respondents are 4 years or younger while in the bottom figure the 25</a:t>
            </a:r>
            <a:r>
              <a:rPr lang="en-US" baseline="30000"/>
              <a:t>th</a:t>
            </a:r>
            <a:r>
              <a:rPr lang="en-US"/>
              <a:t> percentile occurs at 6 years. The top figure is a “bell-shaped” distribution while the bottom figure is a skewed distribution.</a:t>
            </a:r>
          </a:p>
          <a:p>
            <a:r>
              <a:rPr lang="en-US" b="1" i="1"/>
              <a:t> </a:t>
            </a:r>
          </a:p>
        </p:txBody>
      </p:sp>
    </p:spTree>
    <p:extLst>
      <p:ext uri="{BB962C8B-B14F-4D97-AF65-F5344CB8AC3E}">
        <p14:creationId xmlns:p14="http://schemas.microsoft.com/office/powerpoint/2010/main" val="40632529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0A9DABC-2354-4027-B962-B62C90907EC5}" type="slidenum">
              <a:rPr lang="en-US" sz="1000"/>
              <a:pPr/>
              <a:t>146</a:t>
            </a:fld>
            <a:endParaRPr lang="en-US" sz="1000"/>
          </a:p>
        </p:txBody>
      </p:sp>
      <p:sp>
        <p:nvSpPr>
          <p:cNvPr id="48131" name="Rectangle 2"/>
          <p:cNvSpPr>
            <a:spLocks noGrp="1" noRot="1" noChangeAspect="1" noChangeArrowheads="1" noTextEdit="1"/>
          </p:cNvSpPr>
          <p:nvPr>
            <p:ph type="sldImg"/>
          </p:nvPr>
        </p:nvSpPr>
        <p:spPr>
          <a:ln cap="flat"/>
        </p:spPr>
      </p:sp>
      <p:sp>
        <p:nvSpPr>
          <p:cNvPr id="48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8221944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8F3162-BC86-437E-B975-E51CF9E83729}" type="slidenum">
              <a:rPr lang="en-US"/>
              <a:pPr/>
              <a:t>152</a:t>
            </a:fld>
            <a:endParaRPr lang="en-US"/>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611373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A19FC2-6C5D-4F62-BE75-CCFB790A892C}" type="slidenum">
              <a:rPr lang="en-US"/>
              <a:pPr/>
              <a:t>153</a:t>
            </a:fld>
            <a:endParaRPr 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r>
              <a:rPr lang="en-US"/>
              <a:t>If the height is short, the children are very similar.  If the height is tall, the children are not very similar. </a:t>
            </a:r>
          </a:p>
          <a:p>
            <a:endParaRPr lang="en-US"/>
          </a:p>
          <a:p>
            <a:r>
              <a:rPr lang="en-US"/>
              <a:t>This provides a very powerful 2 dimensional representation of the clustering as it not only presents which data clusters together, but also how ‘related’ the data is.  The similarity between data is not so easily determined by some of the other clustering visualization techniques.</a:t>
            </a:r>
          </a:p>
          <a:p>
            <a:endParaRPr lang="en-US"/>
          </a:p>
        </p:txBody>
      </p:sp>
    </p:spTree>
    <p:extLst>
      <p:ext uri="{BB962C8B-B14F-4D97-AF65-F5344CB8AC3E}">
        <p14:creationId xmlns:p14="http://schemas.microsoft.com/office/powerpoint/2010/main" val="36692966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6E4EE6-00A3-4E73-99FE-3DCA4416E1A7}" type="slidenum">
              <a:rPr lang="en-US"/>
              <a:pPr/>
              <a:t>154</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n-US"/>
              <a:t>that contains the exemplar.  An example can be seen in Figure 14.  Figure 14 shows that the two clusters being considered are {A, B} and {D, E}.  Of the two clusters considered, it shows that A is the exemplar of {A, B} and E is the exemplar of {D, E}.</a:t>
            </a:r>
          </a:p>
          <a:p>
            <a:endParaRPr lang="en-US"/>
          </a:p>
        </p:txBody>
      </p:sp>
    </p:spTree>
    <p:extLst>
      <p:ext uri="{BB962C8B-B14F-4D97-AF65-F5344CB8AC3E}">
        <p14:creationId xmlns:p14="http://schemas.microsoft.com/office/powerpoint/2010/main" val="180016509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98D955-69EE-4A9D-9AB8-ED1F7FA37F8C}" type="slidenum">
              <a:rPr lang="en-US"/>
              <a:pPr/>
              <a:t>216</a:t>
            </a:fld>
            <a:endParaRPr 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lang="en-US"/>
              <a:t>We usually collect information on exposure and disease because we want to compare two or more groups of people.  To do this, we calculate </a:t>
            </a:r>
            <a:r>
              <a:rPr lang="en-US" b="1"/>
              <a:t>measures of association</a:t>
            </a:r>
            <a:r>
              <a:rPr lang="en-US"/>
              <a:t>.  Measures of association tell us the strength of the association between two variables, such as an exposure and a disease.  The two measures of association that we use most often are the relative risk, or risk ratio (RR), and the odds ratio (OR).  The decision to calculate an RR or an OR depends on the study design.  We interpret the RR and OR as follows:</a:t>
            </a:r>
          </a:p>
          <a:p>
            <a:endParaRPr lang="en-US"/>
          </a:p>
          <a:p>
            <a:r>
              <a:rPr lang="en-US"/>
              <a:t>RR or OR = 1: 	exposure has no association with disease</a:t>
            </a:r>
          </a:p>
          <a:p>
            <a:r>
              <a:rPr lang="en-US"/>
              <a:t>RR or OR &gt; 1: 	exposure may be positively associated with disease</a:t>
            </a:r>
          </a:p>
          <a:p>
            <a:r>
              <a:rPr lang="en-US"/>
              <a:t>RR or OR &lt; 1: 	exposure may be negatively associated with disease</a:t>
            </a:r>
          </a:p>
          <a:p>
            <a:r>
              <a:rPr lang="en-US"/>
              <a:t>   </a:t>
            </a:r>
          </a:p>
        </p:txBody>
      </p:sp>
    </p:spTree>
    <p:extLst>
      <p:ext uri="{BB962C8B-B14F-4D97-AF65-F5344CB8AC3E}">
        <p14:creationId xmlns:p14="http://schemas.microsoft.com/office/powerpoint/2010/main" val="37333518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BCF07A-C93B-407B-A956-2A98D614AA3B}" type="slidenum">
              <a:rPr lang="en-US"/>
              <a:pPr/>
              <a:t>217</a:t>
            </a:fld>
            <a:endParaRPr 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r>
              <a:rPr lang="en-US"/>
              <a:t>The risk ratio, or relative risk, is used when we look at a population and compare the outcomes of those who were exposed to something to the outcomes of those who were not exposed.  When we conduct a cohort study, we can calculate risk ratios. </a:t>
            </a:r>
          </a:p>
          <a:p>
            <a:r>
              <a:rPr lang="en-US"/>
              <a:t>However, the case-control study design does not allow us to calculate risk ratios, because the entire population at risk is not included in the study.  That’s why we use odds ratios for case-control studies.  An odds ratio is the odds of exposure among cases divided by the odds of exposure among controls, and it provides a rough estimate of the risk ratio. </a:t>
            </a:r>
          </a:p>
          <a:p>
            <a:r>
              <a:rPr lang="en-US"/>
              <a:t>So remember, for a cohort study, calculate a risk ratio, and for a case-control study, calculate an odds ratio.  For more information about calculating risk ratios and odds ratios, take a look at </a:t>
            </a:r>
            <a:r>
              <a:rPr lang="en-US" i="1"/>
              <a:t>FOCUS Volume 3, Issues 1 and 2</a:t>
            </a:r>
            <a:r>
              <a:rPr lang="en-US"/>
              <a:t>.  </a:t>
            </a:r>
          </a:p>
          <a:p>
            <a:r>
              <a:rPr lang="en-US"/>
              <a:t> </a:t>
            </a:r>
          </a:p>
        </p:txBody>
      </p:sp>
    </p:spTree>
    <p:extLst>
      <p:ext uri="{BB962C8B-B14F-4D97-AF65-F5344CB8AC3E}">
        <p14:creationId xmlns:p14="http://schemas.microsoft.com/office/powerpoint/2010/main" val="6305793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4AB435-0AF2-4456-8D8B-D38142AA786F}" type="slidenum">
              <a:rPr lang="en-US"/>
              <a:pPr/>
              <a:t>218</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r>
              <a:rPr lang="en-US"/>
              <a:t>Table 1 displays data from a case-control study conducted in Pennsylvania in 2003. (2)</a:t>
            </a:r>
          </a:p>
          <a:p>
            <a:endParaRPr lang="en-US"/>
          </a:p>
          <a:p>
            <a:r>
              <a:rPr lang="en-US"/>
              <a:t>So what measure of association can we get from this 2x2 table?  Since we do not know the total population at risk (everyone who ate salsa), we cannot determine the risk of illness among the exposed and unexposed groups.  That means we should not use the risk ratio.  Instead, we will calculate the odds ratio, which is exactly what the study authors did.  They found an odds ratio of 19.6*, meaning that the odds of getting Hepatitis A among people who ate salsa were 19.6 times as high as among people who did not eat salsa.  </a:t>
            </a:r>
          </a:p>
          <a:p>
            <a:endParaRPr lang="en-US"/>
          </a:p>
        </p:txBody>
      </p:sp>
    </p:spTree>
    <p:extLst>
      <p:ext uri="{BB962C8B-B14F-4D97-AF65-F5344CB8AC3E}">
        <p14:creationId xmlns:p14="http://schemas.microsoft.com/office/powerpoint/2010/main" val="1093451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dirty="0"/>
          </a:p>
        </p:txBody>
      </p:sp>
      <p:sp>
        <p:nvSpPr>
          <p:cNvPr id="21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aseline="30000">
                <a:solidFill>
                  <a:schemeClr val="tx1"/>
                </a:solidFill>
                <a:latin typeface="Arial" panose="020B0604020202020204" pitchFamily="34" charset="0"/>
              </a:defRPr>
            </a:lvl1pPr>
            <a:lvl2pPr marL="742950" indent="-285750" eaLnBrk="0" hangingPunct="0">
              <a:defRPr baseline="30000">
                <a:solidFill>
                  <a:schemeClr val="tx1"/>
                </a:solidFill>
                <a:latin typeface="Arial" panose="020B0604020202020204" pitchFamily="34" charset="0"/>
              </a:defRPr>
            </a:lvl2pPr>
            <a:lvl3pPr marL="1143000" indent="-228600" eaLnBrk="0" hangingPunct="0">
              <a:defRPr baseline="30000">
                <a:solidFill>
                  <a:schemeClr val="tx1"/>
                </a:solidFill>
                <a:latin typeface="Arial" panose="020B0604020202020204" pitchFamily="34" charset="0"/>
              </a:defRPr>
            </a:lvl3pPr>
            <a:lvl4pPr marL="1600200" indent="-228600" eaLnBrk="0" hangingPunct="0">
              <a:defRPr baseline="30000">
                <a:solidFill>
                  <a:schemeClr val="tx1"/>
                </a:solidFill>
                <a:latin typeface="Arial" panose="020B0604020202020204" pitchFamily="34" charset="0"/>
              </a:defRPr>
            </a:lvl4pPr>
            <a:lvl5pPr marL="2057400" indent="-228600" eaLnBrk="0" hangingPunct="0">
              <a:defRPr baseline="30000">
                <a:solidFill>
                  <a:schemeClr val="tx1"/>
                </a:solidFill>
                <a:latin typeface="Arial" panose="020B0604020202020204" pitchFamily="34" charset="0"/>
              </a:defRPr>
            </a:lvl5pPr>
            <a:lvl6pPr marL="2514600" indent="-228600" eaLnBrk="0" fontAlgn="base" hangingPunct="0">
              <a:spcBef>
                <a:spcPct val="0"/>
              </a:spcBef>
              <a:spcAft>
                <a:spcPct val="0"/>
              </a:spcAft>
              <a:defRPr baseline="30000">
                <a:solidFill>
                  <a:schemeClr val="tx1"/>
                </a:solidFill>
                <a:latin typeface="Arial" panose="020B0604020202020204" pitchFamily="34" charset="0"/>
              </a:defRPr>
            </a:lvl6pPr>
            <a:lvl7pPr marL="2971800" indent="-228600" eaLnBrk="0" fontAlgn="base" hangingPunct="0">
              <a:spcBef>
                <a:spcPct val="0"/>
              </a:spcBef>
              <a:spcAft>
                <a:spcPct val="0"/>
              </a:spcAft>
              <a:defRPr baseline="30000">
                <a:solidFill>
                  <a:schemeClr val="tx1"/>
                </a:solidFill>
                <a:latin typeface="Arial" panose="020B0604020202020204" pitchFamily="34" charset="0"/>
              </a:defRPr>
            </a:lvl7pPr>
            <a:lvl8pPr marL="3429000" indent="-228600" eaLnBrk="0" fontAlgn="base" hangingPunct="0">
              <a:spcBef>
                <a:spcPct val="0"/>
              </a:spcBef>
              <a:spcAft>
                <a:spcPct val="0"/>
              </a:spcAft>
              <a:defRPr baseline="30000">
                <a:solidFill>
                  <a:schemeClr val="tx1"/>
                </a:solidFill>
                <a:latin typeface="Arial" panose="020B0604020202020204" pitchFamily="34" charset="0"/>
              </a:defRPr>
            </a:lvl8pPr>
            <a:lvl9pPr marL="3886200" indent="-228600" eaLnBrk="0" fontAlgn="base" hangingPunct="0">
              <a:spcBef>
                <a:spcPct val="0"/>
              </a:spcBef>
              <a:spcAft>
                <a:spcPct val="0"/>
              </a:spcAft>
              <a:defRPr baseline="30000">
                <a:solidFill>
                  <a:schemeClr val="tx1"/>
                </a:solidFill>
                <a:latin typeface="Arial" panose="020B0604020202020204" pitchFamily="34" charset="0"/>
              </a:defRPr>
            </a:lvl9pPr>
          </a:lstStyle>
          <a:p>
            <a:pPr eaLnBrk="1" hangingPunct="1"/>
            <a:fld id="{8235F862-EB9B-4918-B617-13F4FAB4281F}" type="slidenum">
              <a:rPr lang="en-US" altLang="en-US"/>
              <a:pPr eaLnBrk="1" hangingPunct="1"/>
              <a:t>15</a:t>
            </a:fld>
            <a:endParaRPr lang="en-US" altLang="en-US" dirty="0"/>
          </a:p>
        </p:txBody>
      </p:sp>
    </p:spTree>
    <p:extLst>
      <p:ext uri="{BB962C8B-B14F-4D97-AF65-F5344CB8AC3E}">
        <p14:creationId xmlns:p14="http://schemas.microsoft.com/office/powerpoint/2010/main" val="32471473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34D177-91B8-4247-BB50-FC23240CDD66}" type="slidenum">
              <a:rPr lang="en-US"/>
              <a:pPr/>
              <a:t>219</a:t>
            </a:fld>
            <a:endParaRPr lang="en-US"/>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p:txBody>
          <a:bodyPr/>
          <a:lstStyle/>
          <a:p>
            <a:r>
              <a:rPr lang="en-US"/>
              <a:t>How do we know whether an odds ratio of 19.6 as in the preceding example is meaningful in our investigation?  We can start by calculating the </a:t>
            </a:r>
            <a:r>
              <a:rPr lang="en-US" b="1"/>
              <a:t>confidence interval (CI)</a:t>
            </a:r>
            <a:r>
              <a:rPr lang="en-US"/>
              <a:t> around the odds ratio.  When we calculate an estimate (like risk or odds), or a measure of association (like a risk ratio or an odds ratio), that number (in this case 19.6) is called a point estimate.  The confidence interval of a point estimate describes the precision of the estimate.  It represents a range of values on either side of the estimate.  The narrower the confidence interval, the more precise the point estimate. (3)  Your point estimate will usually be the middle value of your confidence interval.</a:t>
            </a:r>
          </a:p>
          <a:p>
            <a:r>
              <a:rPr lang="en-US"/>
              <a:t>   </a:t>
            </a:r>
          </a:p>
        </p:txBody>
      </p:sp>
    </p:spTree>
    <p:extLst>
      <p:ext uri="{BB962C8B-B14F-4D97-AF65-F5344CB8AC3E}">
        <p14:creationId xmlns:p14="http://schemas.microsoft.com/office/powerpoint/2010/main" val="5127026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69D5D3-DA35-4ADF-BD3D-4609A9121AC7}" type="slidenum">
              <a:rPr lang="en-US"/>
              <a:pPr/>
              <a:t>220</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a:t>An analogy can help explain the confidence interval.  Say we have a large bag of 500 red, green, and blue marbles.  We are interested in knowing the percentage of green marbles, but we do not have the time to count every marble. So we shake up the bag and select 50 marbles to give us an idea, or an estimate, of the percentage of green marbles in the bag.  In our sample of 50 marbles, we find 15 green marbles, 10 red marbles, and 25 blue marbles. </a:t>
            </a:r>
          </a:p>
          <a:p>
            <a:r>
              <a:rPr lang="en-US"/>
              <a:t>   </a:t>
            </a:r>
          </a:p>
        </p:txBody>
      </p:sp>
    </p:spTree>
    <p:extLst>
      <p:ext uri="{BB962C8B-B14F-4D97-AF65-F5344CB8AC3E}">
        <p14:creationId xmlns:p14="http://schemas.microsoft.com/office/powerpoint/2010/main" val="18894952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0AFD9B-AB1A-488A-85A0-3CC2337A205E}" type="slidenum">
              <a:rPr lang="en-US"/>
              <a:pPr/>
              <a:t>221</a:t>
            </a:fld>
            <a:endParaRPr lang="en-US"/>
          </a:p>
        </p:txBody>
      </p:sp>
      <p:sp>
        <p:nvSpPr>
          <p:cNvPr id="131074" name="Rectangle 2"/>
          <p:cNvSpPr>
            <a:spLocks noGrp="1" noRot="1" noChangeAspect="1" noChangeArrowheads="1" noTextEdit="1"/>
          </p:cNvSpPr>
          <p:nvPr>
            <p:ph type="sldImg"/>
          </p:nvPr>
        </p:nvSpPr>
        <p:spPr>
          <a:ln/>
        </p:spPr>
      </p:sp>
      <p:sp>
        <p:nvSpPr>
          <p:cNvPr id="131075" name="Rectangle 3"/>
          <p:cNvSpPr>
            <a:spLocks noGrp="1" noChangeArrowheads="1"/>
          </p:cNvSpPr>
          <p:nvPr>
            <p:ph type="body" idx="1"/>
          </p:nvPr>
        </p:nvSpPr>
        <p:spPr/>
        <p:txBody>
          <a:bodyPr/>
          <a:lstStyle/>
          <a:p>
            <a:r>
              <a:rPr lang="en-US"/>
              <a:t>Based on this sample, we can conclude that 30% (15 out of 50) of the marbles in the bag are green.  In this example, 30% is the point estimate.  Do we feel confident in stating that 30% of the marbles are green?  We might have some uncertainty about this statement, since there is a chance that the actual percent of green marbles in the entire bag is higher or lower than 30%.  In other words, our sample of 50 marbles may not accurately reflect the actual distribution of marbles in the whole bag of 500 marbles.  One way to determine the degree of our uncertainty is to calculate a confidence interval.  </a:t>
            </a:r>
          </a:p>
          <a:p>
            <a:r>
              <a:rPr lang="en-US"/>
              <a:t> </a:t>
            </a:r>
          </a:p>
        </p:txBody>
      </p:sp>
    </p:spTree>
    <p:extLst>
      <p:ext uri="{BB962C8B-B14F-4D97-AF65-F5344CB8AC3E}">
        <p14:creationId xmlns:p14="http://schemas.microsoft.com/office/powerpoint/2010/main" val="185574723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85B698-F365-4E0E-A19C-2AFD698FC94A}" type="slidenum">
              <a:rPr lang="en-US"/>
              <a:pPr/>
              <a:t>222</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r>
              <a:rPr lang="en-US"/>
              <a:t>Ideally, we would like a very narrow confidence interval, which would indicate that our estimate is very precise.  One way to get a more precise estimate is to take a larger sample.  If we had taken 100 marbles (instead of 50) from our bag and found 30 green marbles, the point estimate would still be 30%, but the 95% confidence interval would be  a range of 21-39% (instead of our original range of 17-43%).  If we had sampled 200 marbles and found 60 green marbles, the point estimate would be 30%, and with a 95% confidence interval the range would be 24-36%.  You can see that the confidence interval becomes narrower as the sample size increases. </a:t>
            </a:r>
          </a:p>
          <a:p>
            <a:r>
              <a:rPr lang="en-US"/>
              <a:t> </a:t>
            </a:r>
          </a:p>
        </p:txBody>
      </p:sp>
    </p:spTree>
    <p:extLst>
      <p:ext uri="{BB962C8B-B14F-4D97-AF65-F5344CB8AC3E}">
        <p14:creationId xmlns:p14="http://schemas.microsoft.com/office/powerpoint/2010/main" val="14314351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012DA1-DA63-45DA-9C2D-94090CE74636}" type="slidenum">
              <a:rPr lang="en-US"/>
              <a:pPr/>
              <a:t>223</a:t>
            </a:fld>
            <a:endParaRPr lang="en-US"/>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b="1"/>
              <a:t>Analysis of Categorical Data </a:t>
            </a:r>
            <a:endParaRPr lang="en-US"/>
          </a:p>
          <a:p>
            <a:r>
              <a:rPr lang="en-US"/>
              <a:t>You have calculated a measure of association (a risk ratio or odds ratio), and a confidence interval for a range of values around the point estimate.  Now you want to use a formal statistical test to determine whether the results are statistically significant.  Here, we will focus on the statistical tests that are used most often in field epidemiology.  The first is the chi-square test. </a:t>
            </a:r>
          </a:p>
          <a:p>
            <a:r>
              <a:rPr lang="en-US"/>
              <a:t> </a:t>
            </a:r>
          </a:p>
          <a:p>
            <a:r>
              <a:rPr lang="en-US"/>
              <a:t>   </a:t>
            </a:r>
          </a:p>
        </p:txBody>
      </p:sp>
    </p:spTree>
    <p:extLst>
      <p:ext uri="{BB962C8B-B14F-4D97-AF65-F5344CB8AC3E}">
        <p14:creationId xmlns:p14="http://schemas.microsoft.com/office/powerpoint/2010/main" val="38969083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FB625B-1B50-42CB-BB80-964E2D7BB073}" type="slidenum">
              <a:rPr lang="en-US"/>
              <a:pPr/>
              <a:t>224</a:t>
            </a:fld>
            <a:endParaRPr 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r>
              <a:rPr lang="en-US" i="1"/>
              <a:t>Chi-Square Statistics</a:t>
            </a:r>
            <a:endParaRPr lang="en-US"/>
          </a:p>
          <a:p>
            <a:r>
              <a:rPr lang="en-US"/>
              <a:t>As noted earlier, a common analysis in epidemiology involves dichotomous variables, and uses a 2x2 table.  We want to know if Disease X occurs as much among people belonging to Group A as it does among people belonging to Group B.  In epidemiology, we often put people into groups based on their exposure to some disease risk factor. </a:t>
            </a:r>
          </a:p>
          <a:p>
            <a:endParaRPr lang="en-US"/>
          </a:p>
          <a:p>
            <a:r>
              <a:rPr lang="en-US"/>
              <a:t>To determine whether those persons who were exposed have more illness than those not exposed, we perform a test of the association between exposure and disease in the two groups.  Let’s use a hypothetical example to illustrate this. </a:t>
            </a:r>
          </a:p>
          <a:p>
            <a:r>
              <a:rPr lang="en-US"/>
              <a:t>  </a:t>
            </a:r>
          </a:p>
          <a:p>
            <a:r>
              <a:rPr lang="en-US"/>
              <a:t>   </a:t>
            </a:r>
          </a:p>
        </p:txBody>
      </p:sp>
    </p:spTree>
    <p:extLst>
      <p:ext uri="{BB962C8B-B14F-4D97-AF65-F5344CB8AC3E}">
        <p14:creationId xmlns:p14="http://schemas.microsoft.com/office/powerpoint/2010/main" val="27735762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A1B366-EA49-4416-8B90-9A5D07127036}" type="slidenum">
              <a:rPr lang="en-US"/>
              <a:pPr/>
              <a:t>225</a:t>
            </a:fld>
            <a:endParaRPr lang="en-US"/>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p:txBody>
          <a:bodyPr/>
          <a:lstStyle/>
          <a:p>
            <a:r>
              <a:rPr lang="en-US"/>
              <a:t>Table 2a shows the number of people who did and did not eat tomatoes from the salad bar.</a:t>
            </a:r>
          </a:p>
          <a:p>
            <a:endParaRPr lang="en-US"/>
          </a:p>
          <a:p>
            <a:r>
              <a:rPr lang="en-US"/>
              <a:t>To see if there is a significant difference in the amount of illness between those who ate tomatoes (41/130 or 32%) and those who did not (19/170 or 11%), one test we could conduct is a handy little statistic called </a:t>
            </a:r>
            <a:r>
              <a:rPr lang="el-GR"/>
              <a:t>χ</a:t>
            </a:r>
            <a:r>
              <a:rPr lang="en-US"/>
              <a:t>2  (or chi-square).  </a:t>
            </a:r>
          </a:p>
          <a:p>
            <a:r>
              <a:rPr lang="en-US"/>
              <a:t>   </a:t>
            </a:r>
          </a:p>
        </p:txBody>
      </p:sp>
    </p:spTree>
    <p:extLst>
      <p:ext uri="{BB962C8B-B14F-4D97-AF65-F5344CB8AC3E}">
        <p14:creationId xmlns:p14="http://schemas.microsoft.com/office/powerpoint/2010/main" val="258211703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10A408-4EF0-4BBD-98F9-6EA57D111F2C}" type="slidenum">
              <a:rPr lang="en-US"/>
              <a:pPr/>
              <a:t>226</a:t>
            </a:fld>
            <a:endParaRPr lang="en-US"/>
          </a:p>
        </p:txBody>
      </p:sp>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p:txBody>
          <a:bodyPr/>
          <a:lstStyle/>
          <a:p>
            <a:r>
              <a:rPr lang="en-US"/>
              <a:t>In order to calculate a run-of-the mill chi-square, the following conditions must be met: </a:t>
            </a:r>
          </a:p>
          <a:p>
            <a:pPr>
              <a:buFontTx/>
              <a:buChar char="•"/>
            </a:pPr>
            <a:r>
              <a:rPr lang="en-US"/>
              <a:t>There must be at least a total of 30 observations (people) in the table.</a:t>
            </a:r>
          </a:p>
          <a:p>
            <a:pPr>
              <a:buFontTx/>
              <a:buChar char="•"/>
            </a:pPr>
            <a:r>
              <a:rPr lang="en-US"/>
              <a:t>Each cell must contain a count of 5 or more.</a:t>
            </a:r>
          </a:p>
          <a:p>
            <a:r>
              <a:rPr lang="en-US"/>
              <a:t> </a:t>
            </a:r>
          </a:p>
          <a:p>
            <a:r>
              <a:rPr lang="en-US"/>
              <a:t>To conduct a chi-square test, we compare the observed data (from our study results) to the data we would expect to see.  </a:t>
            </a:r>
          </a:p>
        </p:txBody>
      </p:sp>
    </p:spTree>
    <p:extLst>
      <p:ext uri="{BB962C8B-B14F-4D97-AF65-F5344CB8AC3E}">
        <p14:creationId xmlns:p14="http://schemas.microsoft.com/office/powerpoint/2010/main" val="4458159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A4877C9-DBAE-43F0-8C12-56F072FE8ECB}" type="slidenum">
              <a:rPr lang="en-US"/>
              <a:pPr/>
              <a:t>227</a:t>
            </a:fld>
            <a:endParaRPr lang="en-US"/>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p:txBody>
          <a:bodyPr/>
          <a:lstStyle/>
          <a:p>
            <a:r>
              <a:rPr lang="en-US" i="1"/>
              <a:t>Expected Value     =     </a:t>
            </a:r>
            <a:r>
              <a:rPr lang="en-US" i="1" u="sng"/>
              <a:t>Row Total x Column Total</a:t>
            </a:r>
            <a:endParaRPr lang="en-US" i="1"/>
          </a:p>
          <a:p>
            <a:r>
              <a:rPr lang="en-US" i="1"/>
              <a:t>			              Grand Total</a:t>
            </a:r>
            <a:endParaRPr lang="en-US"/>
          </a:p>
          <a:p>
            <a:r>
              <a:rPr lang="en-US"/>
              <a:t>For the first cell, people who ate tomatoes and became ill:</a:t>
            </a:r>
          </a:p>
          <a:p>
            <a:r>
              <a:rPr lang="en-US"/>
              <a:t>Expected Value     =       </a:t>
            </a:r>
            <a:r>
              <a:rPr lang="en-US" u="sng"/>
              <a:t>130 x 60</a:t>
            </a:r>
            <a:r>
              <a:rPr lang="en-US"/>
              <a:t>     =     26</a:t>
            </a:r>
          </a:p>
          <a:p>
            <a:r>
              <a:rPr lang="en-US"/>
              <a:t>			             300		</a:t>
            </a:r>
          </a:p>
          <a:p>
            <a:r>
              <a:rPr lang="en-US"/>
              <a:t>We can use this formula to calculate the expected values for each of the cells, as shown in Table 2c. </a:t>
            </a:r>
          </a:p>
          <a:p>
            <a:r>
              <a:rPr lang="en-US"/>
              <a:t> </a:t>
            </a:r>
          </a:p>
        </p:txBody>
      </p:sp>
    </p:spTree>
    <p:extLst>
      <p:ext uri="{BB962C8B-B14F-4D97-AF65-F5344CB8AC3E}">
        <p14:creationId xmlns:p14="http://schemas.microsoft.com/office/powerpoint/2010/main" val="40731422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177C96-F685-408E-AB81-BAFA6ADFED38}" type="slidenum">
              <a:rPr lang="en-US"/>
              <a:pPr/>
              <a:t>228</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r>
              <a:rPr lang="en-US"/>
              <a:t>To calculate the chi-square statistic, you use the observed values from Table 2a and the expected values that we calculated in Table 2c.  You use this formula:  [(Observed – Expected)2/ Expected] for each cell in the table.  Then you add these numbers together to find the chi-square statistic. </a:t>
            </a:r>
          </a:p>
          <a:p>
            <a:r>
              <a:rPr lang="en-US"/>
              <a:t>  </a:t>
            </a:r>
          </a:p>
        </p:txBody>
      </p:sp>
    </p:spTree>
    <p:extLst>
      <p:ext uri="{BB962C8B-B14F-4D97-AF65-F5344CB8AC3E}">
        <p14:creationId xmlns:p14="http://schemas.microsoft.com/office/powerpoint/2010/main" val="357388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DF3C806-AF09-49FA-A892-21DF5336D02E}" type="datetimeFigureOut">
              <a:rPr lang="en-US" smtClean="0"/>
              <a:t>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1025871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F3C806-AF09-49FA-A892-21DF5336D02E}" type="datetimeFigureOut">
              <a:rPr lang="en-US" smtClean="0"/>
              <a:t>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3641628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F3C806-AF09-49FA-A892-21DF5336D02E}" type="datetimeFigureOut">
              <a:rPr lang="en-US" smtClean="0"/>
              <a:t>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0153065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28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914400" y="1600200"/>
            <a:ext cx="5080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0800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14400" y="6248400"/>
            <a:ext cx="2540000" cy="457200"/>
          </a:xfrm>
        </p:spPr>
        <p:txBody>
          <a:bodyPr/>
          <a:lstStyle>
            <a:lvl1pPr>
              <a:defRPr/>
            </a:lvl1pPr>
          </a:lstStyle>
          <a:p>
            <a:endParaRPr lang="en-GB"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GB" altLang="en-US"/>
          </a:p>
        </p:txBody>
      </p:sp>
      <p:sp>
        <p:nvSpPr>
          <p:cNvPr id="7" name="Slide Number Placeholder 6"/>
          <p:cNvSpPr>
            <a:spLocks noGrp="1"/>
          </p:cNvSpPr>
          <p:nvPr>
            <p:ph type="sldNum" sz="quarter" idx="12"/>
          </p:nvPr>
        </p:nvSpPr>
        <p:spPr>
          <a:xfrm>
            <a:off x="8737600" y="6248400"/>
            <a:ext cx="2540000" cy="457200"/>
          </a:xfrm>
        </p:spPr>
        <p:txBody>
          <a:bodyPr/>
          <a:lstStyle>
            <a:lvl1pPr>
              <a:defRPr/>
            </a:lvl1pPr>
          </a:lstStyle>
          <a:p>
            <a:fld id="{D0A7F40E-14EA-4387-9384-E02DAB436E43}" type="slidenum">
              <a:rPr lang="en-GB" altLang="en-US"/>
              <a:pPr/>
              <a:t>‹#›</a:t>
            </a:fld>
            <a:endParaRPr lang="en-GB" altLang="en-US"/>
          </a:p>
        </p:txBody>
      </p:sp>
    </p:spTree>
    <p:extLst>
      <p:ext uri="{BB962C8B-B14F-4D97-AF65-F5344CB8AC3E}">
        <p14:creationId xmlns:p14="http://schemas.microsoft.com/office/powerpoint/2010/main" val="2036122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71500" y="114301"/>
            <a:ext cx="10160000" cy="1133475"/>
          </a:xfrm>
        </p:spPr>
        <p:txBody>
          <a:bodyPr/>
          <a:lstStyle/>
          <a:p>
            <a:r>
              <a:rPr lang="en-US"/>
              <a:t>Click to edit Master title style</a:t>
            </a:r>
          </a:p>
        </p:txBody>
      </p:sp>
      <p:sp>
        <p:nvSpPr>
          <p:cNvPr id="3" name="Table Placeholder 2"/>
          <p:cNvSpPr>
            <a:spLocks noGrp="1"/>
          </p:cNvSpPr>
          <p:nvPr>
            <p:ph type="tbl" idx="1"/>
          </p:nvPr>
        </p:nvSpPr>
        <p:spPr>
          <a:xfrm>
            <a:off x="533400" y="1447800"/>
            <a:ext cx="11017251" cy="5018088"/>
          </a:xfrm>
        </p:spPr>
        <p:txBody>
          <a:bodyPr/>
          <a:lstStyle/>
          <a:p>
            <a:pPr lvl="0"/>
            <a:endParaRPr lang="en-US" noProof="0"/>
          </a:p>
        </p:txBody>
      </p:sp>
    </p:spTree>
    <p:extLst>
      <p:ext uri="{BB962C8B-B14F-4D97-AF65-F5344CB8AC3E}">
        <p14:creationId xmlns:p14="http://schemas.microsoft.com/office/powerpoint/2010/main" val="4215818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1462087"/>
          </a:xfrm>
        </p:spPr>
        <p:txBody>
          <a:bodyPr/>
          <a:lstStyle/>
          <a:p>
            <a:r>
              <a:rPr lang="en-US"/>
              <a:t>Click to edit Master title style</a:t>
            </a:r>
          </a:p>
        </p:txBody>
      </p:sp>
      <p:sp>
        <p:nvSpPr>
          <p:cNvPr id="3" name="Content Placeholder 2"/>
          <p:cNvSpPr>
            <a:spLocks noGrp="1"/>
          </p:cNvSpPr>
          <p:nvPr>
            <p:ph sz="quarter" idx="1"/>
          </p:nvPr>
        </p:nvSpPr>
        <p:spPr>
          <a:xfrm>
            <a:off x="1576917" y="2017713"/>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860117" y="2017713"/>
            <a:ext cx="50800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1576917" y="4151313"/>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549400" y="6243638"/>
            <a:ext cx="2540000" cy="457200"/>
          </a:xfrm>
        </p:spPr>
        <p:txBody>
          <a:bodyPr/>
          <a:lstStyle>
            <a:lvl1pPr>
              <a:defRPr/>
            </a:lvl1pPr>
          </a:lstStyle>
          <a:p>
            <a:endParaRPr lang="en-US"/>
          </a:p>
        </p:txBody>
      </p:sp>
    </p:spTree>
    <p:extLst>
      <p:ext uri="{BB962C8B-B14F-4D97-AF65-F5344CB8AC3E}">
        <p14:creationId xmlns:p14="http://schemas.microsoft.com/office/powerpoint/2010/main" val="21561253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534585" y="214314"/>
            <a:ext cx="10390716" cy="1462087"/>
          </a:xfrm>
        </p:spPr>
        <p:txBody>
          <a:bodyPr/>
          <a:lstStyle/>
          <a:p>
            <a:r>
              <a:rPr lang="en-US"/>
              <a:t>Click to edit Master title style</a:t>
            </a:r>
          </a:p>
        </p:txBody>
      </p:sp>
      <p:sp>
        <p:nvSpPr>
          <p:cNvPr id="3" name="Content Placeholder 2"/>
          <p:cNvSpPr>
            <a:spLocks noGrp="1"/>
          </p:cNvSpPr>
          <p:nvPr>
            <p:ph sz="half" idx="1"/>
          </p:nvPr>
        </p:nvSpPr>
        <p:spPr>
          <a:xfrm>
            <a:off x="1576917" y="2017713"/>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76917" y="4151313"/>
            <a:ext cx="10363200" cy="198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549400" y="6243638"/>
            <a:ext cx="2540000" cy="457200"/>
          </a:xfrm>
        </p:spPr>
        <p:txBody>
          <a:bodyPr/>
          <a:lstStyle>
            <a:lvl1pPr>
              <a:defRPr/>
            </a:lvl1pPr>
          </a:lstStyle>
          <a:p>
            <a:endParaRPr lang="en-US"/>
          </a:p>
        </p:txBody>
      </p:sp>
    </p:spTree>
    <p:extLst>
      <p:ext uri="{BB962C8B-B14F-4D97-AF65-F5344CB8AC3E}">
        <p14:creationId xmlns:p14="http://schemas.microsoft.com/office/powerpoint/2010/main" val="1713440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F3C806-AF09-49FA-A892-21DF5336D02E}" type="datetimeFigureOut">
              <a:rPr lang="en-US" smtClean="0"/>
              <a:t>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1159616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F3C806-AF09-49FA-A892-21DF5336D02E}" type="datetimeFigureOut">
              <a:rPr lang="en-US" smtClean="0"/>
              <a:t>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1203321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F3C806-AF09-49FA-A892-21DF5336D02E}" type="datetimeFigureOut">
              <a:rPr lang="en-US" smtClean="0"/>
              <a:t>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627497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F3C806-AF09-49FA-A892-21DF5336D02E}" type="datetimeFigureOut">
              <a:rPr lang="en-US" smtClean="0"/>
              <a:t>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577632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F3C806-AF09-49FA-A892-21DF5336D02E}" type="datetimeFigureOut">
              <a:rPr lang="en-US" smtClean="0"/>
              <a:t>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536773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F3C806-AF09-49FA-A892-21DF5336D02E}" type="datetimeFigureOut">
              <a:rPr lang="en-US" smtClean="0"/>
              <a:t>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640952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F3C806-AF09-49FA-A892-21DF5336D02E}" type="datetimeFigureOut">
              <a:rPr lang="en-US" smtClean="0"/>
              <a:t>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17151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F3C806-AF09-49FA-A892-21DF5336D02E}" type="datetimeFigureOut">
              <a:rPr lang="en-US" smtClean="0"/>
              <a:t>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D3F1FE-0A32-4AEC-82DC-93A43DDA32E2}" type="slidenum">
              <a:rPr lang="en-US" smtClean="0"/>
              <a:t>‹#›</a:t>
            </a:fld>
            <a:endParaRPr lang="en-US"/>
          </a:p>
        </p:txBody>
      </p:sp>
    </p:spTree>
    <p:extLst>
      <p:ext uri="{BB962C8B-B14F-4D97-AF65-F5344CB8AC3E}">
        <p14:creationId xmlns:p14="http://schemas.microsoft.com/office/powerpoint/2010/main" val="2621581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F3C806-AF09-49FA-A892-21DF5336D02E}" type="datetimeFigureOut">
              <a:rPr lang="en-US" smtClean="0"/>
              <a:t>1/7/19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D3F1FE-0A32-4AEC-82DC-93A43DDA32E2}" type="slidenum">
              <a:rPr lang="en-US" smtClean="0"/>
              <a:t>‹#›</a:t>
            </a:fld>
            <a:endParaRPr lang="en-US"/>
          </a:p>
        </p:txBody>
      </p:sp>
    </p:spTree>
    <p:extLst>
      <p:ext uri="{BB962C8B-B14F-4D97-AF65-F5344CB8AC3E}">
        <p14:creationId xmlns:p14="http://schemas.microsoft.com/office/powerpoint/2010/main" val="3421286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nikbearbrown@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93.bin"/><Relationship Id="rId13" Type="http://schemas.openxmlformats.org/officeDocument/2006/relationships/image" Target="../media/image95.wmf"/><Relationship Id="rId18" Type="http://schemas.openxmlformats.org/officeDocument/2006/relationships/oleObject" Target="../embeddings/oleObject98.bin"/><Relationship Id="rId26" Type="http://schemas.openxmlformats.org/officeDocument/2006/relationships/oleObject" Target="../embeddings/oleObject102.bin"/><Relationship Id="rId3" Type="http://schemas.openxmlformats.org/officeDocument/2006/relationships/notesSlide" Target="../notesSlides/notesSlide57.xml"/><Relationship Id="rId21" Type="http://schemas.openxmlformats.org/officeDocument/2006/relationships/image" Target="../media/image99.wmf"/><Relationship Id="rId7" Type="http://schemas.openxmlformats.org/officeDocument/2006/relationships/image" Target="../media/image92.wmf"/><Relationship Id="rId12" Type="http://schemas.openxmlformats.org/officeDocument/2006/relationships/oleObject" Target="../embeddings/oleObject95.bin"/><Relationship Id="rId17" Type="http://schemas.openxmlformats.org/officeDocument/2006/relationships/image" Target="../media/image97.wmf"/><Relationship Id="rId25" Type="http://schemas.openxmlformats.org/officeDocument/2006/relationships/image" Target="../media/image101.wmf"/><Relationship Id="rId2" Type="http://schemas.openxmlformats.org/officeDocument/2006/relationships/slideLayout" Target="../slideLayouts/slideLayout2.xml"/><Relationship Id="rId16" Type="http://schemas.openxmlformats.org/officeDocument/2006/relationships/oleObject" Target="../embeddings/oleObject97.bin"/><Relationship Id="rId20" Type="http://schemas.openxmlformats.org/officeDocument/2006/relationships/oleObject" Target="../embeddings/oleObject99.bin"/><Relationship Id="rId29" Type="http://schemas.openxmlformats.org/officeDocument/2006/relationships/image" Target="../media/image103.wmf"/><Relationship Id="rId1" Type="http://schemas.openxmlformats.org/officeDocument/2006/relationships/vmlDrawing" Target="../drawings/vmlDrawing50.vml"/><Relationship Id="rId6" Type="http://schemas.openxmlformats.org/officeDocument/2006/relationships/oleObject" Target="../embeddings/oleObject92.bin"/><Relationship Id="rId11" Type="http://schemas.openxmlformats.org/officeDocument/2006/relationships/image" Target="../media/image94.wmf"/><Relationship Id="rId24" Type="http://schemas.openxmlformats.org/officeDocument/2006/relationships/oleObject" Target="../embeddings/oleObject101.bin"/><Relationship Id="rId5" Type="http://schemas.openxmlformats.org/officeDocument/2006/relationships/image" Target="../media/image91.wmf"/><Relationship Id="rId15" Type="http://schemas.openxmlformats.org/officeDocument/2006/relationships/image" Target="../media/image96.wmf"/><Relationship Id="rId23" Type="http://schemas.openxmlformats.org/officeDocument/2006/relationships/image" Target="../media/image100.wmf"/><Relationship Id="rId28" Type="http://schemas.openxmlformats.org/officeDocument/2006/relationships/oleObject" Target="../embeddings/oleObject103.bin"/><Relationship Id="rId10" Type="http://schemas.openxmlformats.org/officeDocument/2006/relationships/oleObject" Target="../embeddings/oleObject94.bin"/><Relationship Id="rId19" Type="http://schemas.openxmlformats.org/officeDocument/2006/relationships/image" Target="../media/image98.wmf"/><Relationship Id="rId4" Type="http://schemas.openxmlformats.org/officeDocument/2006/relationships/oleObject" Target="../embeddings/oleObject91.bin"/><Relationship Id="rId9" Type="http://schemas.openxmlformats.org/officeDocument/2006/relationships/image" Target="../media/image93.wmf"/><Relationship Id="rId14" Type="http://schemas.openxmlformats.org/officeDocument/2006/relationships/oleObject" Target="../embeddings/oleObject96.bin"/><Relationship Id="rId22" Type="http://schemas.openxmlformats.org/officeDocument/2006/relationships/oleObject" Target="../embeddings/oleObject100.bin"/><Relationship Id="rId27" Type="http://schemas.openxmlformats.org/officeDocument/2006/relationships/image" Target="../media/image102.w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vmlDrawing" Target="../drawings/vmlDrawing51.vml"/><Relationship Id="rId4" Type="http://schemas.openxmlformats.org/officeDocument/2006/relationships/image" Target="../media/image104.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www.professionalgambler.com/binomial.html" TargetMode="Externa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81.xml"/><Relationship Id="rId1" Type="http://schemas.openxmlformats.org/officeDocument/2006/relationships/slideLayout" Target="../slideLayouts/slideLayout14.xml"/><Relationship Id="rId4" Type="http://schemas.openxmlformats.org/officeDocument/2006/relationships/image" Target="../media/image116.emf"/></Relationships>
</file>

<file path=ppt/slides/_rels/slide13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82.xml"/><Relationship Id="rId1" Type="http://schemas.openxmlformats.org/officeDocument/2006/relationships/slideLayout" Target="../slideLayouts/slideLayout12.xml"/><Relationship Id="rId4" Type="http://schemas.openxmlformats.org/officeDocument/2006/relationships/image" Target="../media/image119.em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05.bin"/><Relationship Id="rId7" Type="http://schemas.openxmlformats.org/officeDocument/2006/relationships/image" Target="../media/image123.png"/><Relationship Id="rId2" Type="http://schemas.openxmlformats.org/officeDocument/2006/relationships/slideLayout" Target="../slideLayouts/slideLayout6.xml"/><Relationship Id="rId1" Type="http://schemas.openxmlformats.org/officeDocument/2006/relationships/vmlDrawing" Target="../drawings/vmlDrawing52.vml"/><Relationship Id="rId6" Type="http://schemas.openxmlformats.org/officeDocument/2006/relationships/image" Target="../media/image122.wmf"/><Relationship Id="rId5" Type="http://schemas.openxmlformats.org/officeDocument/2006/relationships/oleObject" Target="../embeddings/oleObject106.bin"/><Relationship Id="rId4" Type="http://schemas.openxmlformats.org/officeDocument/2006/relationships/image" Target="../media/image121.wmf"/></Relationships>
</file>

<file path=ppt/slides/_rels/slide13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vmlDrawing" Target="../drawings/vmlDrawing53.vml"/><Relationship Id="rId4" Type="http://schemas.openxmlformats.org/officeDocument/2006/relationships/image" Target="../media/image12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vmlDrawing" Target="../drawings/vmlDrawing54.vml"/><Relationship Id="rId5" Type="http://schemas.openxmlformats.org/officeDocument/2006/relationships/image" Target="../media/image131.png"/><Relationship Id="rId4" Type="http://schemas.openxmlformats.org/officeDocument/2006/relationships/oleObject" Target="../embeddings/oleObject108.bin"/></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vmlDrawing" Target="../drawings/vmlDrawing55.vml"/><Relationship Id="rId5" Type="http://schemas.openxmlformats.org/officeDocument/2006/relationships/image" Target="../media/image131.png"/><Relationship Id="rId4" Type="http://schemas.openxmlformats.org/officeDocument/2006/relationships/oleObject" Target="../embeddings/oleObject109.bin"/></Relationships>
</file>

<file path=ppt/slides/_rels/slide15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hyperlink" Target="http://www.datapointed.net/2014/10/maps-of-street-grids-by-orientation/" TargetMode="External"/><Relationship Id="rId2" Type="http://schemas.openxmlformats.org/officeDocument/2006/relationships/image" Target="../media/image145.jp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image" Target="../media/image146.jpg"/><Relationship Id="rId1" Type="http://schemas.openxmlformats.org/officeDocument/2006/relationships/slideLayout" Target="../slideLayouts/slideLayout1.xml"/><Relationship Id="rId4" Type="http://schemas.openxmlformats.org/officeDocument/2006/relationships/hyperlink" Target="http://www.datapointed.net/2014/10/maps-of-street-grids-by-orientation/"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48.jp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154.jp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157.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58.jp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image" Target="../media/image159.jp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jp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hyperlink" Target="http://www.tlclark.com/atlasofthehabitua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19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hyperlink" Target="http://www.technologyreview.com/view/526096/how-your-location-data-is-being-used-to-predict-the-events-you-will-want-to-attend/" TargetMode="Externa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hyperlink" Target="http://www.buzzfeed.com/samir/this-map-of-planes-in-the-air-right-now-will-blow-your-mind"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www.technologyreview.com/view/527231/algorithm-fixes-weather-radar-images-distorted-by-wi-fi/" TargetMode="Externa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hyperlink" Target="http://www.technologyreview.com/view/524386/social-media-analysis-reveals-the-complexities-of-syrian-conflict/"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hyperlink" Target="http://www.technologyreview.com/view/520116/twitter-datastream-used-to-predict-flu-outbreaks/" TargetMode="Externa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hyperlink" Target="https://www.youtube.com/watch?v=tCRPUv8V22o" TargetMode="External"/><Relationship Id="rId2" Type="http://schemas.openxmlformats.org/officeDocument/2006/relationships/hyperlink" Target="http://www.technologyreview.com/view/426309/the-emerging-art-of-algorithmic-music/" TargetMode="External"/><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image" Target="../media/image175.jpg"/></Relationships>
</file>

<file path=ppt/slides/_rels/slide19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www.technologyreview.com/view/525821/the-curious-nature-of-sharing-cascades-on-facebook/" TargetMode="Externa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hyperlink" Target="http://nyti.ms/1jlxOTf" TargetMode="Externa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grantland.com/the-triangle/true-value-breaking-down-kevin-durants-past-present-and-futur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wmf"/><Relationship Id="rId4" Type="http://schemas.openxmlformats.org/officeDocument/2006/relationships/oleObject" Target="../embeddings/oleObject2.bin"/></Relationships>
</file>

<file path=ppt/slides/_rels/slide200.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hyperlink" Target="http://www.hongkiat.com/blog/infographics-web-designers/" TargetMode="Externa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d3js.org/" TargetMode="External"/><Relationship Id="rId2" Type="http://schemas.openxmlformats.org/officeDocument/2006/relationships/image" Target="../media/image183.jp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hyperlink" Target="http://d3js.org/" TargetMode="External"/><Relationship Id="rId2" Type="http://schemas.openxmlformats.org/officeDocument/2006/relationships/image" Target="../media/image184.jp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3" Type="http://schemas.openxmlformats.org/officeDocument/2006/relationships/image" Target="../media/image194.png"/><Relationship Id="rId18" Type="http://schemas.openxmlformats.org/officeDocument/2006/relationships/image" Target="../media/image199.png"/><Relationship Id="rId26" Type="http://schemas.openxmlformats.org/officeDocument/2006/relationships/image" Target="../media/image207.png"/><Relationship Id="rId39" Type="http://schemas.openxmlformats.org/officeDocument/2006/relationships/image" Target="../media/image220.png"/><Relationship Id="rId21" Type="http://schemas.openxmlformats.org/officeDocument/2006/relationships/image" Target="../media/image202.png"/><Relationship Id="rId34" Type="http://schemas.openxmlformats.org/officeDocument/2006/relationships/image" Target="../media/image215.png"/><Relationship Id="rId42" Type="http://schemas.openxmlformats.org/officeDocument/2006/relationships/image" Target="../media/image223.png"/><Relationship Id="rId47" Type="http://schemas.openxmlformats.org/officeDocument/2006/relationships/image" Target="../media/image228.png"/><Relationship Id="rId50" Type="http://schemas.openxmlformats.org/officeDocument/2006/relationships/image" Target="../media/image231.png"/><Relationship Id="rId55" Type="http://schemas.openxmlformats.org/officeDocument/2006/relationships/image" Target="../media/image236.png"/><Relationship Id="rId7" Type="http://schemas.openxmlformats.org/officeDocument/2006/relationships/image" Target="../media/image188.png"/><Relationship Id="rId2" Type="http://schemas.openxmlformats.org/officeDocument/2006/relationships/hyperlink" Target="http://d3js.org/" TargetMode="External"/><Relationship Id="rId16" Type="http://schemas.openxmlformats.org/officeDocument/2006/relationships/image" Target="../media/image197.png"/><Relationship Id="rId29" Type="http://schemas.openxmlformats.org/officeDocument/2006/relationships/image" Target="../media/image210.png"/><Relationship Id="rId11" Type="http://schemas.openxmlformats.org/officeDocument/2006/relationships/image" Target="../media/image192.png"/><Relationship Id="rId24" Type="http://schemas.openxmlformats.org/officeDocument/2006/relationships/image" Target="../media/image205.png"/><Relationship Id="rId32" Type="http://schemas.openxmlformats.org/officeDocument/2006/relationships/image" Target="../media/image213.png"/><Relationship Id="rId37" Type="http://schemas.openxmlformats.org/officeDocument/2006/relationships/image" Target="../media/image218.png"/><Relationship Id="rId40" Type="http://schemas.openxmlformats.org/officeDocument/2006/relationships/image" Target="../media/image221.png"/><Relationship Id="rId45" Type="http://schemas.openxmlformats.org/officeDocument/2006/relationships/image" Target="../media/image226.png"/><Relationship Id="rId53" Type="http://schemas.openxmlformats.org/officeDocument/2006/relationships/image" Target="../media/image234.png"/><Relationship Id="rId5" Type="http://schemas.openxmlformats.org/officeDocument/2006/relationships/image" Target="../media/image186.png"/><Relationship Id="rId19" Type="http://schemas.openxmlformats.org/officeDocument/2006/relationships/image" Target="../media/image200.png"/><Relationship Id="rId4" Type="http://schemas.openxmlformats.org/officeDocument/2006/relationships/image" Target="../media/image185.png"/><Relationship Id="rId9" Type="http://schemas.openxmlformats.org/officeDocument/2006/relationships/image" Target="../media/image190.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 Id="rId30" Type="http://schemas.openxmlformats.org/officeDocument/2006/relationships/image" Target="../media/image211.png"/><Relationship Id="rId35" Type="http://schemas.openxmlformats.org/officeDocument/2006/relationships/image" Target="../media/image216.png"/><Relationship Id="rId43" Type="http://schemas.openxmlformats.org/officeDocument/2006/relationships/image" Target="../media/image224.png"/><Relationship Id="rId48" Type="http://schemas.openxmlformats.org/officeDocument/2006/relationships/image" Target="../media/image229.png"/><Relationship Id="rId56" Type="http://schemas.openxmlformats.org/officeDocument/2006/relationships/image" Target="../media/image237.png"/><Relationship Id="rId8" Type="http://schemas.openxmlformats.org/officeDocument/2006/relationships/image" Target="../media/image189.png"/><Relationship Id="rId51" Type="http://schemas.openxmlformats.org/officeDocument/2006/relationships/image" Target="../media/image232.png"/><Relationship Id="rId3" Type="http://schemas.openxmlformats.org/officeDocument/2006/relationships/hyperlink" Target="http://selection.datavisualization.ch/" TargetMode="External"/><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33" Type="http://schemas.openxmlformats.org/officeDocument/2006/relationships/image" Target="../media/image214.png"/><Relationship Id="rId38" Type="http://schemas.openxmlformats.org/officeDocument/2006/relationships/image" Target="../media/image219.png"/><Relationship Id="rId46" Type="http://schemas.openxmlformats.org/officeDocument/2006/relationships/image" Target="../media/image227.png"/><Relationship Id="rId20" Type="http://schemas.openxmlformats.org/officeDocument/2006/relationships/image" Target="../media/image201.png"/><Relationship Id="rId41" Type="http://schemas.openxmlformats.org/officeDocument/2006/relationships/image" Target="../media/image222.png"/><Relationship Id="rId54" Type="http://schemas.openxmlformats.org/officeDocument/2006/relationships/image" Target="../media/image235.png"/><Relationship Id="rId1" Type="http://schemas.openxmlformats.org/officeDocument/2006/relationships/slideLayout" Target="../slideLayouts/slideLayout2.xml"/><Relationship Id="rId6" Type="http://schemas.openxmlformats.org/officeDocument/2006/relationships/image" Target="../media/image187.png"/><Relationship Id="rId15" Type="http://schemas.openxmlformats.org/officeDocument/2006/relationships/image" Target="../media/image196.png"/><Relationship Id="rId23" Type="http://schemas.openxmlformats.org/officeDocument/2006/relationships/image" Target="../media/image204.png"/><Relationship Id="rId28" Type="http://schemas.openxmlformats.org/officeDocument/2006/relationships/image" Target="../media/image209.png"/><Relationship Id="rId36" Type="http://schemas.openxmlformats.org/officeDocument/2006/relationships/image" Target="../media/image217.png"/><Relationship Id="rId49" Type="http://schemas.openxmlformats.org/officeDocument/2006/relationships/image" Target="../media/image230.png"/><Relationship Id="rId57" Type="http://schemas.openxmlformats.org/officeDocument/2006/relationships/image" Target="../media/image238.png"/><Relationship Id="rId10" Type="http://schemas.openxmlformats.org/officeDocument/2006/relationships/image" Target="../media/image191.png"/><Relationship Id="rId31" Type="http://schemas.openxmlformats.org/officeDocument/2006/relationships/image" Target="../media/image212.png"/><Relationship Id="rId44" Type="http://schemas.openxmlformats.org/officeDocument/2006/relationships/image" Target="../media/image225.png"/><Relationship Id="rId52" Type="http://schemas.openxmlformats.org/officeDocument/2006/relationships/image" Target="../media/image233.png"/></Relationships>
</file>

<file path=ppt/slides/_rels/slide204.xml.rels><?xml version="1.0" encoding="UTF-8" standalone="yes"?>
<Relationships xmlns="http://schemas.openxmlformats.org/package/2006/relationships"><Relationship Id="rId13" Type="http://schemas.openxmlformats.org/officeDocument/2006/relationships/image" Target="../media/image195.png"/><Relationship Id="rId18" Type="http://schemas.openxmlformats.org/officeDocument/2006/relationships/image" Target="../media/image200.png"/><Relationship Id="rId26" Type="http://schemas.openxmlformats.org/officeDocument/2006/relationships/image" Target="../media/image208.png"/><Relationship Id="rId39" Type="http://schemas.openxmlformats.org/officeDocument/2006/relationships/image" Target="../media/image225.png"/><Relationship Id="rId21" Type="http://schemas.openxmlformats.org/officeDocument/2006/relationships/image" Target="../media/image203.png"/><Relationship Id="rId34" Type="http://schemas.openxmlformats.org/officeDocument/2006/relationships/image" Target="../media/image220.png"/><Relationship Id="rId42" Type="http://schemas.openxmlformats.org/officeDocument/2006/relationships/image" Target="../media/image228.png"/><Relationship Id="rId47" Type="http://schemas.openxmlformats.org/officeDocument/2006/relationships/image" Target="../media/image233.png"/><Relationship Id="rId50" Type="http://schemas.openxmlformats.org/officeDocument/2006/relationships/image" Target="../media/image236.png"/><Relationship Id="rId55" Type="http://schemas.openxmlformats.org/officeDocument/2006/relationships/image" Target="../media/image241.png"/><Relationship Id="rId7" Type="http://schemas.openxmlformats.org/officeDocument/2006/relationships/image" Target="../media/image189.png"/><Relationship Id="rId2" Type="http://schemas.openxmlformats.org/officeDocument/2006/relationships/hyperlink" Target="http://d3js.org/" TargetMode="External"/><Relationship Id="rId16" Type="http://schemas.openxmlformats.org/officeDocument/2006/relationships/image" Target="../media/image198.png"/><Relationship Id="rId29" Type="http://schemas.openxmlformats.org/officeDocument/2006/relationships/image" Target="../media/image211.png"/><Relationship Id="rId11" Type="http://schemas.openxmlformats.org/officeDocument/2006/relationships/image" Target="../media/image193.png"/><Relationship Id="rId24" Type="http://schemas.openxmlformats.org/officeDocument/2006/relationships/image" Target="../media/image206.png"/><Relationship Id="rId32" Type="http://schemas.openxmlformats.org/officeDocument/2006/relationships/image" Target="../media/image218.png"/><Relationship Id="rId37" Type="http://schemas.openxmlformats.org/officeDocument/2006/relationships/image" Target="../media/image223.png"/><Relationship Id="rId40" Type="http://schemas.openxmlformats.org/officeDocument/2006/relationships/image" Target="../media/image226.png"/><Relationship Id="rId45" Type="http://schemas.openxmlformats.org/officeDocument/2006/relationships/image" Target="../media/image231.png"/><Relationship Id="rId53" Type="http://schemas.openxmlformats.org/officeDocument/2006/relationships/image" Target="../media/image239.png"/><Relationship Id="rId5" Type="http://schemas.openxmlformats.org/officeDocument/2006/relationships/image" Target="../media/image187.png"/><Relationship Id="rId19" Type="http://schemas.openxmlformats.org/officeDocument/2006/relationships/image" Target="../media/image201.png"/><Relationship Id="rId4" Type="http://schemas.openxmlformats.org/officeDocument/2006/relationships/image" Target="../media/image186.png"/><Relationship Id="rId9" Type="http://schemas.openxmlformats.org/officeDocument/2006/relationships/image" Target="../media/image191.png"/><Relationship Id="rId14" Type="http://schemas.openxmlformats.org/officeDocument/2006/relationships/image" Target="../media/image196.png"/><Relationship Id="rId22" Type="http://schemas.openxmlformats.org/officeDocument/2006/relationships/image" Target="../media/image204.png"/><Relationship Id="rId27" Type="http://schemas.openxmlformats.org/officeDocument/2006/relationships/image" Target="../media/image209.png"/><Relationship Id="rId30" Type="http://schemas.openxmlformats.org/officeDocument/2006/relationships/image" Target="../media/image216.png"/><Relationship Id="rId35" Type="http://schemas.openxmlformats.org/officeDocument/2006/relationships/image" Target="../media/image221.png"/><Relationship Id="rId43" Type="http://schemas.openxmlformats.org/officeDocument/2006/relationships/image" Target="../media/image229.png"/><Relationship Id="rId48" Type="http://schemas.openxmlformats.org/officeDocument/2006/relationships/image" Target="../media/image234.png"/><Relationship Id="rId56" Type="http://schemas.openxmlformats.org/officeDocument/2006/relationships/image" Target="../media/image242.png"/><Relationship Id="rId8" Type="http://schemas.openxmlformats.org/officeDocument/2006/relationships/image" Target="../media/image190.png"/><Relationship Id="rId51" Type="http://schemas.openxmlformats.org/officeDocument/2006/relationships/image" Target="../media/image237.png"/><Relationship Id="rId3" Type="http://schemas.openxmlformats.org/officeDocument/2006/relationships/hyperlink" Target="https://github.com/mbostock/d3/wiki/Gallery" TargetMode="External"/><Relationship Id="rId12" Type="http://schemas.openxmlformats.org/officeDocument/2006/relationships/image" Target="../media/image194.png"/><Relationship Id="rId17" Type="http://schemas.openxmlformats.org/officeDocument/2006/relationships/image" Target="../media/image199.png"/><Relationship Id="rId25" Type="http://schemas.openxmlformats.org/officeDocument/2006/relationships/image" Target="../media/image207.png"/><Relationship Id="rId33" Type="http://schemas.openxmlformats.org/officeDocument/2006/relationships/image" Target="../media/image219.png"/><Relationship Id="rId38" Type="http://schemas.openxmlformats.org/officeDocument/2006/relationships/image" Target="../media/image224.png"/><Relationship Id="rId46" Type="http://schemas.openxmlformats.org/officeDocument/2006/relationships/image" Target="../media/image232.png"/><Relationship Id="rId20" Type="http://schemas.openxmlformats.org/officeDocument/2006/relationships/image" Target="../media/image202.png"/><Relationship Id="rId41" Type="http://schemas.openxmlformats.org/officeDocument/2006/relationships/image" Target="../media/image227.png"/><Relationship Id="rId54"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188.png"/><Relationship Id="rId15" Type="http://schemas.openxmlformats.org/officeDocument/2006/relationships/image" Target="../media/image197.png"/><Relationship Id="rId23" Type="http://schemas.openxmlformats.org/officeDocument/2006/relationships/image" Target="../media/image205.png"/><Relationship Id="rId28" Type="http://schemas.openxmlformats.org/officeDocument/2006/relationships/image" Target="../media/image210.png"/><Relationship Id="rId36" Type="http://schemas.openxmlformats.org/officeDocument/2006/relationships/image" Target="../media/image222.png"/><Relationship Id="rId49" Type="http://schemas.openxmlformats.org/officeDocument/2006/relationships/image" Target="../media/image235.png"/><Relationship Id="rId57" Type="http://schemas.openxmlformats.org/officeDocument/2006/relationships/image" Target="../media/image243.png"/><Relationship Id="rId10" Type="http://schemas.openxmlformats.org/officeDocument/2006/relationships/image" Target="../media/image192.png"/><Relationship Id="rId31" Type="http://schemas.openxmlformats.org/officeDocument/2006/relationships/image" Target="../media/image217.png"/><Relationship Id="rId44" Type="http://schemas.openxmlformats.org/officeDocument/2006/relationships/image" Target="../media/image230.png"/><Relationship Id="rId52" Type="http://schemas.openxmlformats.org/officeDocument/2006/relationships/image" Target="../media/image238.png"/></Relationships>
</file>

<file path=ppt/slides/_rels/slide205.xml.rels><?xml version="1.0" encoding="UTF-8" standalone="yes"?>
<Relationships xmlns="http://schemas.openxmlformats.org/package/2006/relationships"><Relationship Id="rId13" Type="http://schemas.openxmlformats.org/officeDocument/2006/relationships/image" Target="../media/image196.png"/><Relationship Id="rId18" Type="http://schemas.openxmlformats.org/officeDocument/2006/relationships/image" Target="../media/image201.png"/><Relationship Id="rId26" Type="http://schemas.openxmlformats.org/officeDocument/2006/relationships/image" Target="../media/image209.png"/><Relationship Id="rId39" Type="http://schemas.openxmlformats.org/officeDocument/2006/relationships/image" Target="../media/image227.png"/><Relationship Id="rId21" Type="http://schemas.openxmlformats.org/officeDocument/2006/relationships/image" Target="../media/image204.png"/><Relationship Id="rId34" Type="http://schemas.openxmlformats.org/officeDocument/2006/relationships/image" Target="../media/image222.png"/><Relationship Id="rId42" Type="http://schemas.openxmlformats.org/officeDocument/2006/relationships/image" Target="../media/image230.png"/><Relationship Id="rId47" Type="http://schemas.openxmlformats.org/officeDocument/2006/relationships/image" Target="../media/image235.png"/><Relationship Id="rId50" Type="http://schemas.openxmlformats.org/officeDocument/2006/relationships/image" Target="../media/image238.png"/><Relationship Id="rId7" Type="http://schemas.openxmlformats.org/officeDocument/2006/relationships/image" Target="../media/image190.png"/><Relationship Id="rId2" Type="http://schemas.openxmlformats.org/officeDocument/2006/relationships/hyperlink" Target="http://flowingdata.com/" TargetMode="External"/><Relationship Id="rId16" Type="http://schemas.openxmlformats.org/officeDocument/2006/relationships/image" Target="../media/image199.png"/><Relationship Id="rId29" Type="http://schemas.openxmlformats.org/officeDocument/2006/relationships/image" Target="../media/image217.png"/><Relationship Id="rId11" Type="http://schemas.openxmlformats.org/officeDocument/2006/relationships/image" Target="../media/image194.png"/><Relationship Id="rId24" Type="http://schemas.openxmlformats.org/officeDocument/2006/relationships/image" Target="../media/image207.png"/><Relationship Id="rId32" Type="http://schemas.openxmlformats.org/officeDocument/2006/relationships/image" Target="../media/image220.png"/><Relationship Id="rId37" Type="http://schemas.openxmlformats.org/officeDocument/2006/relationships/image" Target="../media/image225.png"/><Relationship Id="rId40" Type="http://schemas.openxmlformats.org/officeDocument/2006/relationships/image" Target="../media/image228.png"/><Relationship Id="rId45" Type="http://schemas.openxmlformats.org/officeDocument/2006/relationships/image" Target="../media/image233.png"/><Relationship Id="rId5" Type="http://schemas.openxmlformats.org/officeDocument/2006/relationships/image" Target="../media/image188.png"/><Relationship Id="rId15" Type="http://schemas.openxmlformats.org/officeDocument/2006/relationships/image" Target="../media/image198.png"/><Relationship Id="rId23" Type="http://schemas.openxmlformats.org/officeDocument/2006/relationships/image" Target="../media/image206.png"/><Relationship Id="rId28" Type="http://schemas.openxmlformats.org/officeDocument/2006/relationships/image" Target="../media/image216.png"/><Relationship Id="rId36" Type="http://schemas.openxmlformats.org/officeDocument/2006/relationships/image" Target="../media/image224.png"/><Relationship Id="rId49" Type="http://schemas.openxmlformats.org/officeDocument/2006/relationships/image" Target="../media/image237.png"/><Relationship Id="rId10" Type="http://schemas.openxmlformats.org/officeDocument/2006/relationships/image" Target="../media/image193.png"/><Relationship Id="rId19" Type="http://schemas.openxmlformats.org/officeDocument/2006/relationships/image" Target="../media/image202.png"/><Relationship Id="rId31" Type="http://schemas.openxmlformats.org/officeDocument/2006/relationships/image" Target="../media/image219.png"/><Relationship Id="rId44" Type="http://schemas.openxmlformats.org/officeDocument/2006/relationships/image" Target="../media/image232.png"/><Relationship Id="rId52" Type="http://schemas.openxmlformats.org/officeDocument/2006/relationships/image" Target="../media/image245.png"/><Relationship Id="rId4" Type="http://schemas.openxmlformats.org/officeDocument/2006/relationships/image" Target="../media/image187.png"/><Relationship Id="rId9" Type="http://schemas.openxmlformats.org/officeDocument/2006/relationships/image" Target="../media/image192.png"/><Relationship Id="rId14" Type="http://schemas.openxmlformats.org/officeDocument/2006/relationships/image" Target="../media/image197.png"/><Relationship Id="rId22" Type="http://schemas.openxmlformats.org/officeDocument/2006/relationships/image" Target="../media/image205.png"/><Relationship Id="rId27" Type="http://schemas.openxmlformats.org/officeDocument/2006/relationships/image" Target="../media/image210.png"/><Relationship Id="rId30" Type="http://schemas.openxmlformats.org/officeDocument/2006/relationships/image" Target="../media/image218.png"/><Relationship Id="rId35" Type="http://schemas.openxmlformats.org/officeDocument/2006/relationships/image" Target="../media/image223.png"/><Relationship Id="rId43" Type="http://schemas.openxmlformats.org/officeDocument/2006/relationships/image" Target="../media/image231.png"/><Relationship Id="rId48" Type="http://schemas.openxmlformats.org/officeDocument/2006/relationships/image" Target="../media/image236.png"/><Relationship Id="rId8" Type="http://schemas.openxmlformats.org/officeDocument/2006/relationships/image" Target="../media/image191.png"/><Relationship Id="rId51" Type="http://schemas.openxmlformats.org/officeDocument/2006/relationships/image" Target="../media/image244.jpeg"/><Relationship Id="rId3" Type="http://schemas.openxmlformats.org/officeDocument/2006/relationships/image" Target="../media/image186.png"/><Relationship Id="rId12" Type="http://schemas.openxmlformats.org/officeDocument/2006/relationships/image" Target="../media/image195.png"/><Relationship Id="rId17" Type="http://schemas.openxmlformats.org/officeDocument/2006/relationships/image" Target="../media/image200.png"/><Relationship Id="rId25" Type="http://schemas.openxmlformats.org/officeDocument/2006/relationships/image" Target="../media/image208.png"/><Relationship Id="rId33" Type="http://schemas.openxmlformats.org/officeDocument/2006/relationships/image" Target="../media/image221.png"/><Relationship Id="rId38" Type="http://schemas.openxmlformats.org/officeDocument/2006/relationships/image" Target="../media/image226.png"/><Relationship Id="rId46" Type="http://schemas.openxmlformats.org/officeDocument/2006/relationships/image" Target="../media/image234.png"/><Relationship Id="rId20" Type="http://schemas.openxmlformats.org/officeDocument/2006/relationships/image" Target="../media/image203.png"/><Relationship Id="rId41"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189.png"/></Relationships>
</file>

<file path=ppt/slides/_rels/slide206.xml.rels><?xml version="1.0" encoding="UTF-8" standalone="yes"?>
<Relationships xmlns="http://schemas.openxmlformats.org/package/2006/relationships"><Relationship Id="rId3" Type="http://schemas.openxmlformats.org/officeDocument/2006/relationships/image" Target="../media/image246.jpg"/><Relationship Id="rId2" Type="http://schemas.openxmlformats.org/officeDocument/2006/relationships/hyperlink" Target="http://youtu.be/N_ynH3BeKIo"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hyperlink" Target="http://flowingdata.com/2014/10/29/halloween-costume-rankings/" TargetMode="Externa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hyperlink" Target="http://flowingdata.com/2014/11/04/basketball-shot/"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4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52.jp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53.jp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54.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55.jpe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56.wmf"/><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242.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2.xml"/><Relationship Id="rId4" Type="http://schemas.openxmlformats.org/officeDocument/2006/relationships/image" Target="../media/image264.png"/></Relationships>
</file>

<file path=ppt/slides/_rels/slide243.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12.xml"/><Relationship Id="rId1" Type="http://schemas.openxmlformats.org/officeDocument/2006/relationships/vmlDrawing" Target="../drawings/vmlDrawing56.vml"/><Relationship Id="rId4" Type="http://schemas.openxmlformats.org/officeDocument/2006/relationships/image" Target="../media/image265.wmf"/></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111.bin"/><Relationship Id="rId2" Type="http://schemas.openxmlformats.org/officeDocument/2006/relationships/slideLayout" Target="../slideLayouts/slideLayout12.xml"/><Relationship Id="rId1" Type="http://schemas.openxmlformats.org/officeDocument/2006/relationships/vmlDrawing" Target="../drawings/vmlDrawing57.vml"/><Relationship Id="rId4" Type="http://schemas.openxmlformats.org/officeDocument/2006/relationships/image" Target="../media/image266.emf"/></Relationships>
</file>

<file path=ppt/slides/_rels/slide245.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png"/><Relationship Id="rId5" Type="http://schemas.openxmlformats.org/officeDocument/2006/relationships/image" Target="../media/image4.wmf"/><Relationship Id="rId4"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7.emf"/><Relationship Id="rId5" Type="http://schemas.openxmlformats.org/officeDocument/2006/relationships/oleObject" Target="../embeddings/oleObject5.bin"/><Relationship Id="rId4" Type="http://schemas.openxmlformats.org/officeDocument/2006/relationships/image" Target="../media/image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8.emf"/><Relationship Id="rId4" Type="http://schemas.openxmlformats.org/officeDocument/2006/relationships/oleObject" Target="../embeddings/oleObject6.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10.emf"/><Relationship Id="rId5" Type="http://schemas.openxmlformats.org/officeDocument/2006/relationships/oleObject" Target="../embeddings/oleObject8.bin"/><Relationship Id="rId10" Type="http://schemas.openxmlformats.org/officeDocument/2006/relationships/image" Target="../media/image12.emf"/><Relationship Id="rId4" Type="http://schemas.openxmlformats.org/officeDocument/2006/relationships/image" Target="../media/image9.emf"/><Relationship Id="rId9" Type="http://schemas.openxmlformats.org/officeDocument/2006/relationships/oleObject" Target="../embeddings/oleObject10.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4.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13.emf"/><Relationship Id="rId4" Type="http://schemas.openxmlformats.org/officeDocument/2006/relationships/oleObject" Target="../embeddings/oleObject11.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15.emf"/><Relationship Id="rId4" Type="http://schemas.openxmlformats.org/officeDocument/2006/relationships/oleObject" Target="../embeddings/oleObject13.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5.bin"/><Relationship Id="rId5" Type="http://schemas.openxmlformats.org/officeDocument/2006/relationships/image" Target="../media/image16.wmf"/><Relationship Id="rId4" Type="http://schemas.openxmlformats.org/officeDocument/2006/relationships/oleObject" Target="../embeddings/oleObject14.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oleObject" Target="../embeddings/oleObject21.bin"/><Relationship Id="rId18" Type="http://schemas.openxmlformats.org/officeDocument/2006/relationships/image" Target="../media/image24.wmf"/><Relationship Id="rId3" Type="http://schemas.openxmlformats.org/officeDocument/2006/relationships/notesSlide" Target="../notesSlides/notesSlide25.xml"/><Relationship Id="rId21" Type="http://schemas.openxmlformats.org/officeDocument/2006/relationships/oleObject" Target="../embeddings/oleObject25.bin"/><Relationship Id="rId7" Type="http://schemas.openxmlformats.org/officeDocument/2006/relationships/image" Target="../media/image19.wmf"/><Relationship Id="rId12" Type="http://schemas.openxmlformats.org/officeDocument/2006/relationships/oleObject" Target="../embeddings/oleObject20.bin"/><Relationship Id="rId17" Type="http://schemas.openxmlformats.org/officeDocument/2006/relationships/oleObject" Target="../embeddings/oleObject23.bin"/><Relationship Id="rId2" Type="http://schemas.openxmlformats.org/officeDocument/2006/relationships/slideLayout" Target="../slideLayouts/slideLayout2.xml"/><Relationship Id="rId16" Type="http://schemas.openxmlformats.org/officeDocument/2006/relationships/image" Target="../media/image23.wmf"/><Relationship Id="rId20" Type="http://schemas.openxmlformats.org/officeDocument/2006/relationships/image" Target="../media/image25.wmf"/><Relationship Id="rId1" Type="http://schemas.openxmlformats.org/officeDocument/2006/relationships/vmlDrawing" Target="../drawings/vmlDrawing10.vml"/><Relationship Id="rId6" Type="http://schemas.openxmlformats.org/officeDocument/2006/relationships/oleObject" Target="../embeddings/oleObject17.bin"/><Relationship Id="rId11" Type="http://schemas.openxmlformats.org/officeDocument/2006/relationships/image" Target="../media/image21.wmf"/><Relationship Id="rId5" Type="http://schemas.openxmlformats.org/officeDocument/2006/relationships/image" Target="../media/image18.wmf"/><Relationship Id="rId15" Type="http://schemas.openxmlformats.org/officeDocument/2006/relationships/oleObject" Target="../embeddings/oleObject22.bin"/><Relationship Id="rId10" Type="http://schemas.openxmlformats.org/officeDocument/2006/relationships/oleObject" Target="../embeddings/oleObject19.bin"/><Relationship Id="rId19" Type="http://schemas.openxmlformats.org/officeDocument/2006/relationships/oleObject" Target="../embeddings/oleObject24.bin"/><Relationship Id="rId4" Type="http://schemas.openxmlformats.org/officeDocument/2006/relationships/oleObject" Target="../embeddings/oleObject16.bin"/><Relationship Id="rId9" Type="http://schemas.openxmlformats.org/officeDocument/2006/relationships/image" Target="../media/image20.wmf"/><Relationship Id="rId14" Type="http://schemas.openxmlformats.org/officeDocument/2006/relationships/image" Target="../media/image22.wmf"/><Relationship Id="rId22" Type="http://schemas.openxmlformats.org/officeDocument/2006/relationships/image" Target="../media/image26.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28.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7.bin"/><Relationship Id="rId5" Type="http://schemas.openxmlformats.org/officeDocument/2006/relationships/image" Target="../media/image27.wmf"/><Relationship Id="rId4" Type="http://schemas.openxmlformats.org/officeDocument/2006/relationships/oleObject" Target="../embeddings/oleObject26.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notesSlide" Target="../notesSlides/notesSlide28.xml"/><Relationship Id="rId7" Type="http://schemas.openxmlformats.org/officeDocument/2006/relationships/image" Target="../media/image30.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9.bin"/><Relationship Id="rId5" Type="http://schemas.openxmlformats.org/officeDocument/2006/relationships/image" Target="../media/image29.wmf"/><Relationship Id="rId4" Type="http://schemas.openxmlformats.org/officeDocument/2006/relationships/oleObject" Target="../embeddings/oleObject28.bin"/><Relationship Id="rId9" Type="http://schemas.openxmlformats.org/officeDocument/2006/relationships/image" Target="../media/image31.w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32.bin"/><Relationship Id="rId5" Type="http://schemas.openxmlformats.org/officeDocument/2006/relationships/image" Target="../media/image32.wmf"/><Relationship Id="rId4" Type="http://schemas.openxmlformats.org/officeDocument/2006/relationships/oleObject" Target="../embeddings/oleObject31.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34.bin"/><Relationship Id="rId5" Type="http://schemas.openxmlformats.org/officeDocument/2006/relationships/image" Target="../media/image34.wmf"/><Relationship Id="rId4" Type="http://schemas.openxmlformats.org/officeDocument/2006/relationships/oleObject" Target="../embeddings/oleObject33.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36.wmf"/><Relationship Id="rId4" Type="http://schemas.openxmlformats.org/officeDocument/2006/relationships/oleObject" Target="../embeddings/oleObject35.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37.wmf"/><Relationship Id="rId4" Type="http://schemas.openxmlformats.org/officeDocument/2006/relationships/oleObject" Target="../embeddings/oleObject36.bin"/></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38.wmf"/><Relationship Id="rId4" Type="http://schemas.openxmlformats.org/officeDocument/2006/relationships/oleObject" Target="../embeddings/oleObject37.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39.wmf"/><Relationship Id="rId4" Type="http://schemas.openxmlformats.org/officeDocument/2006/relationships/oleObject" Target="../embeddings/oleObject38.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40.wmf"/><Relationship Id="rId4" Type="http://schemas.openxmlformats.org/officeDocument/2006/relationships/oleObject" Target="../embeddings/oleObject39.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41.wmf"/><Relationship Id="rId4" Type="http://schemas.openxmlformats.org/officeDocument/2006/relationships/oleObject" Target="../embeddings/oleObject40.bin"/></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notesSlide" Target="../notesSlides/notesSlide40.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42.bin"/><Relationship Id="rId5" Type="http://schemas.openxmlformats.org/officeDocument/2006/relationships/image" Target="../media/image42.wmf"/><Relationship Id="rId4" Type="http://schemas.openxmlformats.org/officeDocument/2006/relationships/oleObject" Target="../embeddings/oleObject41.bin"/></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notesSlide" Target="../notesSlides/notesSlide41.xml"/><Relationship Id="rId7" Type="http://schemas.openxmlformats.org/officeDocument/2006/relationships/image" Target="../media/image44.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45.bin"/><Relationship Id="rId11" Type="http://schemas.openxmlformats.org/officeDocument/2006/relationships/image" Target="../media/image46.wmf"/><Relationship Id="rId5" Type="http://schemas.openxmlformats.org/officeDocument/2006/relationships/image" Target="../media/image43.wmf"/><Relationship Id="rId10" Type="http://schemas.openxmlformats.org/officeDocument/2006/relationships/oleObject" Target="../embeddings/oleObject47.bin"/><Relationship Id="rId4" Type="http://schemas.openxmlformats.org/officeDocument/2006/relationships/oleObject" Target="../embeddings/oleObject44.bin"/><Relationship Id="rId9" Type="http://schemas.openxmlformats.org/officeDocument/2006/relationships/image" Target="../media/image45.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47.wmf"/><Relationship Id="rId4" Type="http://schemas.openxmlformats.org/officeDocument/2006/relationships/oleObject" Target="../embeddings/oleObject48.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notesSlide" Target="../notesSlides/notesSlide43.xml"/><Relationship Id="rId7" Type="http://schemas.openxmlformats.org/officeDocument/2006/relationships/image" Target="../media/image49.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50.bin"/><Relationship Id="rId5" Type="http://schemas.openxmlformats.org/officeDocument/2006/relationships/image" Target="../media/image48.wmf"/><Relationship Id="rId4" Type="http://schemas.openxmlformats.org/officeDocument/2006/relationships/oleObject" Target="../embeddings/oleObject49.bin"/><Relationship Id="rId9" Type="http://schemas.openxmlformats.org/officeDocument/2006/relationships/image" Target="../media/image50.wmf"/></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notesSlide" Target="../notesSlides/notesSlide44.xml"/><Relationship Id="rId7" Type="http://schemas.openxmlformats.org/officeDocument/2006/relationships/image" Target="../media/image52.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53.bin"/><Relationship Id="rId11" Type="http://schemas.openxmlformats.org/officeDocument/2006/relationships/image" Target="../media/image54.wmf"/><Relationship Id="rId5" Type="http://schemas.openxmlformats.org/officeDocument/2006/relationships/image" Target="../media/image51.wmf"/><Relationship Id="rId10" Type="http://schemas.openxmlformats.org/officeDocument/2006/relationships/oleObject" Target="../embeddings/oleObject55.bin"/><Relationship Id="rId4" Type="http://schemas.openxmlformats.org/officeDocument/2006/relationships/oleObject" Target="../embeddings/oleObject52.bin"/><Relationship Id="rId9" Type="http://schemas.openxmlformats.org/officeDocument/2006/relationships/image" Target="../media/image53.wm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55.wmf"/><Relationship Id="rId4" Type="http://schemas.openxmlformats.org/officeDocument/2006/relationships/oleObject" Target="../embeddings/oleObject56.bin"/></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notesSlide" Target="../notesSlides/notesSlide46.xml"/><Relationship Id="rId7" Type="http://schemas.openxmlformats.org/officeDocument/2006/relationships/image" Target="../media/image57.wmf"/><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58.bin"/><Relationship Id="rId5" Type="http://schemas.openxmlformats.org/officeDocument/2006/relationships/image" Target="../media/image56.wmf"/><Relationship Id="rId4" Type="http://schemas.openxmlformats.org/officeDocument/2006/relationships/oleObject" Target="../embeddings/oleObject57.bin"/><Relationship Id="rId9" Type="http://schemas.openxmlformats.org/officeDocument/2006/relationships/image" Target="../media/image58.wmf"/></Relationships>
</file>

<file path=ppt/slides/_rels/slide6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59.wmf"/></Relationships>
</file>

<file path=ppt/slides/_rels/slide6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oleObject" Target="../embeddings/oleObject61.bin"/><Relationship Id="rId7"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61.wmf"/><Relationship Id="rId5" Type="http://schemas.openxmlformats.org/officeDocument/2006/relationships/oleObject" Target="../embeddings/oleObject62.bin"/><Relationship Id="rId4" Type="http://schemas.openxmlformats.org/officeDocument/2006/relationships/image" Target="../media/image60.w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63.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65.wmf"/><Relationship Id="rId5" Type="http://schemas.openxmlformats.org/officeDocument/2006/relationships/oleObject" Target="../embeddings/oleObject66.bin"/><Relationship Id="rId4" Type="http://schemas.openxmlformats.org/officeDocument/2006/relationships/image" Target="../media/image64.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66.wmf"/></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68.w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70.wmf"/><Relationship Id="rId5" Type="http://schemas.openxmlformats.org/officeDocument/2006/relationships/oleObject" Target="../embeddings/oleObject70.bin"/><Relationship Id="rId4" Type="http://schemas.openxmlformats.org/officeDocument/2006/relationships/image" Target="../media/image69.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image" Target="../media/image71.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36.vml"/><Relationship Id="rId4" Type="http://schemas.openxmlformats.org/officeDocument/2006/relationships/image" Target="../media/image72.w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image" Target="../media/image73.wmf"/><Relationship Id="rId4" Type="http://schemas.openxmlformats.org/officeDocument/2006/relationships/oleObject" Target="../embeddings/oleObject73.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image" Target="../media/image74.wmf"/></Relationships>
</file>

<file path=ppt/slides/_rels/slide81.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75.bin"/><Relationship Id="rId7"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75.wmf"/><Relationship Id="rId5" Type="http://schemas.openxmlformats.org/officeDocument/2006/relationships/oleObject" Target="../embeddings/oleObject76.bin"/><Relationship Id="rId4" Type="http://schemas.openxmlformats.org/officeDocument/2006/relationships/image" Target="../media/image74.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78.wmf"/><Relationship Id="rId5" Type="http://schemas.openxmlformats.org/officeDocument/2006/relationships/oleObject" Target="../embeddings/oleObject79.bin"/><Relationship Id="rId4" Type="http://schemas.openxmlformats.org/officeDocument/2006/relationships/image" Target="../media/image77.wmf"/></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41.vml"/><Relationship Id="rId4" Type="http://schemas.openxmlformats.org/officeDocument/2006/relationships/image" Target="../media/image79.w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image" Target="../media/image80.wmf"/></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image" Target="../media/image81.wmf"/></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image" Target="../media/image82.w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image" Target="../media/image83.w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85.wmf"/><Relationship Id="rId5" Type="http://schemas.openxmlformats.org/officeDocument/2006/relationships/oleObject" Target="../embeddings/oleObject86.bin"/><Relationship Id="rId4" Type="http://schemas.openxmlformats.org/officeDocument/2006/relationships/image" Target="../media/image84.w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image" Target="../media/image86.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88.wmf"/><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oleObject" Target="../embeddings/oleObject89.bin"/><Relationship Id="rId5" Type="http://schemas.openxmlformats.org/officeDocument/2006/relationships/image" Target="../media/image87.wmf"/><Relationship Id="rId4" Type="http://schemas.openxmlformats.org/officeDocument/2006/relationships/oleObject" Target="../embeddings/oleObject88.bin"/></Relationships>
</file>

<file path=ppt/slides/_rels/slide96.xml.rels><?xml version="1.0" encoding="UTF-8" standalone="yes"?>
<Relationships xmlns="http://schemas.openxmlformats.org/package/2006/relationships"><Relationship Id="rId3" Type="http://schemas.openxmlformats.org/officeDocument/2006/relationships/hyperlink" Target="http://en.wikipedia.org/wiki/No_free_lunch_theorem"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www.ehow.com/how_4855951_guess-amount-jelly-beans-jar.html" TargetMode="Externa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vmlDrawing" Target="../drawings/vmlDrawing49.vml"/><Relationship Id="rId5" Type="http://schemas.openxmlformats.org/officeDocument/2006/relationships/image" Target="../media/image89.wmf"/><Relationship Id="rId4" Type="http://schemas.openxmlformats.org/officeDocument/2006/relationships/oleObject" Target="../embeddings/oleObject90.bin"/></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51066"/>
            <a:ext cx="9144000" cy="2387600"/>
          </a:xfrm>
        </p:spPr>
        <p:txBody>
          <a:bodyPr>
            <a:normAutofit fontScale="90000"/>
          </a:bodyPr>
          <a:lstStyle/>
          <a:p>
            <a:r>
              <a:rPr lang="en-US" dirty="0">
                <a:solidFill>
                  <a:srgbClr val="CD0000"/>
                </a:solidFill>
              </a:rPr>
              <a:t>INFO 6105</a:t>
            </a:r>
            <a:br>
              <a:rPr lang="en-US" dirty="0">
                <a:solidFill>
                  <a:srgbClr val="CD0000"/>
                </a:solidFill>
              </a:rPr>
            </a:br>
            <a:r>
              <a:rPr lang="en-US" dirty="0">
                <a:solidFill>
                  <a:srgbClr val="CD0000"/>
                </a:solidFill>
              </a:rPr>
              <a:t>Data Science Engineering Methods and Tools</a:t>
            </a:r>
            <a:br>
              <a:rPr lang="en-US" dirty="0">
                <a:solidFill>
                  <a:srgbClr val="CD0000"/>
                </a:solidFill>
                <a:ea typeface="ＭＳ Ｐゴシック" panose="020B0600070205080204" pitchFamily="34" charset="-128"/>
              </a:rPr>
            </a:br>
            <a:r>
              <a:rPr lang="en-US" dirty="0">
                <a:solidFill>
                  <a:srgbClr val="CD0000"/>
                </a:solidFill>
              </a:rPr>
              <a:t>Statistics and Probability</a:t>
            </a:r>
          </a:p>
        </p:txBody>
      </p:sp>
      <p:sp>
        <p:nvSpPr>
          <p:cNvPr id="3" name="Subtitle 2"/>
          <p:cNvSpPr>
            <a:spLocks noGrp="1"/>
          </p:cNvSpPr>
          <p:nvPr>
            <p:ph type="subTitle" idx="1"/>
          </p:nvPr>
        </p:nvSpPr>
        <p:spPr>
          <a:xfrm>
            <a:off x="1524000" y="4804079"/>
            <a:ext cx="9144000" cy="2665758"/>
          </a:xfrm>
        </p:spPr>
        <p:txBody>
          <a:bodyPr>
            <a:noAutofit/>
          </a:bodyPr>
          <a:lstStyle/>
          <a:p>
            <a:r>
              <a:rPr lang="en-US" sz="3200" dirty="0">
                <a:ea typeface="ＭＳ Ｐゴシック" panose="020B0600070205080204" pitchFamily="34" charset="-128"/>
              </a:rPr>
              <a:t>Nik Bear Brown</a:t>
            </a:r>
          </a:p>
          <a:p>
            <a:r>
              <a:rPr lang="en-US" sz="3200" dirty="0">
                <a:hlinkClick r:id="rId2"/>
              </a:rPr>
              <a:t>nikbearbrown@gmail.com</a:t>
            </a:r>
            <a:endParaRPr lang="en-US" sz="3200" dirty="0"/>
          </a:p>
          <a:p>
            <a:endParaRPr lang="en-US" sz="3200" dirty="0"/>
          </a:p>
        </p:txBody>
      </p:sp>
    </p:spTree>
    <p:extLst>
      <p:ext uri="{BB962C8B-B14F-4D97-AF65-F5344CB8AC3E}">
        <p14:creationId xmlns:p14="http://schemas.microsoft.com/office/powerpoint/2010/main" val="2537819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1291908" y="436563"/>
            <a:ext cx="7772400" cy="838200"/>
          </a:xfrm>
        </p:spPr>
        <p:txBody>
          <a:bodyPr>
            <a:normAutofit/>
          </a:bodyPr>
          <a:lstStyle/>
          <a:p>
            <a:r>
              <a:rPr lang="en-US" sz="4000" dirty="0">
                <a:solidFill>
                  <a:srgbClr val="CD0000"/>
                </a:solidFill>
              </a:rPr>
              <a:t>Probability</a:t>
            </a:r>
          </a:p>
        </p:txBody>
      </p:sp>
      <p:sp>
        <p:nvSpPr>
          <p:cNvPr id="6147" name="Rectangle 3"/>
          <p:cNvSpPr>
            <a:spLocks noGrp="1" noChangeArrowheads="1"/>
          </p:cNvSpPr>
          <p:nvPr>
            <p:ph type="body" idx="1"/>
          </p:nvPr>
        </p:nvSpPr>
        <p:spPr>
          <a:xfrm>
            <a:off x="1578031" y="1449184"/>
            <a:ext cx="9593551" cy="4792589"/>
          </a:xfrm>
        </p:spPr>
        <p:txBody>
          <a:bodyPr/>
          <a:lstStyle/>
          <a:p>
            <a:pPr marL="0" indent="0">
              <a:buNone/>
            </a:pPr>
            <a:r>
              <a:rPr lang="en-US" dirty="0">
                <a:latin typeface="+mj-lt"/>
              </a:rPr>
              <a:t>Probability is the measure of the likelihood that an event will occur.</a:t>
            </a:r>
            <a:endParaRPr lang="en-US" altLang="zh-TW" dirty="0"/>
          </a:p>
        </p:txBody>
      </p:sp>
      <p:sp>
        <p:nvSpPr>
          <p:cNvPr id="4" name="Line 7"/>
          <p:cNvSpPr>
            <a:spLocks noChangeShapeType="1"/>
          </p:cNvSpPr>
          <p:nvPr/>
        </p:nvSpPr>
        <p:spPr bwMode="auto">
          <a:xfrm>
            <a:off x="2872409" y="4750904"/>
            <a:ext cx="6324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 name="Line 8"/>
          <p:cNvSpPr>
            <a:spLocks noChangeShapeType="1"/>
          </p:cNvSpPr>
          <p:nvPr/>
        </p:nvSpPr>
        <p:spPr bwMode="auto">
          <a:xfrm flipV="1">
            <a:off x="2872409" y="4446104"/>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 name="Line 9"/>
          <p:cNvSpPr>
            <a:spLocks noChangeShapeType="1"/>
          </p:cNvSpPr>
          <p:nvPr/>
        </p:nvSpPr>
        <p:spPr bwMode="auto">
          <a:xfrm flipV="1">
            <a:off x="9197009" y="4446104"/>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Text Box 10"/>
          <p:cNvSpPr txBox="1">
            <a:spLocks noChangeArrowheads="1"/>
          </p:cNvSpPr>
          <p:nvPr/>
        </p:nvSpPr>
        <p:spPr bwMode="auto">
          <a:xfrm>
            <a:off x="2720009" y="3988904"/>
            <a:ext cx="99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0</a:t>
            </a:r>
          </a:p>
        </p:txBody>
      </p:sp>
      <p:sp>
        <p:nvSpPr>
          <p:cNvPr id="8" name="Text Box 11"/>
          <p:cNvSpPr txBox="1">
            <a:spLocks noChangeArrowheads="1"/>
          </p:cNvSpPr>
          <p:nvPr/>
        </p:nvSpPr>
        <p:spPr bwMode="auto">
          <a:xfrm>
            <a:off x="8968409" y="3988904"/>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1.0</a:t>
            </a:r>
          </a:p>
        </p:txBody>
      </p:sp>
      <p:sp>
        <p:nvSpPr>
          <p:cNvPr id="9" name="Line 12"/>
          <p:cNvSpPr>
            <a:spLocks noChangeShapeType="1"/>
          </p:cNvSpPr>
          <p:nvPr/>
        </p:nvSpPr>
        <p:spPr bwMode="auto">
          <a:xfrm>
            <a:off x="6072809" y="4598504"/>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 name="Text Box 13"/>
          <p:cNvSpPr txBox="1">
            <a:spLocks noChangeArrowheads="1"/>
          </p:cNvSpPr>
          <p:nvPr/>
        </p:nvSpPr>
        <p:spPr bwMode="auto">
          <a:xfrm>
            <a:off x="5768009" y="4141304"/>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0.5</a:t>
            </a:r>
          </a:p>
        </p:txBody>
      </p:sp>
      <p:sp>
        <p:nvSpPr>
          <p:cNvPr id="11" name="Line 14"/>
          <p:cNvSpPr>
            <a:spLocks noChangeShapeType="1"/>
          </p:cNvSpPr>
          <p:nvPr/>
        </p:nvSpPr>
        <p:spPr bwMode="auto">
          <a:xfrm flipV="1">
            <a:off x="6072809" y="5055704"/>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1"/>
          <p:cNvSpPr/>
          <p:nvPr/>
        </p:nvSpPr>
        <p:spPr>
          <a:xfrm>
            <a:off x="3254432" y="5728053"/>
            <a:ext cx="6096000" cy="369332"/>
          </a:xfrm>
          <a:prstGeom prst="rect">
            <a:avLst/>
          </a:prstGeom>
        </p:spPr>
        <p:txBody>
          <a:bodyPr>
            <a:spAutoFit/>
          </a:bodyPr>
          <a:lstStyle/>
          <a:p>
            <a:pPr>
              <a:spcBef>
                <a:spcPct val="50000"/>
              </a:spcBef>
            </a:pPr>
            <a:r>
              <a:rPr lang="en-US" altLang="en-US" dirty="0"/>
              <a:t>The occurrence of the event is just  as likely as it is unlikely</a:t>
            </a:r>
          </a:p>
        </p:txBody>
      </p:sp>
    </p:spTree>
    <p:extLst>
      <p:ext uri="{BB962C8B-B14F-4D97-AF65-F5344CB8AC3E}">
        <p14:creationId xmlns:p14="http://schemas.microsoft.com/office/powerpoint/2010/main" val="11354689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2"/>
          <p:cNvSpPr>
            <a:spLocks noGrp="1"/>
          </p:cNvSpPr>
          <p:nvPr>
            <p:ph idx="1"/>
          </p:nvPr>
        </p:nvSpPr>
        <p:spPr/>
        <p:txBody>
          <a:bodyPr/>
          <a:lstStyle/>
          <a:p>
            <a:pPr eaLnBrk="1" hangingPunct="1">
              <a:lnSpc>
                <a:spcPct val="90000"/>
              </a:lnSpc>
              <a:buFont typeface="Arial" panose="020B0604020202020204" pitchFamily="34" charset="0"/>
              <a:buNone/>
            </a:pPr>
            <a:r>
              <a:rPr lang="en-US" altLang="en-US" u="sng" dirty="0">
                <a:latin typeface="+mj-lt"/>
                <a:ea typeface="ＭＳ Ｐゴシック" panose="020B0600070205080204" pitchFamily="34" charset="-128"/>
                <a:cs typeface="Arial" panose="020B0604020202020204" pitchFamily="34" charset="0"/>
              </a:rPr>
              <a:t>Bias Problem</a:t>
            </a:r>
            <a:endParaRPr lang="en-US" altLang="en-US" dirty="0">
              <a:latin typeface="+mj-lt"/>
              <a:ea typeface="ＭＳ Ｐゴシック" panose="020B0600070205080204" pitchFamily="34" charset="-128"/>
              <a:cs typeface="Arial" panose="020B0604020202020204" pitchFamily="34" charset="0"/>
            </a:endParaRPr>
          </a:p>
          <a:p>
            <a:pPr lvl="1" eaLnBrk="1" hangingPunct="1">
              <a:lnSpc>
                <a:spcPct val="90000"/>
              </a:lnSpc>
            </a:pPr>
            <a:r>
              <a:rPr lang="en-US" altLang="en-US" dirty="0">
                <a:latin typeface="+mj-lt"/>
                <a:ea typeface="ＭＳ Ｐゴシック" panose="020B0600070205080204" pitchFamily="34" charset="-128"/>
                <a:cs typeface="Arial" panose="020B0604020202020204" pitchFamily="34" charset="0"/>
              </a:rPr>
              <a:t>The hypothesis space made available by a particular classification method does not  include the true hypothesis</a:t>
            </a:r>
          </a:p>
          <a:p>
            <a:pPr eaLnBrk="1" hangingPunct="1">
              <a:lnSpc>
                <a:spcPct val="90000"/>
              </a:lnSpc>
            </a:pPr>
            <a:endParaRPr lang="en-US" altLang="en-US" dirty="0">
              <a:latin typeface="+mj-lt"/>
              <a:ea typeface="ＭＳ Ｐゴシック" panose="020B0600070205080204" pitchFamily="34" charset="-128"/>
              <a:cs typeface="Arial" panose="020B0604020202020204" pitchFamily="34" charset="0"/>
            </a:endParaRPr>
          </a:p>
          <a:p>
            <a:pPr eaLnBrk="1" hangingPunct="1">
              <a:lnSpc>
                <a:spcPct val="90000"/>
              </a:lnSpc>
              <a:buFont typeface="Arial" panose="020B0604020202020204" pitchFamily="34" charset="0"/>
              <a:buNone/>
            </a:pPr>
            <a:r>
              <a:rPr lang="en-US" altLang="en-US" u="sng" dirty="0">
                <a:latin typeface="+mj-lt"/>
                <a:ea typeface="ＭＳ Ｐゴシック" panose="020B0600070205080204" pitchFamily="34" charset="-128"/>
                <a:cs typeface="Arial" panose="020B0604020202020204" pitchFamily="34" charset="0"/>
              </a:rPr>
              <a:t>Variance Problem</a:t>
            </a:r>
            <a:endParaRPr lang="en-US" altLang="en-US" dirty="0">
              <a:latin typeface="+mj-lt"/>
              <a:ea typeface="ＭＳ Ｐゴシック" panose="020B0600070205080204" pitchFamily="34" charset="-128"/>
              <a:cs typeface="Arial" panose="020B0604020202020204" pitchFamily="34" charset="0"/>
            </a:endParaRPr>
          </a:p>
          <a:p>
            <a:pPr lvl="1" eaLnBrk="1" hangingPunct="1">
              <a:lnSpc>
                <a:spcPct val="90000"/>
              </a:lnSpc>
            </a:pPr>
            <a:r>
              <a:rPr lang="en-US" altLang="en-US" dirty="0">
                <a:latin typeface="+mj-lt"/>
                <a:ea typeface="ＭＳ Ｐゴシック" panose="020B0600070205080204" pitchFamily="34" charset="-128"/>
                <a:cs typeface="Arial" panose="020B0604020202020204" pitchFamily="34" charset="0"/>
              </a:rPr>
              <a:t>The hypothesis space is “too large” for the amount of training data – thus selected hypothesis may be inaccurate on unseen data</a:t>
            </a:r>
          </a:p>
          <a:p>
            <a:pPr eaLnBrk="1" hangingPunct="1">
              <a:lnSpc>
                <a:spcPct val="90000"/>
              </a:lnSpc>
            </a:pPr>
            <a:endParaRPr lang="en-US" altLang="en-US" dirty="0">
              <a:latin typeface="+mj-lt"/>
              <a:ea typeface="ＭＳ Ｐゴシック" panose="020B0600070205080204" pitchFamily="34" charset="-128"/>
              <a:cs typeface="Arial" panose="020B0604020202020204" pitchFamily="34" charset="0"/>
            </a:endParaRPr>
          </a:p>
        </p:txBody>
      </p:sp>
      <p:sp>
        <p:nvSpPr>
          <p:cNvPr id="32771" name="Title 1"/>
          <p:cNvSpPr>
            <a:spLocks noGrp="1"/>
          </p:cNvSpPr>
          <p:nvPr>
            <p:ph type="title"/>
          </p:nvPr>
        </p:nvSpPr>
        <p:spPr>
          <a:xfrm>
            <a:off x="461963" y="331788"/>
            <a:ext cx="8534400" cy="1143000"/>
          </a:xfrm>
        </p:spPr>
        <p:txBody>
          <a:bodyPr>
            <a:normAutofit/>
          </a:bodyPr>
          <a:lstStyle/>
          <a:p>
            <a:pPr eaLnBrk="1" hangingPunct="1"/>
            <a:r>
              <a:rPr lang="en-US" altLang="en-US" sz="4000" dirty="0">
                <a:solidFill>
                  <a:srgbClr val="CD0000"/>
                </a:solidFill>
                <a:ea typeface="ＭＳ Ｐゴシック" panose="020B0600070205080204" pitchFamily="34" charset="-128"/>
                <a:cs typeface="Arial" panose="020B0604020202020204" pitchFamily="34" charset="0"/>
              </a:rPr>
              <a:t>Bias and Variance</a:t>
            </a:r>
          </a:p>
        </p:txBody>
      </p:sp>
    </p:spTree>
    <p:extLst>
      <p:ext uri="{BB962C8B-B14F-4D97-AF65-F5344CB8AC3E}">
        <p14:creationId xmlns:p14="http://schemas.microsoft.com/office/powerpoint/2010/main" val="27985784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00063" y="457200"/>
            <a:ext cx="8382000" cy="1143000"/>
          </a:xfrm>
        </p:spPr>
        <p:txBody>
          <a:bodyPr>
            <a:normAutofit/>
          </a:bodyPr>
          <a:lstStyle/>
          <a:p>
            <a:pPr eaLnBrk="1" hangingPunct="1"/>
            <a:r>
              <a:rPr lang="en-US" altLang="en-US" sz="4000" dirty="0">
                <a:solidFill>
                  <a:srgbClr val="CD0000"/>
                </a:solidFill>
                <a:ea typeface="ＭＳ Ｐゴシック" panose="020B0600070205080204" pitchFamily="34" charset="-128"/>
                <a:cs typeface="Arial" panose="020B0604020202020204" pitchFamily="34" charset="0"/>
              </a:rPr>
              <a:t>Why Bagging Improves Accuracy</a:t>
            </a:r>
          </a:p>
        </p:txBody>
      </p:sp>
      <p:sp>
        <p:nvSpPr>
          <p:cNvPr id="35843" name="Rectangle 3"/>
          <p:cNvSpPr>
            <a:spLocks noGrp="1" noChangeArrowheads="1"/>
          </p:cNvSpPr>
          <p:nvPr>
            <p:ph type="body" idx="1"/>
          </p:nvPr>
        </p:nvSpPr>
        <p:spPr/>
        <p:txBody>
          <a:bodyPr/>
          <a:lstStyle/>
          <a:p>
            <a:pPr lvl="1" eaLnBrk="1" hangingPunct="1">
              <a:lnSpc>
                <a:spcPct val="90000"/>
              </a:lnSpc>
              <a:buFont typeface="Arial" panose="020B0604020202020204" pitchFamily="34" charset="0"/>
              <a:buNone/>
            </a:pPr>
            <a:endParaRPr lang="en-US" altLang="en-US" sz="2800" dirty="0">
              <a:latin typeface="+mj-lt"/>
              <a:ea typeface="ＭＳ Ｐゴシック" panose="020B0600070205080204" pitchFamily="34" charset="-128"/>
              <a:cs typeface="Arial" panose="020B0604020202020204" pitchFamily="34" charset="0"/>
            </a:endParaRPr>
          </a:p>
          <a:p>
            <a:pPr eaLnBrk="1" hangingPunct="1">
              <a:lnSpc>
                <a:spcPct val="90000"/>
              </a:lnSpc>
            </a:pPr>
            <a:r>
              <a:rPr lang="en-US" altLang="en-US" dirty="0">
                <a:latin typeface="+mj-lt"/>
                <a:ea typeface="ＭＳ Ｐゴシック" panose="020B0600070205080204" pitchFamily="34" charset="-128"/>
                <a:cs typeface="Arial" panose="020B0604020202020204" pitchFamily="34" charset="0"/>
              </a:rPr>
              <a:t>Decreases error by decreasing the variance in the results due to </a:t>
            </a:r>
            <a:r>
              <a:rPr lang="en-US" altLang="en-US" b="1" dirty="0">
                <a:latin typeface="+mj-lt"/>
                <a:ea typeface="ＭＳ Ｐゴシック" panose="020B0600070205080204" pitchFamily="34" charset="-128"/>
                <a:cs typeface="Arial" panose="020B0604020202020204" pitchFamily="34" charset="0"/>
              </a:rPr>
              <a:t>unstable learners</a:t>
            </a:r>
            <a:r>
              <a:rPr lang="en-US" altLang="en-US" dirty="0">
                <a:latin typeface="+mj-lt"/>
                <a:ea typeface="ＭＳ Ｐゴシック" panose="020B0600070205080204" pitchFamily="34" charset="-128"/>
                <a:cs typeface="Arial" panose="020B0604020202020204" pitchFamily="34" charset="0"/>
              </a:rPr>
              <a:t>, algorithms (like decision trees and neural networks) whose output can change dramatically when the training data is slightly changed</a:t>
            </a:r>
          </a:p>
          <a:p>
            <a:pPr eaLnBrk="1" hangingPunct="1">
              <a:lnSpc>
                <a:spcPct val="90000"/>
              </a:lnSpc>
              <a:buFont typeface="Arial" panose="020B0604020202020204" pitchFamily="34" charset="0"/>
              <a:buNone/>
            </a:pPr>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5046187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138237" y="289719"/>
            <a:ext cx="8229600" cy="792162"/>
          </a:xfrm>
        </p:spPr>
        <p:txBody>
          <a:bodyPr/>
          <a:lstStyle/>
          <a:p>
            <a:pPr eaLnBrk="1" hangingPunct="1"/>
            <a:r>
              <a:rPr lang="en-US" altLang="en-US" sz="4000" dirty="0">
                <a:solidFill>
                  <a:srgbClr val="CD0000"/>
                </a:solidFill>
                <a:ea typeface="ＭＳ Ｐゴシック" panose="020B0600070205080204" pitchFamily="34" charset="-128"/>
                <a:cs typeface="Arial" panose="020B0604020202020204" pitchFamily="34" charset="0"/>
              </a:rPr>
              <a:t>Ensemble Method 2: Boosting</a:t>
            </a:r>
            <a:r>
              <a:rPr lang="en-US" altLang="en-US" dirty="0">
                <a:latin typeface="Arial" panose="020B0604020202020204" pitchFamily="34" charset="0"/>
                <a:ea typeface="ＭＳ Ｐゴシック" panose="020B0600070205080204" pitchFamily="34" charset="-128"/>
                <a:cs typeface="Arial" panose="020B0604020202020204" pitchFamily="34" charset="0"/>
              </a:rPr>
              <a:t>: </a:t>
            </a:r>
          </a:p>
        </p:txBody>
      </p:sp>
      <p:sp>
        <p:nvSpPr>
          <p:cNvPr id="37893" name="Rectangle 3"/>
          <p:cNvSpPr txBox="1">
            <a:spLocks noChangeArrowheads="1"/>
          </p:cNvSpPr>
          <p:nvPr/>
        </p:nvSpPr>
        <p:spPr bwMode="auto">
          <a:xfrm>
            <a:off x="1876425" y="1185863"/>
            <a:ext cx="7772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20000"/>
              </a:spcBef>
              <a:buFont typeface="Arial" panose="020B0604020202020204" pitchFamily="34" charset="0"/>
              <a:buNone/>
            </a:pPr>
            <a:r>
              <a:rPr lang="en-US" altLang="en-US" sz="2800" dirty="0">
                <a:latin typeface="+mj-lt"/>
                <a:ea typeface="ＭＳ Ｐゴシック" panose="020B0600070205080204" pitchFamily="34" charset="-128"/>
              </a:rPr>
              <a:t>Let </a:t>
            </a:r>
            <a:r>
              <a:rPr lang="en-US" altLang="en-US" sz="2800" i="1" dirty="0">
                <a:latin typeface="+mj-lt"/>
                <a:ea typeface="ＭＳ Ｐゴシック" panose="020B0600070205080204" pitchFamily="34" charset="-128"/>
              </a:rPr>
              <a:t>m </a:t>
            </a:r>
            <a:r>
              <a:rPr lang="en-US" altLang="en-US" sz="2800" dirty="0">
                <a:latin typeface="+mj-lt"/>
                <a:ea typeface="ＭＳ Ｐゴシック" panose="020B0600070205080204" pitchFamily="34" charset="-128"/>
              </a:rPr>
              <a:t>be the number of hypotheses to generate</a:t>
            </a:r>
          </a:p>
          <a:p>
            <a:pPr eaLnBrk="1" hangingPunct="1">
              <a:lnSpc>
                <a:spcPct val="80000"/>
              </a:lnSpc>
              <a:spcBef>
                <a:spcPct val="20000"/>
              </a:spcBef>
              <a:buFont typeface="Arial" panose="020B0604020202020204" pitchFamily="34" charset="0"/>
              <a:buNone/>
            </a:pPr>
            <a:endParaRPr lang="en-US" altLang="en-US" sz="2800" dirty="0">
              <a:latin typeface="+mj-lt"/>
              <a:ea typeface="ＭＳ Ｐゴシック" panose="020B0600070205080204" pitchFamily="34" charset="-128"/>
            </a:endParaRPr>
          </a:p>
          <a:p>
            <a:pPr eaLnBrk="1" hangingPunct="1">
              <a:lnSpc>
                <a:spcPct val="80000"/>
              </a:lnSpc>
              <a:spcBef>
                <a:spcPct val="20000"/>
              </a:spcBef>
              <a:buFont typeface="Arial" panose="020B0604020202020204" pitchFamily="34" charset="0"/>
              <a:buNone/>
            </a:pPr>
            <a:r>
              <a:rPr lang="en-US" altLang="en-US" sz="2800" dirty="0">
                <a:latin typeface="+mj-lt"/>
                <a:ea typeface="ＭＳ Ｐゴシック" panose="020B0600070205080204" pitchFamily="34" charset="-128"/>
              </a:rPr>
              <a:t>Initialize all training instances to have the same weight </a:t>
            </a:r>
          </a:p>
          <a:p>
            <a:pPr eaLnBrk="1" hangingPunct="1">
              <a:lnSpc>
                <a:spcPct val="80000"/>
              </a:lnSpc>
              <a:spcBef>
                <a:spcPct val="20000"/>
              </a:spcBef>
              <a:buFont typeface="Arial" panose="020B0604020202020204" pitchFamily="34" charset="0"/>
              <a:buChar char="•"/>
            </a:pPr>
            <a:endParaRPr lang="en-US" altLang="en-US" sz="2800" dirty="0">
              <a:latin typeface="+mj-lt"/>
              <a:ea typeface="ＭＳ Ｐゴシック" panose="020B0600070205080204" pitchFamily="34" charset="-128"/>
            </a:endParaRPr>
          </a:p>
          <a:p>
            <a:pPr eaLnBrk="1" hangingPunct="1">
              <a:lnSpc>
                <a:spcPct val="80000"/>
              </a:lnSpc>
              <a:spcBef>
                <a:spcPct val="20000"/>
              </a:spcBef>
              <a:buFont typeface="Arial" panose="020B0604020202020204" pitchFamily="34" charset="0"/>
              <a:buNone/>
            </a:pPr>
            <a:r>
              <a:rPr lang="en-US" altLang="en-US" sz="2800" dirty="0">
                <a:latin typeface="+mj-lt"/>
                <a:ea typeface="ＭＳ Ｐゴシック" panose="020B0600070205080204" pitchFamily="34" charset="-128"/>
              </a:rPr>
              <a:t> for </a:t>
            </a:r>
            <a:r>
              <a:rPr lang="en-US" altLang="en-US" sz="2800" i="1" dirty="0" err="1">
                <a:latin typeface="+mj-lt"/>
                <a:ea typeface="ＭＳ Ｐゴシック" panose="020B0600070205080204" pitchFamily="34" charset="-128"/>
              </a:rPr>
              <a:t>i</a:t>
            </a:r>
            <a:r>
              <a:rPr lang="en-US" altLang="en-US" sz="2800" i="1" dirty="0">
                <a:latin typeface="+mj-lt"/>
                <a:ea typeface="ＭＳ Ｐゴシック" panose="020B0600070205080204" pitchFamily="34" charset="-128"/>
              </a:rPr>
              <a:t>=1,m</a:t>
            </a:r>
          </a:p>
          <a:p>
            <a:pPr eaLnBrk="1" hangingPunct="1">
              <a:lnSpc>
                <a:spcPct val="80000"/>
              </a:lnSpc>
              <a:spcBef>
                <a:spcPct val="20000"/>
              </a:spcBef>
              <a:buFont typeface="Arial" panose="020B0604020202020204" pitchFamily="34" charset="0"/>
              <a:buNone/>
            </a:pPr>
            <a:r>
              <a:rPr lang="en-US" altLang="en-US" sz="2800" dirty="0">
                <a:latin typeface="+mj-lt"/>
                <a:ea typeface="ＭＳ Ｐゴシック" panose="020B0600070205080204" pitchFamily="34" charset="-128"/>
              </a:rPr>
              <a:t>	g</a:t>
            </a:r>
            <a:r>
              <a:rPr lang="en-US" altLang="en-US" sz="2800" dirty="0">
                <a:latin typeface="+mj-lt"/>
                <a:ea typeface="ＭＳ Ｐゴシック" panose="020B0600070205080204" pitchFamily="34" charset="-128"/>
                <a:sym typeface="Wingdings" panose="05000000000000000000" pitchFamily="2" charset="2"/>
              </a:rPr>
              <a:t>enerate hypothesis  </a:t>
            </a:r>
            <a:r>
              <a:rPr lang="en-US" altLang="en-US" sz="2800" i="1" dirty="0">
                <a:latin typeface="+mj-lt"/>
                <a:ea typeface="ＭＳ Ｐゴシック" panose="020B0600070205080204" pitchFamily="34" charset="-128"/>
                <a:sym typeface="Wingdings" panose="05000000000000000000" pitchFamily="2" charset="2"/>
              </a:rPr>
              <a:t>h</a:t>
            </a:r>
            <a:r>
              <a:rPr lang="en-US" altLang="en-US" sz="2800" i="1" baseline="-25000" dirty="0">
                <a:latin typeface="+mj-lt"/>
                <a:ea typeface="ＭＳ Ｐゴシック" panose="020B0600070205080204" pitchFamily="34" charset="-128"/>
                <a:sym typeface="Wingdings" panose="05000000000000000000" pitchFamily="2" charset="2"/>
              </a:rPr>
              <a:t>i</a:t>
            </a:r>
            <a:endParaRPr lang="en-US" altLang="en-US" sz="2800" i="1" dirty="0">
              <a:latin typeface="+mj-lt"/>
              <a:ea typeface="ＭＳ Ｐゴシック" panose="020B0600070205080204" pitchFamily="34" charset="-128"/>
              <a:sym typeface="Wingdings" panose="05000000000000000000" pitchFamily="2" charset="2"/>
            </a:endParaRPr>
          </a:p>
          <a:p>
            <a:pPr eaLnBrk="1" hangingPunct="1">
              <a:lnSpc>
                <a:spcPct val="80000"/>
              </a:lnSpc>
              <a:spcBef>
                <a:spcPct val="20000"/>
              </a:spcBef>
              <a:buFont typeface="Arial" panose="020B0604020202020204" pitchFamily="34" charset="0"/>
              <a:buNone/>
            </a:pPr>
            <a:r>
              <a:rPr lang="en-US" altLang="en-US" sz="2800" dirty="0">
                <a:latin typeface="+mj-lt"/>
                <a:ea typeface="ＭＳ Ｐゴシック" panose="020B0600070205080204" pitchFamily="34" charset="-128"/>
                <a:sym typeface="Wingdings" panose="05000000000000000000" pitchFamily="2" charset="2"/>
              </a:rPr>
              <a:t>	increase weights of the training instances that </a:t>
            </a:r>
            <a:r>
              <a:rPr lang="en-US" altLang="en-US" sz="2800" i="1" dirty="0">
                <a:latin typeface="+mj-lt"/>
                <a:ea typeface="ＭＳ Ｐゴシック" panose="020B0600070205080204" pitchFamily="34" charset="-128"/>
                <a:sym typeface="Wingdings" panose="05000000000000000000" pitchFamily="2" charset="2"/>
              </a:rPr>
              <a:t>h</a:t>
            </a:r>
            <a:r>
              <a:rPr lang="en-US" altLang="en-US" sz="2800" i="1" baseline="-25000" dirty="0">
                <a:latin typeface="+mj-lt"/>
                <a:ea typeface="ＭＳ Ｐゴシック" panose="020B0600070205080204" pitchFamily="34" charset="-128"/>
                <a:sym typeface="Wingdings" panose="05000000000000000000" pitchFamily="2" charset="2"/>
              </a:rPr>
              <a:t>i</a:t>
            </a:r>
            <a:r>
              <a:rPr lang="en-US" altLang="en-US" sz="2800" dirty="0">
                <a:latin typeface="+mj-lt"/>
                <a:ea typeface="ＭＳ Ｐゴシック" panose="020B0600070205080204" pitchFamily="34" charset="-128"/>
                <a:sym typeface="Wingdings" panose="05000000000000000000" pitchFamily="2" charset="2"/>
              </a:rPr>
              <a:t> misclassifies</a:t>
            </a:r>
          </a:p>
          <a:p>
            <a:pPr eaLnBrk="1" hangingPunct="1">
              <a:lnSpc>
                <a:spcPct val="80000"/>
              </a:lnSpc>
              <a:spcBef>
                <a:spcPct val="20000"/>
              </a:spcBef>
              <a:buFont typeface="Arial" panose="020B0604020202020204" pitchFamily="34" charset="0"/>
              <a:buNone/>
            </a:pPr>
            <a:endParaRPr lang="en-US" altLang="en-US" sz="2800" dirty="0">
              <a:latin typeface="+mj-lt"/>
              <a:ea typeface="ＭＳ Ｐゴシック" panose="020B0600070205080204" pitchFamily="34" charset="-128"/>
              <a:sym typeface="Wingdings" panose="05000000000000000000" pitchFamily="2" charset="2"/>
            </a:endParaRPr>
          </a:p>
          <a:p>
            <a:pPr eaLnBrk="1" hangingPunct="1">
              <a:lnSpc>
                <a:spcPct val="80000"/>
              </a:lnSpc>
              <a:spcBef>
                <a:spcPct val="20000"/>
              </a:spcBef>
              <a:buFont typeface="Arial" panose="020B0604020202020204" pitchFamily="34" charset="0"/>
              <a:buNone/>
            </a:pPr>
            <a:r>
              <a:rPr lang="en-US" altLang="en-US" sz="2800" dirty="0">
                <a:latin typeface="+mj-lt"/>
                <a:ea typeface="ＭＳ Ｐゴシック" panose="020B0600070205080204" pitchFamily="34" charset="-128"/>
                <a:sym typeface="Wingdings" panose="05000000000000000000" pitchFamily="2" charset="2"/>
              </a:rPr>
              <a:t>Final classifier is a weighted vote of all </a:t>
            </a:r>
            <a:r>
              <a:rPr lang="en-US" altLang="en-US" sz="2800" i="1" dirty="0">
                <a:latin typeface="+mj-lt"/>
                <a:ea typeface="ＭＳ Ｐゴシック" panose="020B0600070205080204" pitchFamily="34" charset="-128"/>
                <a:sym typeface="Wingdings" panose="05000000000000000000" pitchFamily="2" charset="2"/>
              </a:rPr>
              <a:t>m </a:t>
            </a:r>
            <a:r>
              <a:rPr lang="en-US" altLang="en-US" sz="2800" dirty="0">
                <a:latin typeface="+mj-lt"/>
                <a:ea typeface="ＭＳ Ｐゴシック" panose="020B0600070205080204" pitchFamily="34" charset="-128"/>
                <a:sym typeface="Wingdings" panose="05000000000000000000" pitchFamily="2" charset="2"/>
              </a:rPr>
              <a:t>hypotheses (where the weights are set based on training set accuracy)</a:t>
            </a:r>
          </a:p>
          <a:p>
            <a:pPr eaLnBrk="1" hangingPunct="1">
              <a:lnSpc>
                <a:spcPct val="80000"/>
              </a:lnSpc>
              <a:spcBef>
                <a:spcPct val="20000"/>
              </a:spcBef>
              <a:buFont typeface="Arial" panose="020B0604020202020204" pitchFamily="34" charset="0"/>
              <a:buNone/>
            </a:pPr>
            <a:endParaRPr lang="en-US" altLang="en-US" sz="2000" dirty="0">
              <a:ea typeface="ＭＳ Ｐゴシック" panose="020B0600070205080204" pitchFamily="34" charset="-128"/>
              <a:sym typeface="Wingdings" panose="05000000000000000000" pitchFamily="2" charset="2"/>
            </a:endParaRPr>
          </a:p>
          <a:p>
            <a:pPr eaLnBrk="1" hangingPunct="1">
              <a:lnSpc>
                <a:spcPct val="80000"/>
              </a:lnSpc>
              <a:spcBef>
                <a:spcPct val="20000"/>
              </a:spcBef>
              <a:buFont typeface="Arial" panose="020B0604020202020204" pitchFamily="34" charset="0"/>
              <a:buNone/>
            </a:pPr>
            <a:r>
              <a:rPr lang="en-US" altLang="en-US" sz="2000" dirty="0">
                <a:solidFill>
                  <a:srgbClr val="FF0000"/>
                </a:solidFill>
                <a:ea typeface="ＭＳ Ｐゴシック" panose="020B0600070205080204" pitchFamily="34" charset="-128"/>
              </a:rPr>
              <a:t> </a:t>
            </a:r>
          </a:p>
        </p:txBody>
      </p:sp>
    </p:spTree>
    <p:extLst>
      <p:ext uri="{BB962C8B-B14F-4D97-AF65-F5344CB8AC3E}">
        <p14:creationId xmlns:p14="http://schemas.microsoft.com/office/powerpoint/2010/main" val="32886322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00" name="TextBox 4"/>
          <p:cNvSpPr txBox="1">
            <a:spLocks noChangeArrowheads="1"/>
          </p:cNvSpPr>
          <p:nvPr/>
        </p:nvSpPr>
        <p:spPr bwMode="auto">
          <a:xfrm>
            <a:off x="2133600" y="381001"/>
            <a:ext cx="701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b="1"/>
              <a:t>Adaboost</a:t>
            </a:r>
          </a:p>
        </p:txBody>
      </p:sp>
      <p:graphicFrame>
        <p:nvGraphicFramePr>
          <p:cNvPr id="41986" name="Object 2"/>
          <p:cNvGraphicFramePr>
            <a:graphicFrameLocks noChangeAspect="1"/>
          </p:cNvGraphicFramePr>
          <p:nvPr/>
        </p:nvGraphicFramePr>
        <p:xfrm>
          <a:off x="3657600" y="381001"/>
          <a:ext cx="3208338" cy="371475"/>
        </p:xfrm>
        <a:graphic>
          <a:graphicData uri="http://schemas.openxmlformats.org/presentationml/2006/ole">
            <mc:AlternateContent xmlns:mc="http://schemas.openxmlformats.org/markup-compatibility/2006">
              <mc:Choice xmlns:v="urn:schemas-microsoft-com:vml" Requires="v">
                <p:oleObj spid="_x0000_s147691" name="Equation" r:id="rId4" imgW="1409700" imgH="203200" progId="Equation.3">
                  <p:embed/>
                </p:oleObj>
              </mc:Choice>
              <mc:Fallback>
                <p:oleObj name="Equation" r:id="rId4" imgW="1409700" imgH="203200" progId="Equation.3">
                  <p:embed/>
                  <p:pic>
                    <p:nvPicPr>
                      <p:cNvPr id="4198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381001"/>
                        <a:ext cx="3208338"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1987" name="Object 3"/>
          <p:cNvGraphicFramePr>
            <a:graphicFrameLocks noChangeAspect="1"/>
          </p:cNvGraphicFramePr>
          <p:nvPr/>
        </p:nvGraphicFramePr>
        <p:xfrm>
          <a:off x="2590800" y="838201"/>
          <a:ext cx="1906588" cy="371475"/>
        </p:xfrm>
        <a:graphic>
          <a:graphicData uri="http://schemas.openxmlformats.org/presentationml/2006/ole">
            <mc:AlternateContent xmlns:mc="http://schemas.openxmlformats.org/markup-compatibility/2006">
              <mc:Choice xmlns:v="urn:schemas-microsoft-com:vml" Requires="v">
                <p:oleObj spid="_x0000_s147692" name="Equation" r:id="rId6" imgW="838200" imgH="203200" progId="Equation.3">
                  <p:embed/>
                </p:oleObj>
              </mc:Choice>
              <mc:Fallback>
                <p:oleObj name="Equation" r:id="rId6" imgW="838200" imgH="203200" progId="Equation.3">
                  <p:embed/>
                  <p:pic>
                    <p:nvPicPr>
                      <p:cNvPr id="4198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0800" y="838201"/>
                        <a:ext cx="1906588"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1988" name="Object 4"/>
          <p:cNvGraphicFramePr>
            <a:graphicFrameLocks noChangeAspect="1"/>
          </p:cNvGraphicFramePr>
          <p:nvPr/>
        </p:nvGraphicFramePr>
        <p:xfrm>
          <a:off x="3124200" y="1371600"/>
          <a:ext cx="954088" cy="279400"/>
        </p:xfrm>
        <a:graphic>
          <a:graphicData uri="http://schemas.openxmlformats.org/presentationml/2006/ole">
            <mc:AlternateContent xmlns:mc="http://schemas.openxmlformats.org/markup-compatibility/2006">
              <mc:Choice xmlns:v="urn:schemas-microsoft-com:vml" Requires="v">
                <p:oleObj spid="_x0000_s147693" name="Equation" r:id="rId8" imgW="419100" imgH="152400" progId="Equation.3">
                  <p:embed/>
                </p:oleObj>
              </mc:Choice>
              <mc:Fallback>
                <p:oleObj name="Equation" r:id="rId8" imgW="419100" imgH="152400" progId="Equation.3">
                  <p:embed/>
                  <p:pic>
                    <p:nvPicPr>
                      <p:cNvPr id="41988"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4200" y="1371600"/>
                        <a:ext cx="954088"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1989" name="Object 5"/>
          <p:cNvGraphicFramePr>
            <a:graphicFrameLocks noChangeAspect="1"/>
          </p:cNvGraphicFramePr>
          <p:nvPr/>
        </p:nvGraphicFramePr>
        <p:xfrm>
          <a:off x="2903538" y="1752600"/>
          <a:ext cx="2138362" cy="325438"/>
        </p:xfrm>
        <a:graphic>
          <a:graphicData uri="http://schemas.openxmlformats.org/presentationml/2006/ole">
            <mc:AlternateContent xmlns:mc="http://schemas.openxmlformats.org/markup-compatibility/2006">
              <mc:Choice xmlns:v="urn:schemas-microsoft-com:vml" Requires="v">
                <p:oleObj spid="_x0000_s147694" name="Equation" r:id="rId10" imgW="939800" imgH="177800" progId="Equation.3">
                  <p:embed/>
                </p:oleObj>
              </mc:Choice>
              <mc:Fallback>
                <p:oleObj name="Equation" r:id="rId10" imgW="939800" imgH="177800" progId="Equation.3">
                  <p:embed/>
                  <p:pic>
                    <p:nvPicPr>
                      <p:cNvPr id="41989"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3538" y="1752600"/>
                        <a:ext cx="2138362" cy="325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1990" name="Object 6"/>
          <p:cNvGraphicFramePr>
            <a:graphicFrameLocks noChangeAspect="1"/>
          </p:cNvGraphicFramePr>
          <p:nvPr/>
        </p:nvGraphicFramePr>
        <p:xfrm>
          <a:off x="3048001" y="2133600"/>
          <a:ext cx="2716213" cy="533400"/>
        </p:xfrm>
        <a:graphic>
          <a:graphicData uri="http://schemas.openxmlformats.org/presentationml/2006/ole">
            <mc:AlternateContent xmlns:mc="http://schemas.openxmlformats.org/markup-compatibility/2006">
              <mc:Choice xmlns:v="urn:schemas-microsoft-com:vml" Requires="v">
                <p:oleObj spid="_x0000_s147695" name="Equation" r:id="rId12" imgW="1193800" imgH="292100" progId="Equation.3">
                  <p:embed/>
                </p:oleObj>
              </mc:Choice>
              <mc:Fallback>
                <p:oleObj name="Equation" r:id="rId12" imgW="1193800" imgH="292100" progId="Equation.3">
                  <p:embed/>
                  <p:pic>
                    <p:nvPicPr>
                      <p:cNvPr id="4199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48001" y="2133600"/>
                        <a:ext cx="271621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2001" name="TextBox 10"/>
          <p:cNvSpPr txBox="1">
            <a:spLocks noChangeArrowheads="1"/>
          </p:cNvSpPr>
          <p:nvPr/>
        </p:nvSpPr>
        <p:spPr bwMode="auto">
          <a:xfrm>
            <a:off x="2590801" y="1219201"/>
            <a:ext cx="5445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a:t>for</a:t>
            </a:r>
          </a:p>
        </p:txBody>
      </p:sp>
      <p:sp>
        <p:nvSpPr>
          <p:cNvPr id="42002" name="TextBox 11"/>
          <p:cNvSpPr txBox="1">
            <a:spLocks noChangeArrowheads="1"/>
          </p:cNvSpPr>
          <p:nvPr/>
        </p:nvSpPr>
        <p:spPr bwMode="auto">
          <a:xfrm>
            <a:off x="3048000" y="2667001"/>
            <a:ext cx="3930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a:t>if          then                break</a:t>
            </a:r>
          </a:p>
        </p:txBody>
      </p:sp>
      <p:graphicFrame>
        <p:nvGraphicFramePr>
          <p:cNvPr id="41991" name="Object 7"/>
          <p:cNvGraphicFramePr>
            <a:graphicFrameLocks noChangeAspect="1"/>
          </p:cNvGraphicFramePr>
          <p:nvPr/>
        </p:nvGraphicFramePr>
        <p:xfrm>
          <a:off x="3276601" y="2743201"/>
          <a:ext cx="809625" cy="373063"/>
        </p:xfrm>
        <a:graphic>
          <a:graphicData uri="http://schemas.openxmlformats.org/presentationml/2006/ole">
            <mc:AlternateContent xmlns:mc="http://schemas.openxmlformats.org/markup-compatibility/2006">
              <mc:Choice xmlns:v="urn:schemas-microsoft-com:vml" Requires="v">
                <p:oleObj spid="_x0000_s147696" name="Equation" r:id="rId14" imgW="355600" imgH="203200" progId="Equation.3">
                  <p:embed/>
                </p:oleObj>
              </mc:Choice>
              <mc:Fallback>
                <p:oleObj name="Equation" r:id="rId14" imgW="355600" imgH="203200" progId="Equation.3">
                  <p:embed/>
                  <p:pic>
                    <p:nvPicPr>
                      <p:cNvPr id="41991"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76601" y="2743201"/>
                        <a:ext cx="809625"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1992" name="Object 8"/>
          <p:cNvGraphicFramePr>
            <a:graphicFrameLocks noChangeAspect="1"/>
          </p:cNvGraphicFramePr>
          <p:nvPr/>
        </p:nvGraphicFramePr>
        <p:xfrm>
          <a:off x="4800600" y="2819401"/>
          <a:ext cx="1214438" cy="233363"/>
        </p:xfrm>
        <a:graphic>
          <a:graphicData uri="http://schemas.openxmlformats.org/presentationml/2006/ole">
            <mc:AlternateContent xmlns:mc="http://schemas.openxmlformats.org/markup-compatibility/2006">
              <mc:Choice xmlns:v="urn:schemas-microsoft-com:vml" Requires="v">
                <p:oleObj spid="_x0000_s147697" name="Equation" r:id="rId16" imgW="533400" imgH="127000" progId="Equation.3">
                  <p:embed/>
                </p:oleObj>
              </mc:Choice>
              <mc:Fallback>
                <p:oleObj name="Equation" r:id="rId16" imgW="533400" imgH="127000" progId="Equation.3">
                  <p:embed/>
                  <p:pic>
                    <p:nvPicPr>
                      <p:cNvPr id="41992"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00600" y="2819401"/>
                        <a:ext cx="1214438" cy="233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1993" name="Object 9"/>
          <p:cNvGraphicFramePr>
            <a:graphicFrameLocks noChangeAspect="1"/>
          </p:cNvGraphicFramePr>
          <p:nvPr/>
        </p:nvGraphicFramePr>
        <p:xfrm>
          <a:off x="3048000" y="3124201"/>
          <a:ext cx="1677988" cy="466725"/>
        </p:xfrm>
        <a:graphic>
          <a:graphicData uri="http://schemas.openxmlformats.org/presentationml/2006/ole">
            <mc:AlternateContent xmlns:mc="http://schemas.openxmlformats.org/markup-compatibility/2006">
              <mc:Choice xmlns:v="urn:schemas-microsoft-com:vml" Requires="v">
                <p:oleObj spid="_x0000_s147698" name="Equation" r:id="rId18" imgW="736600" imgH="254000" progId="Equation.3">
                  <p:embed/>
                </p:oleObj>
              </mc:Choice>
              <mc:Fallback>
                <p:oleObj name="Equation" r:id="rId18" imgW="736600" imgH="254000" progId="Equation.3">
                  <p:embed/>
                  <p:pic>
                    <p:nvPicPr>
                      <p:cNvPr id="41993"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48000" y="3124201"/>
                        <a:ext cx="1677988"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2003" name="TextBox 15"/>
          <p:cNvSpPr txBox="1">
            <a:spLocks noChangeArrowheads="1"/>
          </p:cNvSpPr>
          <p:nvPr/>
        </p:nvSpPr>
        <p:spPr bwMode="auto">
          <a:xfrm>
            <a:off x="3048001" y="3505201"/>
            <a:ext cx="543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a:t>for</a:t>
            </a:r>
            <a:endParaRPr lang="en-US" altLang="en-US" i="1">
              <a:latin typeface="Times New Roman" panose="02020603050405020304" pitchFamily="18" charset="0"/>
              <a:cs typeface="Times New Roman" panose="02020603050405020304" pitchFamily="18" charset="0"/>
            </a:endParaRPr>
          </a:p>
        </p:txBody>
      </p:sp>
      <p:sp>
        <p:nvSpPr>
          <p:cNvPr id="42004" name="TextBox 17"/>
          <p:cNvSpPr txBox="1">
            <a:spLocks noChangeArrowheads="1"/>
          </p:cNvSpPr>
          <p:nvPr/>
        </p:nvSpPr>
        <p:spPr bwMode="auto">
          <a:xfrm>
            <a:off x="3505201" y="3962401"/>
            <a:ext cx="50161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a:t>if                   then                             </a:t>
            </a:r>
          </a:p>
        </p:txBody>
      </p:sp>
      <p:graphicFrame>
        <p:nvGraphicFramePr>
          <p:cNvPr id="41994" name="Object 10"/>
          <p:cNvGraphicFramePr>
            <a:graphicFrameLocks noChangeAspect="1"/>
          </p:cNvGraphicFramePr>
          <p:nvPr/>
        </p:nvGraphicFramePr>
        <p:xfrm>
          <a:off x="3810000" y="4038601"/>
          <a:ext cx="1474788" cy="327025"/>
        </p:xfrm>
        <a:graphic>
          <a:graphicData uri="http://schemas.openxmlformats.org/presentationml/2006/ole">
            <mc:AlternateContent xmlns:mc="http://schemas.openxmlformats.org/markup-compatibility/2006">
              <mc:Choice xmlns:v="urn:schemas-microsoft-com:vml" Requires="v">
                <p:oleObj spid="_x0000_s147699" name="Equation" r:id="rId20" imgW="647700" imgH="177800" progId="Equation.3">
                  <p:embed/>
                </p:oleObj>
              </mc:Choice>
              <mc:Fallback>
                <p:oleObj name="Equation" r:id="rId20" imgW="647700" imgH="177800" progId="Equation.3">
                  <p:embed/>
                  <p:pic>
                    <p:nvPicPr>
                      <p:cNvPr id="41994" name="Object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10000" y="4038601"/>
                        <a:ext cx="1474788"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1995" name="Object 11"/>
          <p:cNvGraphicFramePr>
            <a:graphicFrameLocks noChangeAspect="1"/>
          </p:cNvGraphicFramePr>
          <p:nvPr/>
        </p:nvGraphicFramePr>
        <p:xfrm>
          <a:off x="6096000" y="3886200"/>
          <a:ext cx="2197100" cy="558800"/>
        </p:xfrm>
        <a:graphic>
          <a:graphicData uri="http://schemas.openxmlformats.org/presentationml/2006/ole">
            <mc:AlternateContent xmlns:mc="http://schemas.openxmlformats.org/markup-compatibility/2006">
              <mc:Choice xmlns:v="urn:schemas-microsoft-com:vml" Requires="v">
                <p:oleObj spid="_x0000_s147700" name="Equation" r:id="rId22" imgW="965200" imgH="304800" progId="Equation.3">
                  <p:embed/>
                </p:oleObj>
              </mc:Choice>
              <mc:Fallback>
                <p:oleObj name="Equation" r:id="rId22" imgW="965200" imgH="304800" progId="Equation.3">
                  <p:embed/>
                  <p:pic>
                    <p:nvPicPr>
                      <p:cNvPr id="41995" name="Object 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096000" y="3886200"/>
                        <a:ext cx="21971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2005" name="TextBox 21"/>
          <p:cNvSpPr txBox="1">
            <a:spLocks noChangeArrowheads="1"/>
          </p:cNvSpPr>
          <p:nvPr/>
        </p:nvSpPr>
        <p:spPr bwMode="auto">
          <a:xfrm>
            <a:off x="3505200" y="4495801"/>
            <a:ext cx="7493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a:t>else</a:t>
            </a:r>
          </a:p>
        </p:txBody>
      </p:sp>
      <p:graphicFrame>
        <p:nvGraphicFramePr>
          <p:cNvPr id="41996" name="Object 12"/>
          <p:cNvGraphicFramePr>
            <a:graphicFrameLocks noChangeAspect="1"/>
          </p:cNvGraphicFramePr>
          <p:nvPr/>
        </p:nvGraphicFramePr>
        <p:xfrm>
          <a:off x="4191001" y="4419600"/>
          <a:ext cx="2284413" cy="558800"/>
        </p:xfrm>
        <a:graphic>
          <a:graphicData uri="http://schemas.openxmlformats.org/presentationml/2006/ole">
            <mc:AlternateContent xmlns:mc="http://schemas.openxmlformats.org/markup-compatibility/2006">
              <mc:Choice xmlns:v="urn:schemas-microsoft-com:vml" Requires="v">
                <p:oleObj spid="_x0000_s147701" name="Equation" r:id="rId24" imgW="1003300" imgH="304800" progId="Equation.3">
                  <p:embed/>
                </p:oleObj>
              </mc:Choice>
              <mc:Fallback>
                <p:oleObj name="Equation" r:id="rId24" imgW="1003300" imgH="304800" progId="Equation.3">
                  <p:embed/>
                  <p:pic>
                    <p:nvPicPr>
                      <p:cNvPr id="41996" name="Object 1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191001" y="4419600"/>
                        <a:ext cx="2284413"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2006" name="TextBox 24"/>
          <p:cNvSpPr txBox="1">
            <a:spLocks noChangeArrowheads="1"/>
          </p:cNvSpPr>
          <p:nvPr/>
        </p:nvSpPr>
        <p:spPr bwMode="auto">
          <a:xfrm>
            <a:off x="3124200" y="4953001"/>
            <a:ext cx="698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a:t>end</a:t>
            </a:r>
          </a:p>
        </p:txBody>
      </p:sp>
      <p:sp>
        <p:nvSpPr>
          <p:cNvPr id="42007" name="TextBox 25"/>
          <p:cNvSpPr txBox="1">
            <a:spLocks noChangeArrowheads="1"/>
          </p:cNvSpPr>
          <p:nvPr/>
        </p:nvSpPr>
        <p:spPr bwMode="auto">
          <a:xfrm>
            <a:off x="2590800" y="5257801"/>
            <a:ext cx="698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a:t>end</a:t>
            </a:r>
          </a:p>
        </p:txBody>
      </p:sp>
      <p:sp>
        <p:nvSpPr>
          <p:cNvPr id="42008" name="TextBox 26"/>
          <p:cNvSpPr txBox="1">
            <a:spLocks noChangeArrowheads="1"/>
          </p:cNvSpPr>
          <p:nvPr/>
        </p:nvSpPr>
        <p:spPr bwMode="auto">
          <a:xfrm>
            <a:off x="2590801" y="5638801"/>
            <a:ext cx="989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a:t>return</a:t>
            </a:r>
          </a:p>
        </p:txBody>
      </p:sp>
      <p:graphicFrame>
        <p:nvGraphicFramePr>
          <p:cNvPr id="41997" name="Object 13"/>
          <p:cNvGraphicFramePr>
            <a:graphicFrameLocks noChangeAspect="1"/>
          </p:cNvGraphicFramePr>
          <p:nvPr/>
        </p:nvGraphicFramePr>
        <p:xfrm>
          <a:off x="3581401" y="5715001"/>
          <a:ext cx="2716213" cy="327025"/>
        </p:xfrm>
        <a:graphic>
          <a:graphicData uri="http://schemas.openxmlformats.org/presentationml/2006/ole">
            <mc:AlternateContent xmlns:mc="http://schemas.openxmlformats.org/markup-compatibility/2006">
              <mc:Choice xmlns:v="urn:schemas-microsoft-com:vml" Requires="v">
                <p:oleObj spid="_x0000_s147702" name="Equation" r:id="rId26" imgW="1193800" imgH="177800" progId="Equation.3">
                  <p:embed/>
                </p:oleObj>
              </mc:Choice>
              <mc:Fallback>
                <p:oleObj name="Equation" r:id="rId26" imgW="1193800" imgH="177800" progId="Equation.3">
                  <p:embed/>
                  <p:pic>
                    <p:nvPicPr>
                      <p:cNvPr id="41997" name="Object 1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581401" y="5715001"/>
                        <a:ext cx="2716213" cy="327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41998" name="Object 14"/>
          <p:cNvGraphicFramePr>
            <a:graphicFrameLocks noChangeAspect="1"/>
          </p:cNvGraphicFramePr>
          <p:nvPr/>
        </p:nvGraphicFramePr>
        <p:xfrm>
          <a:off x="3581401" y="3657600"/>
          <a:ext cx="982663" cy="279400"/>
        </p:xfrm>
        <a:graphic>
          <a:graphicData uri="http://schemas.openxmlformats.org/presentationml/2006/ole">
            <mc:AlternateContent xmlns:mc="http://schemas.openxmlformats.org/markup-compatibility/2006">
              <mc:Choice xmlns:v="urn:schemas-microsoft-com:vml" Requires="v">
                <p:oleObj spid="_x0000_s147703" name="Equation" r:id="rId28" imgW="431800" imgH="152400" progId="Equation.3">
                  <p:embed/>
                </p:oleObj>
              </mc:Choice>
              <mc:Fallback>
                <p:oleObj name="Equation" r:id="rId28" imgW="431800" imgH="152400" progId="Equation.3">
                  <p:embed/>
                  <p:pic>
                    <p:nvPicPr>
                      <p:cNvPr id="41998" name="Object 1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581401" y="3657600"/>
                        <a:ext cx="982663"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2009" name="TextBox 29"/>
          <p:cNvSpPr txBox="1">
            <a:spLocks noChangeArrowheads="1"/>
          </p:cNvSpPr>
          <p:nvPr/>
        </p:nvSpPr>
        <p:spPr bwMode="auto">
          <a:xfrm>
            <a:off x="7086601" y="381001"/>
            <a:ext cx="31353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800" i="1">
                <a:latin typeface="Times New Roman" panose="02020603050405020304" pitchFamily="18" charset="0"/>
                <a:cs typeface="Times New Roman" panose="02020603050405020304" pitchFamily="18" charset="0"/>
              </a:rPr>
              <a:t>T</a:t>
            </a:r>
            <a:r>
              <a:rPr lang="en-US" altLang="en-US" sz="1800"/>
              <a:t> is the number of iterations</a:t>
            </a:r>
          </a:p>
          <a:p>
            <a:pPr eaLnBrk="1" hangingPunct="1"/>
            <a:r>
              <a:rPr lang="en-US" altLang="en-US" sz="1800" i="1">
                <a:latin typeface="Times New Roman" panose="02020603050405020304" pitchFamily="18" charset="0"/>
                <a:cs typeface="Times New Roman" panose="02020603050405020304" pitchFamily="18" charset="0"/>
              </a:rPr>
              <a:t>m</a:t>
            </a:r>
            <a:r>
              <a:rPr lang="en-US" altLang="en-US" sz="1800"/>
              <a:t> is the number of instances</a:t>
            </a:r>
          </a:p>
          <a:p>
            <a:pPr eaLnBrk="1" hangingPunct="1"/>
            <a:r>
              <a:rPr lang="en-US" altLang="en-US" sz="1800" i="1">
                <a:latin typeface="Times New Roman" panose="02020603050405020304" pitchFamily="18" charset="0"/>
                <a:cs typeface="Times New Roman" panose="02020603050405020304" pitchFamily="18" charset="0"/>
              </a:rPr>
              <a:t>H </a:t>
            </a:r>
            <a:r>
              <a:rPr lang="en-US" altLang="en-US" sz="1800"/>
              <a:t>is the classifier algorithm</a:t>
            </a:r>
          </a:p>
        </p:txBody>
      </p:sp>
    </p:spTree>
    <p:extLst>
      <p:ext uri="{BB962C8B-B14F-4D97-AF65-F5344CB8AC3E}">
        <p14:creationId xmlns:p14="http://schemas.microsoft.com/office/powerpoint/2010/main" val="34300777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normAutofit/>
          </a:bodyPr>
          <a:lstStyle/>
          <a:p>
            <a:pPr eaLnBrk="1" hangingPunct="1"/>
            <a:r>
              <a:rPr lang="en-US" altLang="en-US" sz="4000" dirty="0">
                <a:solidFill>
                  <a:srgbClr val="CD0000"/>
                </a:solidFill>
                <a:ea typeface="ＭＳ Ｐゴシック" panose="020B0600070205080204" pitchFamily="34" charset="-128"/>
                <a:cs typeface="Arial" panose="020B0604020202020204" pitchFamily="34" charset="0"/>
              </a:rPr>
              <a:t>Boosting</a:t>
            </a:r>
          </a:p>
        </p:txBody>
      </p:sp>
      <p:sp>
        <p:nvSpPr>
          <p:cNvPr id="901123" name="Rectangle 3"/>
          <p:cNvSpPr>
            <a:spLocks noGrp="1" noChangeArrowheads="1"/>
          </p:cNvSpPr>
          <p:nvPr>
            <p:ph type="body" idx="1"/>
          </p:nvPr>
        </p:nvSpPr>
        <p:spPr>
          <a:xfrm>
            <a:off x="1038224" y="1890713"/>
            <a:ext cx="9205913" cy="4114800"/>
          </a:xfrm>
        </p:spPr>
        <p:txBody>
          <a:bodyPr>
            <a:normAutofit/>
          </a:bodyPr>
          <a:lstStyle/>
          <a:p>
            <a:pPr eaLnBrk="1" hangingPunct="1"/>
            <a:r>
              <a:rPr lang="en-US" altLang="en-US" dirty="0">
                <a:latin typeface="+mj-lt"/>
                <a:ea typeface="ＭＳ Ｐゴシック" panose="020B0600070205080204" pitchFamily="34" charset="-128"/>
                <a:cs typeface="Arial" panose="020B0604020202020204" pitchFamily="34" charset="0"/>
              </a:rPr>
              <a:t>Originally developed by computational learning theorists to guarantee performance improvements on fitting training data for a </a:t>
            </a:r>
            <a:r>
              <a:rPr lang="en-US" altLang="en-US" dirty="0">
                <a:solidFill>
                  <a:srgbClr val="CD0000"/>
                </a:solidFill>
                <a:latin typeface="+mj-lt"/>
                <a:ea typeface="ＭＳ Ｐゴシック" panose="020B0600070205080204" pitchFamily="34" charset="-128"/>
                <a:cs typeface="Arial" panose="020B0604020202020204" pitchFamily="34" charset="0"/>
              </a:rPr>
              <a:t>weak learner </a:t>
            </a:r>
            <a:r>
              <a:rPr lang="en-US" altLang="en-US" dirty="0">
                <a:latin typeface="+mj-lt"/>
                <a:ea typeface="ＭＳ Ｐゴシック" panose="020B0600070205080204" pitchFamily="34" charset="-128"/>
                <a:cs typeface="Arial" panose="020B0604020202020204" pitchFamily="34" charset="0"/>
              </a:rPr>
              <a:t>that only needs to generate a hypothesis with a training accuracy greater than 0.5 (</a:t>
            </a:r>
            <a:r>
              <a:rPr lang="en-US" altLang="en-US" dirty="0" err="1">
                <a:latin typeface="+mj-lt"/>
                <a:ea typeface="ＭＳ Ｐゴシック" panose="020B0600070205080204" pitchFamily="34" charset="-128"/>
                <a:cs typeface="Arial" panose="020B0604020202020204" pitchFamily="34" charset="0"/>
              </a:rPr>
              <a:t>Schapire</a:t>
            </a:r>
            <a:r>
              <a:rPr lang="en-US" altLang="en-US" dirty="0">
                <a:latin typeface="+mj-lt"/>
                <a:ea typeface="ＭＳ Ｐゴシック" panose="020B0600070205080204" pitchFamily="34" charset="-128"/>
                <a:cs typeface="Arial" panose="020B0604020202020204" pitchFamily="34" charset="0"/>
              </a:rPr>
              <a:t>, 1990).</a:t>
            </a:r>
          </a:p>
          <a:p>
            <a:pPr eaLnBrk="1" hangingPunct="1"/>
            <a:endParaRPr lang="en-US" altLang="en-US" dirty="0">
              <a:latin typeface="+mj-lt"/>
              <a:ea typeface="ＭＳ Ｐゴシック" panose="020B0600070205080204" pitchFamily="34" charset="-128"/>
              <a:cs typeface="Arial" panose="020B0604020202020204" pitchFamily="34" charset="0"/>
            </a:endParaRPr>
          </a:p>
          <a:p>
            <a:pPr eaLnBrk="1" hangingPunct="1"/>
            <a:r>
              <a:rPr lang="en-US" altLang="en-US" dirty="0">
                <a:latin typeface="+mj-lt"/>
                <a:ea typeface="ＭＳ Ｐゴシック" panose="020B0600070205080204" pitchFamily="34" charset="-128"/>
                <a:cs typeface="Arial" panose="020B0604020202020204" pitchFamily="34" charset="0"/>
              </a:rPr>
              <a:t>Revised to be a practical algorithm, </a:t>
            </a:r>
            <a:r>
              <a:rPr lang="en-US" altLang="en-US" dirty="0" err="1">
                <a:latin typeface="+mj-lt"/>
                <a:ea typeface="ＭＳ Ｐゴシック" panose="020B0600070205080204" pitchFamily="34" charset="-128"/>
                <a:cs typeface="Arial" panose="020B0604020202020204" pitchFamily="34" charset="0"/>
              </a:rPr>
              <a:t>AdaBoost</a:t>
            </a:r>
            <a:r>
              <a:rPr lang="en-US" altLang="en-US" dirty="0">
                <a:latin typeface="+mj-lt"/>
                <a:ea typeface="ＭＳ Ｐゴシック" panose="020B0600070205080204" pitchFamily="34" charset="-128"/>
                <a:cs typeface="Arial" panose="020B0604020202020204" pitchFamily="34" charset="0"/>
              </a:rPr>
              <a:t>, for building ensembles that empirically improves generalization performance (Freund &amp; </a:t>
            </a:r>
            <a:r>
              <a:rPr lang="en-US" altLang="en-US" dirty="0" err="1">
                <a:latin typeface="+mj-lt"/>
                <a:ea typeface="ＭＳ Ｐゴシック" panose="020B0600070205080204" pitchFamily="34" charset="-128"/>
                <a:cs typeface="Arial" panose="020B0604020202020204" pitchFamily="34" charset="0"/>
              </a:rPr>
              <a:t>Shapire</a:t>
            </a:r>
            <a:r>
              <a:rPr lang="en-US" altLang="en-US" dirty="0">
                <a:latin typeface="+mj-lt"/>
                <a:ea typeface="ＭＳ Ｐゴシック" panose="020B0600070205080204" pitchFamily="34" charset="-128"/>
                <a:cs typeface="Arial" panose="020B0604020202020204" pitchFamily="34" charset="0"/>
              </a:rPr>
              <a:t>, 1996).</a:t>
            </a:r>
          </a:p>
          <a:p>
            <a:pPr eaLnBrk="1" hangingPunct="1"/>
            <a:endParaRPr lang="en-US" altLang="en-US" sz="2400"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630595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011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sz="4000" dirty="0">
                <a:solidFill>
                  <a:srgbClr val="CD0000"/>
                </a:solidFill>
                <a:ea typeface="SimSun" panose="02010600030101010101" pitchFamily="2" charset="-122"/>
                <a:cs typeface="Arial" panose="020B0604020202020204" pitchFamily="34" charset="0"/>
              </a:rPr>
              <a:t>Strong and Weak Learners</a:t>
            </a:r>
          </a:p>
        </p:txBody>
      </p:sp>
      <p:sp>
        <p:nvSpPr>
          <p:cNvPr id="924675" name="Rectangle 3"/>
          <p:cNvSpPr>
            <a:spLocks noGrp="1" noChangeArrowheads="1"/>
          </p:cNvSpPr>
          <p:nvPr>
            <p:ph type="body" idx="1"/>
          </p:nvPr>
        </p:nvSpPr>
        <p:spPr>
          <a:xfrm>
            <a:off x="1738312" y="1690688"/>
            <a:ext cx="7772400" cy="4876800"/>
          </a:xfrm>
        </p:spPr>
        <p:txBody>
          <a:bodyPr/>
          <a:lstStyle/>
          <a:p>
            <a:pPr eaLnBrk="1" hangingPunct="1"/>
            <a:r>
              <a:rPr lang="en-US" altLang="ja-JP" dirty="0">
                <a:latin typeface="+mj-lt"/>
                <a:ea typeface="ＭＳ Ｐゴシック" panose="020B0600070205080204" pitchFamily="34" charset="-128"/>
                <a:cs typeface="Arial" panose="020B0604020202020204" pitchFamily="34" charset="0"/>
              </a:rPr>
              <a:t>“Strong learner” produces a classifier which can be arbitrarily accuracy</a:t>
            </a:r>
          </a:p>
          <a:p>
            <a:pPr eaLnBrk="1" hangingPunct="1"/>
            <a:r>
              <a:rPr lang="en-US" altLang="ja-JP" dirty="0">
                <a:latin typeface="+mj-lt"/>
                <a:ea typeface="ＭＳ Ｐゴシック" panose="020B0600070205080204" pitchFamily="34" charset="-128"/>
                <a:cs typeface="Arial" panose="020B0604020202020204" pitchFamily="34" charset="0"/>
              </a:rPr>
              <a:t>“Weak Learner” produces a classifier more accurate than random guessing</a:t>
            </a:r>
          </a:p>
          <a:p>
            <a:pPr eaLnBrk="1" hangingPunct="1"/>
            <a:endParaRPr lang="en-US" altLang="ja-JP" dirty="0">
              <a:latin typeface="+mj-lt"/>
              <a:ea typeface="ＭＳ Ｐゴシック" panose="020B0600070205080204" pitchFamily="34" charset="-128"/>
              <a:cs typeface="Arial" panose="020B0604020202020204" pitchFamily="34" charset="0"/>
            </a:endParaRPr>
          </a:p>
          <a:p>
            <a:pPr eaLnBrk="1" hangingPunct="1"/>
            <a:r>
              <a:rPr lang="en-US" altLang="en-US" dirty="0">
                <a:latin typeface="+mj-lt"/>
                <a:ea typeface="ＭＳ Ｐゴシック" panose="020B0600070205080204" pitchFamily="34" charset="-128"/>
                <a:cs typeface="Arial" panose="020B0604020202020204" pitchFamily="34" charset="0"/>
              </a:rPr>
              <a:t>Original question: Can a set of weak learners create a single strong learner? </a:t>
            </a:r>
          </a:p>
          <a:p>
            <a:pPr eaLnBrk="1" hangingPunct="1"/>
            <a:endParaRPr lang="en-US" altLang="ja-JP"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1122275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467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246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066800" y="428626"/>
            <a:ext cx="9144000" cy="639763"/>
          </a:xfrm>
        </p:spPr>
        <p:txBody>
          <a:bodyPr>
            <a:normAutofit fontScale="90000"/>
          </a:bodyPr>
          <a:lstStyle/>
          <a:p>
            <a:pPr eaLnBrk="1" hangingPunct="1"/>
            <a:r>
              <a:rPr lang="en-US" altLang="en-US" dirty="0">
                <a:solidFill>
                  <a:srgbClr val="CD0000"/>
                </a:solidFill>
                <a:ea typeface="ＭＳ Ｐゴシック" panose="020B0600070205080204" pitchFamily="34" charset="-128"/>
                <a:cs typeface="Arial" panose="020B0604020202020204" pitchFamily="34" charset="0"/>
              </a:rPr>
              <a:t>Summary of Boosting and Bagging</a:t>
            </a:r>
            <a:br>
              <a:rPr lang="en-US" altLang="en-US" sz="3600" dirty="0">
                <a:latin typeface="Arial" panose="020B0604020202020204" pitchFamily="34" charset="0"/>
                <a:ea typeface="ＭＳ Ｐゴシック" panose="020B0600070205080204" pitchFamily="34" charset="-128"/>
                <a:cs typeface="Arial" panose="020B0604020202020204" pitchFamily="34" charset="0"/>
              </a:rPr>
            </a:br>
            <a:endParaRPr lang="en-US" altLang="en-US" sz="3600"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905219" name="Rectangle 3"/>
          <p:cNvSpPr>
            <a:spLocks noGrp="1" noChangeArrowheads="1"/>
          </p:cNvSpPr>
          <p:nvPr>
            <p:ph type="body" idx="1"/>
          </p:nvPr>
        </p:nvSpPr>
        <p:spPr>
          <a:xfrm>
            <a:off x="1738313" y="1366839"/>
            <a:ext cx="8229600" cy="4525963"/>
          </a:xfrm>
        </p:spPr>
        <p:txBody>
          <a:bodyPr>
            <a:normAutofit lnSpcReduction="10000"/>
          </a:bodyPr>
          <a:lstStyle/>
          <a:p>
            <a:pPr eaLnBrk="1" hangingPunct="1">
              <a:lnSpc>
                <a:spcPct val="80000"/>
              </a:lnSpc>
            </a:pPr>
            <a:r>
              <a:rPr lang="en-US" altLang="en-US" dirty="0">
                <a:latin typeface="+mj-lt"/>
                <a:ea typeface="ＭＳ Ｐゴシック" panose="020B0600070205080204" pitchFamily="34" charset="-128"/>
                <a:cs typeface="Arial" panose="020B0604020202020204" pitchFamily="34" charset="0"/>
              </a:rPr>
              <a:t>Called “homogenous ensembles”</a:t>
            </a:r>
          </a:p>
          <a:p>
            <a:pPr eaLnBrk="1" hangingPunct="1">
              <a:lnSpc>
                <a:spcPct val="80000"/>
              </a:lnSpc>
            </a:pPr>
            <a:r>
              <a:rPr lang="en-US" altLang="en-US" dirty="0">
                <a:latin typeface="+mj-lt"/>
                <a:ea typeface="ＭＳ Ｐゴシック" panose="020B0600070205080204" pitchFamily="34" charset="-128"/>
                <a:cs typeface="Arial" panose="020B0604020202020204" pitchFamily="34" charset="0"/>
              </a:rPr>
              <a:t>Both use a single learning algorithm but </a:t>
            </a:r>
            <a:r>
              <a:rPr lang="en-US" altLang="en-US" dirty="0">
                <a:solidFill>
                  <a:srgbClr val="CD0000"/>
                </a:solidFill>
                <a:latin typeface="+mj-lt"/>
                <a:ea typeface="ＭＳ Ｐゴシック" panose="020B0600070205080204" pitchFamily="34" charset="-128"/>
                <a:cs typeface="Arial" panose="020B0604020202020204" pitchFamily="34" charset="0"/>
              </a:rPr>
              <a:t>manipulate training data </a:t>
            </a:r>
            <a:r>
              <a:rPr lang="en-US" altLang="en-US" dirty="0">
                <a:latin typeface="+mj-lt"/>
                <a:ea typeface="ＭＳ Ｐゴシック" panose="020B0600070205080204" pitchFamily="34" charset="-128"/>
                <a:cs typeface="Arial" panose="020B0604020202020204" pitchFamily="34" charset="0"/>
              </a:rPr>
              <a:t>to learn multiple models</a:t>
            </a:r>
          </a:p>
          <a:p>
            <a:pPr lvl="1" eaLnBrk="1" hangingPunct="1">
              <a:lnSpc>
                <a:spcPct val="80000"/>
              </a:lnSpc>
            </a:pPr>
            <a:r>
              <a:rPr lang="en-US" altLang="en-US" dirty="0">
                <a:latin typeface="+mj-lt"/>
                <a:ea typeface="ＭＳ Ｐゴシック" panose="020B0600070205080204" pitchFamily="34" charset="-128"/>
                <a:cs typeface="Arial" panose="020B0604020202020204" pitchFamily="34" charset="0"/>
              </a:rPr>
              <a:t>Data1 </a:t>
            </a:r>
            <a:r>
              <a:rPr lang="en-US" altLang="en-US" dirty="0">
                <a:latin typeface="+mj-lt"/>
                <a:ea typeface="ＭＳ Ｐゴシック" panose="020B0600070205080204" pitchFamily="34" charset="-128"/>
                <a:cs typeface="Arial" panose="020B0604020202020204" pitchFamily="34" charset="0"/>
                <a:sym typeface="Symbol" panose="05050102010706020507" pitchFamily="18" charset="2"/>
              </a:rPr>
              <a:t> Data2  …  Data m</a:t>
            </a:r>
          </a:p>
          <a:p>
            <a:pPr lvl="1" eaLnBrk="1" hangingPunct="1">
              <a:lnSpc>
                <a:spcPct val="80000"/>
              </a:lnSpc>
            </a:pPr>
            <a:r>
              <a:rPr lang="en-US" altLang="en-US" dirty="0">
                <a:latin typeface="+mj-lt"/>
                <a:ea typeface="ＭＳ Ｐゴシック" panose="020B0600070205080204" pitchFamily="34" charset="-128"/>
                <a:cs typeface="Arial" panose="020B0604020202020204" pitchFamily="34" charset="0"/>
              </a:rPr>
              <a:t>Learner1 = Learner2 = … = Learner m</a:t>
            </a:r>
          </a:p>
          <a:p>
            <a:pPr lvl="1" eaLnBrk="1" hangingPunct="1">
              <a:lnSpc>
                <a:spcPct val="80000"/>
              </a:lnSpc>
            </a:pPr>
            <a:endParaRPr lang="en-US" altLang="en-US" dirty="0">
              <a:latin typeface="+mj-lt"/>
              <a:ea typeface="ＭＳ Ｐゴシック" panose="020B0600070205080204" pitchFamily="34" charset="-128"/>
              <a:cs typeface="Arial" panose="020B0604020202020204" pitchFamily="34" charset="0"/>
            </a:endParaRPr>
          </a:p>
          <a:p>
            <a:pPr eaLnBrk="1" hangingPunct="1">
              <a:lnSpc>
                <a:spcPct val="80000"/>
              </a:lnSpc>
            </a:pPr>
            <a:r>
              <a:rPr lang="en-US" altLang="en-US" dirty="0">
                <a:latin typeface="+mj-lt"/>
                <a:ea typeface="ＭＳ Ｐゴシック" panose="020B0600070205080204" pitchFamily="34" charset="-128"/>
                <a:cs typeface="Arial" panose="020B0604020202020204" pitchFamily="34" charset="0"/>
              </a:rPr>
              <a:t>Methods for changing training data:</a:t>
            </a:r>
          </a:p>
          <a:p>
            <a:pPr lvl="1" eaLnBrk="1" hangingPunct="1">
              <a:lnSpc>
                <a:spcPct val="80000"/>
              </a:lnSpc>
            </a:pPr>
            <a:r>
              <a:rPr lang="en-US" altLang="en-US" dirty="0">
                <a:latin typeface="+mj-lt"/>
                <a:ea typeface="ＭＳ Ｐゴシック" panose="020B0600070205080204" pitchFamily="34" charset="-128"/>
                <a:cs typeface="Arial" panose="020B0604020202020204" pitchFamily="34" charset="0"/>
              </a:rPr>
              <a:t>Bagging: Resample training data</a:t>
            </a:r>
          </a:p>
          <a:p>
            <a:pPr lvl="1" eaLnBrk="1" hangingPunct="1">
              <a:lnSpc>
                <a:spcPct val="80000"/>
              </a:lnSpc>
            </a:pPr>
            <a:r>
              <a:rPr lang="en-US" altLang="en-US" dirty="0">
                <a:latin typeface="+mj-lt"/>
                <a:ea typeface="ＭＳ Ｐゴシック" panose="020B0600070205080204" pitchFamily="34" charset="-128"/>
                <a:cs typeface="Arial" panose="020B0604020202020204" pitchFamily="34" charset="0"/>
              </a:rPr>
              <a:t>Boosting: Reweight training data</a:t>
            </a:r>
          </a:p>
          <a:p>
            <a:pPr lvl="1" eaLnBrk="1" hangingPunct="1">
              <a:lnSpc>
                <a:spcPct val="80000"/>
              </a:lnSpc>
            </a:pPr>
            <a:endParaRPr lang="en-US" altLang="en-US" dirty="0">
              <a:latin typeface="+mj-lt"/>
              <a:ea typeface="ＭＳ Ｐゴシック" panose="020B0600070205080204" pitchFamily="34" charset="-128"/>
              <a:cs typeface="Arial" panose="020B0604020202020204" pitchFamily="34" charset="0"/>
            </a:endParaRPr>
          </a:p>
          <a:p>
            <a:pPr eaLnBrk="1" hangingPunct="1">
              <a:lnSpc>
                <a:spcPct val="80000"/>
              </a:lnSpc>
            </a:pPr>
            <a:r>
              <a:rPr lang="en-US" altLang="en-US" dirty="0">
                <a:latin typeface="+mj-lt"/>
                <a:ea typeface="ＭＳ Ｐゴシック" panose="020B0600070205080204" pitchFamily="34" charset="-128"/>
                <a:cs typeface="Arial" panose="020B0604020202020204" pitchFamily="34" charset="0"/>
              </a:rPr>
              <a:t>In </a:t>
            </a:r>
            <a:r>
              <a:rPr lang="en-US" altLang="en-US" dirty="0">
                <a:solidFill>
                  <a:srgbClr val="CD0000"/>
                </a:solidFill>
                <a:latin typeface="+mj-lt"/>
                <a:ea typeface="ＭＳ Ｐゴシック" panose="020B0600070205080204" pitchFamily="34" charset="-128"/>
                <a:cs typeface="Arial" panose="020B0604020202020204" pitchFamily="34" charset="0"/>
              </a:rPr>
              <a:t>WEKA</a:t>
            </a:r>
            <a:r>
              <a:rPr lang="en-US" altLang="en-US" dirty="0">
                <a:latin typeface="+mj-lt"/>
                <a:ea typeface="ＭＳ Ｐゴシック" panose="020B0600070205080204" pitchFamily="34" charset="-128"/>
                <a:cs typeface="Arial" panose="020B0604020202020204" pitchFamily="34" charset="0"/>
              </a:rPr>
              <a:t>, these are called</a:t>
            </a:r>
            <a:r>
              <a:rPr lang="en-US" altLang="en-US" dirty="0">
                <a:solidFill>
                  <a:srgbClr val="CD0000"/>
                </a:solidFill>
                <a:latin typeface="+mj-lt"/>
                <a:ea typeface="ＭＳ Ｐゴシック" panose="020B0600070205080204" pitchFamily="34" charset="-128"/>
                <a:cs typeface="Arial" panose="020B0604020202020204" pitchFamily="34" charset="0"/>
              </a:rPr>
              <a:t> </a:t>
            </a:r>
            <a:r>
              <a:rPr lang="en-US" altLang="en-US" i="1" dirty="0">
                <a:solidFill>
                  <a:srgbClr val="CD0000"/>
                </a:solidFill>
                <a:latin typeface="+mj-lt"/>
                <a:ea typeface="ＭＳ Ｐゴシック" panose="020B0600070205080204" pitchFamily="34" charset="-128"/>
                <a:cs typeface="Arial" panose="020B0604020202020204" pitchFamily="34" charset="0"/>
              </a:rPr>
              <a:t>meta-learners</a:t>
            </a:r>
            <a:r>
              <a:rPr lang="en-US" altLang="en-US" dirty="0">
                <a:latin typeface="+mj-lt"/>
                <a:ea typeface="ＭＳ Ｐゴシック" panose="020B0600070205080204" pitchFamily="34" charset="-128"/>
                <a:cs typeface="Arial" panose="020B0604020202020204" pitchFamily="34" charset="0"/>
              </a:rPr>
              <a:t>, they take a learning algorithm as an argument (</a:t>
            </a:r>
            <a:r>
              <a:rPr lang="en-US" altLang="en-US" i="1" dirty="0">
                <a:solidFill>
                  <a:srgbClr val="CD0000"/>
                </a:solidFill>
                <a:latin typeface="+mj-lt"/>
                <a:ea typeface="ＭＳ Ｐゴシック" panose="020B0600070205080204" pitchFamily="34" charset="-128"/>
                <a:cs typeface="Arial" panose="020B0604020202020204" pitchFamily="34" charset="0"/>
              </a:rPr>
              <a:t>base learner</a:t>
            </a:r>
            <a:r>
              <a:rPr lang="en-US" altLang="en-US" dirty="0">
                <a:latin typeface="+mj-lt"/>
                <a:ea typeface="ＭＳ Ｐゴシック" panose="020B0600070205080204" pitchFamily="34" charset="-128"/>
                <a:cs typeface="Arial" panose="020B0604020202020204" pitchFamily="34" charset="0"/>
              </a:rPr>
              <a:t>) and create a new learning algorithm</a:t>
            </a:r>
          </a:p>
        </p:txBody>
      </p:sp>
      <p:sp>
        <p:nvSpPr>
          <p:cNvPr id="48132" name="Text Box 4"/>
          <p:cNvSpPr txBox="1">
            <a:spLocks noChangeArrowheads="1"/>
          </p:cNvSpPr>
          <p:nvPr/>
        </p:nvSpPr>
        <p:spPr bwMode="auto">
          <a:xfrm>
            <a:off x="6765926" y="3394075"/>
            <a:ext cx="18473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a:p>
            <a:pPr eaLnBrk="1" hangingPunct="1"/>
            <a:endParaRPr lang="en-US" altLang="en-US" sz="1800"/>
          </a:p>
          <a:p>
            <a:pPr eaLnBrk="1" hangingPunct="1"/>
            <a:endParaRPr lang="en-US" altLang="en-US" sz="1800"/>
          </a:p>
        </p:txBody>
      </p:sp>
    </p:spTree>
    <p:extLst>
      <p:ext uri="{BB962C8B-B14F-4D97-AF65-F5344CB8AC3E}">
        <p14:creationId xmlns:p14="http://schemas.microsoft.com/office/powerpoint/2010/main" val="27201824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05219">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05219">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05219">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0521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normAutofit/>
          </a:bodyPr>
          <a:lstStyle/>
          <a:p>
            <a:r>
              <a:rPr lang="en-US" sz="4000" dirty="0" err="1">
                <a:solidFill>
                  <a:srgbClr val="CD0000"/>
                </a:solidFill>
              </a:rPr>
              <a:t>Boostrap</a:t>
            </a:r>
            <a:r>
              <a:rPr lang="en-US" sz="4000" dirty="0">
                <a:solidFill>
                  <a:srgbClr val="CD0000"/>
                </a:solidFill>
              </a:rPr>
              <a:t> Estimate</a:t>
            </a:r>
          </a:p>
        </p:txBody>
      </p:sp>
      <p:graphicFrame>
        <p:nvGraphicFramePr>
          <p:cNvPr id="59395" name="Object 3"/>
          <p:cNvGraphicFramePr>
            <a:graphicFrameLocks noGrp="1" noChangeAspect="1"/>
          </p:cNvGraphicFramePr>
          <p:nvPr>
            <p:ph type="body" idx="1"/>
            <p:extLst/>
          </p:nvPr>
        </p:nvGraphicFramePr>
        <p:xfrm>
          <a:off x="1809750" y="1981202"/>
          <a:ext cx="7772400" cy="3014663"/>
        </p:xfrm>
        <a:graphic>
          <a:graphicData uri="http://schemas.openxmlformats.org/presentationml/2006/ole">
            <mc:AlternateContent xmlns:mc="http://schemas.openxmlformats.org/markup-compatibility/2006">
              <mc:Choice xmlns:v="urn:schemas-microsoft-com:vml" Requires="v">
                <p:oleObj spid="_x0000_s148499" name="Bitmap Image" r:id="rId3" imgW="8104762" imgH="3142857" progId="Paint.Picture">
                  <p:embed/>
                </p:oleObj>
              </mc:Choice>
              <mc:Fallback>
                <p:oleObj name="Bitmap Image" r:id="rId3" imgW="8104762" imgH="3142857" progId="Paint.Picture">
                  <p:embed/>
                  <p:pic>
                    <p:nvPicPr>
                      <p:cNvPr id="59395"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1981202"/>
                        <a:ext cx="7772400" cy="3014663"/>
                      </a:xfrm>
                      <a:prstGeom prst="rect">
                        <a:avLst/>
                      </a:prstGeom>
                    </p:spPr>
                  </p:pic>
                </p:oleObj>
              </mc:Fallback>
            </mc:AlternateContent>
          </a:graphicData>
        </a:graphic>
      </p:graphicFrame>
    </p:spTree>
    <p:extLst>
      <p:ext uri="{BB962C8B-B14F-4D97-AF65-F5344CB8AC3E}">
        <p14:creationId xmlns:p14="http://schemas.microsoft.com/office/powerpoint/2010/main" val="15534608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2946" name="Rectangle 2"/>
          <p:cNvSpPr>
            <a:spLocks noGrp="1" noChangeArrowheads="1"/>
          </p:cNvSpPr>
          <p:nvPr>
            <p:ph type="title"/>
          </p:nvPr>
        </p:nvSpPr>
        <p:spPr>
          <a:xfrm>
            <a:off x="542925" y="290513"/>
            <a:ext cx="9648825" cy="628650"/>
          </a:xfrm>
        </p:spPr>
        <p:txBody>
          <a:bodyPr>
            <a:noAutofit/>
          </a:bodyPr>
          <a:lstStyle/>
          <a:p>
            <a:pPr eaLnBrk="1" hangingPunct="1">
              <a:buFont typeface="Futura Bk" charset="0"/>
              <a:buNone/>
              <a:defRPr/>
            </a:pPr>
            <a:r>
              <a:rPr lang="en-US" altLang="ko-KR" sz="4000" dirty="0">
                <a:solidFill>
                  <a:srgbClr val="CD0000"/>
                </a:solidFill>
                <a:ea typeface="굴림" charset="0"/>
                <a:cs typeface="굴림" charset="0"/>
              </a:rPr>
              <a:t>The Normal Distribution (Han &amp; </a:t>
            </a:r>
            <a:r>
              <a:rPr lang="en-US" altLang="ko-KR" sz="4000" dirty="0" err="1">
                <a:solidFill>
                  <a:srgbClr val="CD0000"/>
                </a:solidFill>
                <a:ea typeface="굴림" charset="0"/>
                <a:cs typeface="굴림" charset="0"/>
              </a:rPr>
              <a:t>Kamber</a:t>
            </a:r>
            <a:r>
              <a:rPr lang="en-US" altLang="ko-KR" sz="4000" dirty="0">
                <a:solidFill>
                  <a:srgbClr val="CD0000"/>
                </a:solidFill>
                <a:ea typeface="굴림" charset="0"/>
                <a:cs typeface="굴림" charset="0"/>
              </a:rPr>
              <a:t>, 2006)</a:t>
            </a:r>
          </a:p>
        </p:txBody>
      </p:sp>
      <p:sp>
        <p:nvSpPr>
          <p:cNvPr id="1362947" name="Rectangle 3"/>
          <p:cNvSpPr>
            <a:spLocks noGrp="1" noChangeArrowheads="1"/>
          </p:cNvSpPr>
          <p:nvPr>
            <p:ph type="body" idx="1"/>
          </p:nvPr>
        </p:nvSpPr>
        <p:spPr>
          <a:xfrm>
            <a:off x="1128712" y="1162050"/>
            <a:ext cx="10010776" cy="5405438"/>
          </a:xfrm>
        </p:spPr>
        <p:txBody>
          <a:bodyPr>
            <a:normAutofit/>
          </a:bodyPr>
          <a:lstStyle/>
          <a:p>
            <a:pPr marL="342900" indent="-342900"/>
            <a:r>
              <a:rPr lang="en-US" altLang="ko-KR" sz="2400" dirty="0">
                <a:latin typeface="+mj-lt"/>
                <a:ea typeface="Gulim" panose="020B0600000101010101" pitchFamily="34" charset="-127"/>
              </a:rPr>
              <a:t>The </a:t>
            </a:r>
            <a:r>
              <a:rPr lang="en-US" altLang="ko-KR" sz="2400" i="1" dirty="0">
                <a:latin typeface="+mj-lt"/>
                <a:ea typeface="Gulim" panose="020B0600000101010101" pitchFamily="34" charset="-127"/>
              </a:rPr>
              <a:t>normal</a:t>
            </a:r>
            <a:r>
              <a:rPr lang="en-US" altLang="ko-KR" sz="2400" dirty="0">
                <a:latin typeface="+mj-lt"/>
                <a:ea typeface="Gulim" panose="020B0600000101010101" pitchFamily="34" charset="-127"/>
              </a:rPr>
              <a:t> or </a:t>
            </a:r>
            <a:r>
              <a:rPr lang="en-US" altLang="ko-KR" sz="2400" i="1" dirty="0">
                <a:latin typeface="+mj-lt"/>
                <a:ea typeface="Gulim" panose="020B0600000101010101" pitchFamily="34" charset="-127"/>
              </a:rPr>
              <a:t>Gaussian</a:t>
            </a:r>
            <a:r>
              <a:rPr lang="en-US" altLang="ko-KR" sz="2400" dirty="0">
                <a:latin typeface="+mj-lt"/>
                <a:ea typeface="Gulim" panose="020B0600000101010101" pitchFamily="34" charset="-127"/>
              </a:rPr>
              <a:t> density:</a:t>
            </a:r>
          </a:p>
          <a:p>
            <a:pPr marL="742950" lvl="1" indent="-285750"/>
            <a:r>
              <a:rPr lang="en-US" altLang="ko-KR" dirty="0">
                <a:latin typeface="+mj-lt"/>
                <a:ea typeface="Gulim" panose="020B0600000101010101" pitchFamily="34" charset="-127"/>
              </a:rPr>
              <a:t>applies to continuous, real-valued random variables</a:t>
            </a:r>
          </a:p>
          <a:p>
            <a:pPr marL="742950" lvl="1" indent="-285750"/>
            <a:r>
              <a:rPr lang="en-US" altLang="ko-KR" dirty="0">
                <a:latin typeface="+mj-lt"/>
                <a:ea typeface="Gulim" panose="020B0600000101010101" pitchFamily="34" charset="-127"/>
              </a:rPr>
              <a:t>characterized by mean (average) m and standard deviation s</a:t>
            </a:r>
          </a:p>
          <a:p>
            <a:pPr marL="742950" lvl="1" indent="-285750"/>
            <a:r>
              <a:rPr lang="en-US" altLang="ko-KR" i="1" dirty="0">
                <a:latin typeface="+mj-lt"/>
                <a:ea typeface="Gulim" panose="020B0600000101010101" pitchFamily="34" charset="-127"/>
              </a:rPr>
              <a:t>density</a:t>
            </a:r>
            <a:r>
              <a:rPr lang="en-US" altLang="ko-KR" dirty="0">
                <a:latin typeface="+mj-lt"/>
                <a:ea typeface="Gulim" panose="020B0600000101010101" pitchFamily="34" charset="-127"/>
              </a:rPr>
              <a:t> at x is defined as </a:t>
            </a:r>
          </a:p>
          <a:p>
            <a:pPr lvl="2"/>
            <a:r>
              <a:rPr lang="en-US" altLang="ko-KR" sz="2400" dirty="0">
                <a:latin typeface="+mj-lt"/>
                <a:ea typeface="Gulim" panose="020B0600000101010101" pitchFamily="34" charset="-127"/>
              </a:rPr>
              <a:t>(1/(s </a:t>
            </a:r>
            <a:r>
              <a:rPr lang="en-US" altLang="ko-KR" sz="2400" dirty="0" err="1">
                <a:latin typeface="+mj-lt"/>
                <a:ea typeface="Gulim" panose="020B0600000101010101" pitchFamily="34" charset="-127"/>
              </a:rPr>
              <a:t>sqrt</a:t>
            </a:r>
            <a:r>
              <a:rPr lang="en-US" altLang="ko-KR" sz="2400" dirty="0">
                <a:latin typeface="+mj-lt"/>
                <a:ea typeface="Gulim" panose="020B0600000101010101" pitchFamily="34" charset="-127"/>
              </a:rPr>
              <a:t>(2pi))) </a:t>
            </a:r>
            <a:r>
              <a:rPr lang="en-US" altLang="ko-KR" sz="2400" dirty="0" err="1">
                <a:latin typeface="+mj-lt"/>
                <a:ea typeface="Gulim" panose="020B0600000101010101" pitchFamily="34" charset="-127"/>
              </a:rPr>
              <a:t>exp</a:t>
            </a:r>
            <a:r>
              <a:rPr lang="en-US" altLang="ko-KR" sz="2400" dirty="0">
                <a:latin typeface="+mj-lt"/>
                <a:ea typeface="Gulim" panose="020B0600000101010101" pitchFamily="34" charset="-127"/>
              </a:rPr>
              <a:t>(-(x-m)</a:t>
            </a:r>
            <a:r>
              <a:rPr lang="en-US" altLang="ko-KR" sz="2400" baseline="30000" dirty="0">
                <a:latin typeface="+mj-lt"/>
                <a:ea typeface="Gulim" panose="020B0600000101010101" pitchFamily="34" charset="-127"/>
              </a:rPr>
              <a:t>2</a:t>
            </a:r>
            <a:r>
              <a:rPr lang="en-US" altLang="ko-KR" sz="2400" dirty="0">
                <a:latin typeface="+mj-lt"/>
                <a:ea typeface="Gulim" panose="020B0600000101010101" pitchFamily="34" charset="-127"/>
              </a:rPr>
              <a:t>/2s</a:t>
            </a:r>
            <a:r>
              <a:rPr lang="en-US" altLang="ko-KR" sz="2400" baseline="30000" dirty="0">
                <a:latin typeface="+mj-lt"/>
                <a:ea typeface="Gulim" panose="020B0600000101010101" pitchFamily="34" charset="-127"/>
              </a:rPr>
              <a:t>2</a:t>
            </a:r>
            <a:r>
              <a:rPr lang="en-US" altLang="ko-KR" sz="2400" dirty="0">
                <a:latin typeface="+mj-lt"/>
                <a:ea typeface="Gulim" panose="020B0600000101010101" pitchFamily="34" charset="-127"/>
              </a:rPr>
              <a:t>)</a:t>
            </a:r>
          </a:p>
          <a:p>
            <a:pPr lvl="2"/>
            <a:r>
              <a:rPr lang="en-US" altLang="ko-KR" sz="2400" dirty="0">
                <a:latin typeface="+mj-lt"/>
                <a:ea typeface="Gulim" panose="020B0600000101010101" pitchFamily="34" charset="-127"/>
              </a:rPr>
              <a:t>special case m = 0, s = 1: a </a:t>
            </a:r>
            <a:r>
              <a:rPr lang="en-US" altLang="ko-KR" sz="2400" dirty="0" err="1">
                <a:latin typeface="+mj-lt"/>
                <a:ea typeface="Gulim" panose="020B0600000101010101" pitchFamily="34" charset="-127"/>
              </a:rPr>
              <a:t>exp</a:t>
            </a:r>
            <a:r>
              <a:rPr lang="en-US" altLang="ko-KR" sz="2400" dirty="0">
                <a:latin typeface="+mj-lt"/>
                <a:ea typeface="Gulim" panose="020B0600000101010101" pitchFamily="34" charset="-127"/>
              </a:rPr>
              <a:t>(-x</a:t>
            </a:r>
            <a:r>
              <a:rPr lang="en-US" altLang="ko-KR" sz="2400" baseline="30000" dirty="0">
                <a:latin typeface="+mj-lt"/>
                <a:ea typeface="Gulim" panose="020B0600000101010101" pitchFamily="34" charset="-127"/>
              </a:rPr>
              <a:t>2</a:t>
            </a:r>
            <a:r>
              <a:rPr lang="en-US" altLang="ko-KR" sz="2400" dirty="0">
                <a:latin typeface="+mj-lt"/>
                <a:ea typeface="Gulim" panose="020B0600000101010101" pitchFamily="34" charset="-127"/>
              </a:rPr>
              <a:t>/b) for some constants </a:t>
            </a:r>
            <a:r>
              <a:rPr lang="en-US" altLang="ko-KR" sz="2400" dirty="0" err="1">
                <a:latin typeface="+mj-lt"/>
                <a:ea typeface="Gulim" panose="020B0600000101010101" pitchFamily="34" charset="-127"/>
              </a:rPr>
              <a:t>a,b</a:t>
            </a:r>
            <a:r>
              <a:rPr lang="en-US" altLang="ko-KR" sz="2400" dirty="0">
                <a:latin typeface="+mj-lt"/>
                <a:ea typeface="Gulim" panose="020B0600000101010101" pitchFamily="34" charset="-127"/>
              </a:rPr>
              <a:t> &gt; 0</a:t>
            </a:r>
          </a:p>
          <a:p>
            <a:pPr marL="742950" lvl="1" indent="-285750"/>
            <a:r>
              <a:rPr lang="en-US" altLang="ko-KR" dirty="0">
                <a:latin typeface="+mj-lt"/>
                <a:ea typeface="Gulim" panose="020B0600000101010101" pitchFamily="34" charset="-127"/>
              </a:rPr>
              <a:t>peaks at x = m, then dies off </a:t>
            </a:r>
            <a:r>
              <a:rPr lang="en-US" altLang="ko-KR" i="1" dirty="0">
                <a:latin typeface="+mj-lt"/>
                <a:ea typeface="Gulim" panose="020B0600000101010101" pitchFamily="34" charset="-127"/>
              </a:rPr>
              <a:t>exponentially</a:t>
            </a:r>
            <a:r>
              <a:rPr lang="en-US" altLang="ko-KR" dirty="0">
                <a:latin typeface="+mj-lt"/>
                <a:ea typeface="Gulim" panose="020B0600000101010101" pitchFamily="34" charset="-127"/>
              </a:rPr>
              <a:t> rapidly</a:t>
            </a:r>
          </a:p>
          <a:p>
            <a:pPr marL="742950" lvl="1" indent="-285750"/>
            <a:r>
              <a:rPr lang="en-US" altLang="ko-KR" dirty="0">
                <a:latin typeface="+mj-lt"/>
                <a:ea typeface="Gulim" panose="020B0600000101010101" pitchFamily="34" charset="-127"/>
              </a:rPr>
              <a:t>the classic “bell-shaped curve”</a:t>
            </a:r>
          </a:p>
          <a:p>
            <a:pPr lvl="2"/>
            <a:r>
              <a:rPr lang="en-US" altLang="ko-KR" sz="2400" dirty="0">
                <a:latin typeface="+mj-lt"/>
                <a:ea typeface="Gulim" panose="020B0600000101010101" pitchFamily="34" charset="-127"/>
              </a:rPr>
              <a:t>exam scores, human body temperature, </a:t>
            </a:r>
          </a:p>
          <a:p>
            <a:pPr marL="742950" lvl="1" indent="-285750"/>
            <a:r>
              <a:rPr lang="en-US" altLang="ko-KR" dirty="0">
                <a:latin typeface="+mj-lt"/>
                <a:ea typeface="Gulim" panose="020B0600000101010101" pitchFamily="34" charset="-127"/>
              </a:rPr>
              <a:t>remarks:</a:t>
            </a:r>
          </a:p>
          <a:p>
            <a:pPr lvl="2"/>
            <a:r>
              <a:rPr lang="en-US" altLang="ko-KR" sz="2400" dirty="0">
                <a:latin typeface="+mj-lt"/>
                <a:ea typeface="Gulim" panose="020B0600000101010101" pitchFamily="34" charset="-127"/>
              </a:rPr>
              <a:t>can control mean and standard deviation independently</a:t>
            </a:r>
          </a:p>
          <a:p>
            <a:pPr lvl="2"/>
            <a:r>
              <a:rPr lang="en-US" altLang="ko-KR" sz="2400" dirty="0">
                <a:latin typeface="+mj-lt"/>
                <a:ea typeface="Gulim" panose="020B0600000101010101" pitchFamily="34" charset="-127"/>
              </a:rPr>
              <a:t>can make as “broad” as we like, but always have </a:t>
            </a:r>
            <a:r>
              <a:rPr lang="en-US" altLang="ko-KR" sz="2400" i="1" dirty="0">
                <a:latin typeface="+mj-lt"/>
                <a:ea typeface="Gulim" panose="020B0600000101010101" pitchFamily="34" charset="-127"/>
              </a:rPr>
              <a:t>finite variance</a:t>
            </a:r>
          </a:p>
          <a:p>
            <a:pPr lvl="2"/>
            <a:endParaRPr lang="ko-KR" altLang="en-US" sz="1800" i="1" dirty="0">
              <a:solidFill>
                <a:srgbClr val="009900"/>
              </a:solidFill>
              <a:ea typeface="Gulim" panose="020B0600000101010101" pitchFamily="34" charset="-127"/>
            </a:endParaRPr>
          </a:p>
        </p:txBody>
      </p:sp>
    </p:spTree>
    <p:extLst>
      <p:ext uri="{BB962C8B-B14F-4D97-AF65-F5344CB8AC3E}">
        <p14:creationId xmlns:p14="http://schemas.microsoft.com/office/powerpoint/2010/main" val="702312593"/>
      </p:ext>
    </p:extLst>
  </p:cSld>
  <p:clrMapOvr>
    <a:masterClrMapping/>
  </p:clrMapOvr>
  <p:transition>
    <p:zoom/>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994" name="Rectangle 2"/>
          <p:cNvSpPr>
            <a:spLocks noGrp="1" noChangeArrowheads="1"/>
          </p:cNvSpPr>
          <p:nvPr>
            <p:ph type="title"/>
          </p:nvPr>
        </p:nvSpPr>
        <p:spPr>
          <a:xfrm>
            <a:off x="1290637" y="609601"/>
            <a:ext cx="8458200" cy="533400"/>
          </a:xfrm>
        </p:spPr>
        <p:txBody>
          <a:bodyPr>
            <a:normAutofit fontScale="90000"/>
          </a:bodyPr>
          <a:lstStyle/>
          <a:p>
            <a:pPr eaLnBrk="1" hangingPunct="1">
              <a:buFont typeface="Futura Bk" charset="0"/>
              <a:buNone/>
              <a:defRPr/>
            </a:pPr>
            <a:r>
              <a:rPr lang="en-US" altLang="ko-KR" dirty="0">
                <a:solidFill>
                  <a:srgbClr val="CD0000"/>
                </a:solidFill>
                <a:ea typeface="굴림" charset="0"/>
                <a:cs typeface="굴림" charset="0"/>
              </a:rPr>
              <a:t>The Normal Distribution </a:t>
            </a:r>
            <a:br>
              <a:rPr lang="en-US" altLang="ko-KR" sz="3200" dirty="0">
                <a:ea typeface="굴림" charset="0"/>
                <a:cs typeface="굴림" charset="0"/>
              </a:rPr>
            </a:br>
            <a:r>
              <a:rPr lang="en-US" altLang="ko-KR" sz="1200" dirty="0">
                <a:ea typeface="굴림" charset="0"/>
                <a:cs typeface="굴림" charset="0"/>
              </a:rPr>
              <a:t>(Han &amp; </a:t>
            </a:r>
            <a:r>
              <a:rPr lang="en-US" altLang="ko-KR" sz="1200" dirty="0" err="1">
                <a:ea typeface="굴림" charset="0"/>
                <a:cs typeface="굴림" charset="0"/>
              </a:rPr>
              <a:t>Kamber</a:t>
            </a:r>
            <a:r>
              <a:rPr lang="en-US" altLang="ko-KR" sz="1200" dirty="0">
                <a:ea typeface="굴림" charset="0"/>
                <a:cs typeface="굴림" charset="0"/>
              </a:rPr>
              <a:t>, 2006)</a:t>
            </a:r>
            <a:endParaRPr lang="en-US" altLang="ko-KR" sz="3200" dirty="0">
              <a:ea typeface="굴림" charset="0"/>
              <a:cs typeface="굴림" charset="0"/>
            </a:endParaRPr>
          </a:p>
        </p:txBody>
      </p:sp>
      <p:pic>
        <p:nvPicPr>
          <p:cNvPr id="51202" name="Picture 3" descr="normd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819401"/>
            <a:ext cx="5791200"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4" descr="gaussia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1524001"/>
            <a:ext cx="4343400"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4595494"/>
      </p:ext>
    </p:extLst>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pPr eaLnBrk="1" hangingPunct="1"/>
            <a:r>
              <a:rPr lang="en-US" altLang="en-US" sz="4000" dirty="0">
                <a:solidFill>
                  <a:srgbClr val="CD0000"/>
                </a:solidFill>
              </a:rPr>
              <a:t>Probability</a:t>
            </a:r>
          </a:p>
        </p:txBody>
      </p:sp>
      <p:sp>
        <p:nvSpPr>
          <p:cNvPr id="5123" name="Rectangle 5"/>
          <p:cNvSpPr>
            <a:spLocks noGrp="1" noChangeArrowheads="1"/>
          </p:cNvSpPr>
          <p:nvPr>
            <p:ph type="body" idx="1"/>
          </p:nvPr>
        </p:nvSpPr>
        <p:spPr>
          <a:xfrm>
            <a:off x="1029930" y="1690688"/>
            <a:ext cx="10515600" cy="4351338"/>
          </a:xfrm>
        </p:spPr>
        <p:txBody>
          <a:bodyPr/>
          <a:lstStyle/>
          <a:p>
            <a:pPr>
              <a:spcBef>
                <a:spcPct val="50000"/>
              </a:spcBef>
            </a:pPr>
            <a:r>
              <a:rPr lang="en-US" altLang="en-US" i="1" dirty="0">
                <a:latin typeface="+mj-lt"/>
              </a:rPr>
              <a:t>Probability</a:t>
            </a:r>
            <a:r>
              <a:rPr lang="en-US" altLang="en-US" dirty="0">
                <a:latin typeface="+mj-lt"/>
              </a:rPr>
              <a:t> is a measure of the likelihood of a random phenomenon or chance behavior.  Probability describes the long-term proportion with which a certain outcome will occur in situations with short-term uncertainty. </a:t>
            </a:r>
          </a:p>
          <a:p>
            <a:pPr eaLnBrk="1" hangingPunct="1">
              <a:lnSpc>
                <a:spcPct val="90000"/>
              </a:lnSpc>
            </a:pPr>
            <a:r>
              <a:rPr lang="en-US" altLang="en-US" dirty="0">
                <a:latin typeface="+mj-lt"/>
              </a:rPr>
              <a:t>Probability is expressed in numbers between 0 and 1.  Probability = 0 means the event never happens; probability = 1 means it always happens.</a:t>
            </a:r>
          </a:p>
          <a:p>
            <a:pPr eaLnBrk="1" hangingPunct="1">
              <a:lnSpc>
                <a:spcPct val="90000"/>
              </a:lnSpc>
            </a:pPr>
            <a:r>
              <a:rPr lang="en-US" altLang="en-US" dirty="0">
                <a:latin typeface="+mj-lt"/>
              </a:rPr>
              <a:t>The total probability of all possible event always sums to 1. </a:t>
            </a:r>
          </a:p>
        </p:txBody>
      </p:sp>
    </p:spTree>
    <p:extLst>
      <p:ext uri="{BB962C8B-B14F-4D97-AF65-F5344CB8AC3E}">
        <p14:creationId xmlns:p14="http://schemas.microsoft.com/office/powerpoint/2010/main" val="8153087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7042" name="Rectangle 2"/>
          <p:cNvSpPr>
            <a:spLocks noGrp="1" noChangeArrowheads="1"/>
          </p:cNvSpPr>
          <p:nvPr>
            <p:ph type="title"/>
          </p:nvPr>
        </p:nvSpPr>
        <p:spPr>
          <a:xfrm>
            <a:off x="919162" y="476250"/>
            <a:ext cx="8458200" cy="533400"/>
          </a:xfrm>
        </p:spPr>
        <p:txBody>
          <a:bodyPr>
            <a:normAutofit fontScale="90000"/>
          </a:bodyPr>
          <a:lstStyle/>
          <a:p>
            <a:pPr eaLnBrk="1" hangingPunct="1">
              <a:buFont typeface="Futura Bk" charset="0"/>
              <a:buNone/>
              <a:defRPr/>
            </a:pPr>
            <a:r>
              <a:rPr lang="en-US" altLang="ko-KR" dirty="0">
                <a:solidFill>
                  <a:srgbClr val="CD0000"/>
                </a:solidFill>
                <a:ea typeface="굴림" charset="0"/>
                <a:cs typeface="굴림" charset="0"/>
              </a:rPr>
              <a:t>The Binomial Distribution</a:t>
            </a:r>
            <a:br>
              <a:rPr lang="en-US" altLang="ko-KR" sz="4000" dirty="0">
                <a:ea typeface="굴림" charset="0"/>
                <a:cs typeface="굴림" charset="0"/>
              </a:rPr>
            </a:br>
            <a:r>
              <a:rPr lang="en-US" altLang="ko-KR" sz="1600" dirty="0">
                <a:ea typeface="굴림" charset="0"/>
                <a:cs typeface="굴림" charset="0"/>
              </a:rPr>
              <a:t>(Han &amp; </a:t>
            </a:r>
            <a:r>
              <a:rPr lang="en-US" altLang="ko-KR" sz="1600" dirty="0" err="1">
                <a:ea typeface="굴림" charset="0"/>
                <a:cs typeface="굴림" charset="0"/>
              </a:rPr>
              <a:t>Kamber</a:t>
            </a:r>
            <a:r>
              <a:rPr lang="en-US" altLang="ko-KR" sz="1600" dirty="0">
                <a:ea typeface="굴림" charset="0"/>
                <a:cs typeface="굴림" charset="0"/>
              </a:rPr>
              <a:t>, 2006)</a:t>
            </a:r>
            <a:endParaRPr lang="en-US" altLang="ko-KR" sz="4000" dirty="0">
              <a:ea typeface="굴림" charset="0"/>
              <a:cs typeface="굴림" charset="0"/>
            </a:endParaRPr>
          </a:p>
        </p:txBody>
      </p:sp>
      <p:sp>
        <p:nvSpPr>
          <p:cNvPr id="1367043" name="Rectangle 3"/>
          <p:cNvSpPr>
            <a:spLocks noGrp="1" noChangeArrowheads="1"/>
          </p:cNvSpPr>
          <p:nvPr>
            <p:ph type="body" idx="1"/>
          </p:nvPr>
        </p:nvSpPr>
        <p:spPr>
          <a:xfrm>
            <a:off x="1752600" y="1371600"/>
            <a:ext cx="8534400" cy="5029200"/>
          </a:xfrm>
        </p:spPr>
        <p:txBody>
          <a:bodyPr/>
          <a:lstStyle/>
          <a:p>
            <a:pPr eaLnBrk="1" hangingPunct="1">
              <a:lnSpc>
                <a:spcPct val="110000"/>
              </a:lnSpc>
              <a:buFont typeface="Wingdings" charset="0"/>
              <a:buChar char="§"/>
              <a:defRPr/>
            </a:pPr>
            <a:r>
              <a:rPr lang="en-US" altLang="ko-KR" dirty="0">
                <a:latin typeface="+mj-lt"/>
                <a:ea typeface="굴림" charset="0"/>
                <a:cs typeface="굴림" charset="0"/>
              </a:rPr>
              <a:t>coin with </a:t>
            </a:r>
            <a:r>
              <a:rPr lang="en-US" altLang="ko-KR" dirty="0" err="1">
                <a:latin typeface="+mj-lt"/>
                <a:ea typeface="굴림" charset="0"/>
                <a:cs typeface="굴림" charset="0"/>
              </a:rPr>
              <a:t>Pr</a:t>
            </a:r>
            <a:r>
              <a:rPr lang="en-US" altLang="ko-KR" dirty="0">
                <a:latin typeface="+mj-lt"/>
                <a:ea typeface="굴림" charset="0"/>
                <a:cs typeface="굴림" charset="0"/>
              </a:rPr>
              <a:t>[heads] = p, flip n times</a:t>
            </a:r>
          </a:p>
          <a:p>
            <a:pPr eaLnBrk="1" hangingPunct="1">
              <a:lnSpc>
                <a:spcPct val="110000"/>
              </a:lnSpc>
              <a:buFont typeface="Wingdings" charset="0"/>
              <a:buChar char="§"/>
              <a:defRPr/>
            </a:pPr>
            <a:r>
              <a:rPr lang="en-US" altLang="ko-KR" dirty="0">
                <a:latin typeface="+mj-lt"/>
                <a:ea typeface="굴림" charset="0"/>
                <a:cs typeface="굴림" charset="0"/>
              </a:rPr>
              <a:t>probability of getting exactly k heads:</a:t>
            </a:r>
          </a:p>
          <a:p>
            <a:pPr lvl="1" eaLnBrk="1" hangingPunct="1">
              <a:lnSpc>
                <a:spcPct val="110000"/>
              </a:lnSpc>
              <a:buFont typeface="Times" charset="0"/>
              <a:buChar char="•"/>
              <a:defRPr/>
            </a:pPr>
            <a:r>
              <a:rPr lang="en-US" altLang="ko-KR" dirty="0">
                <a:latin typeface="+mj-lt"/>
                <a:ea typeface="굴림" charset="0"/>
                <a:cs typeface="굴림" charset="0"/>
              </a:rPr>
              <a:t>choose(</a:t>
            </a:r>
            <a:r>
              <a:rPr lang="en-US" altLang="ko-KR" dirty="0" err="1">
                <a:latin typeface="+mj-lt"/>
                <a:ea typeface="굴림" charset="0"/>
                <a:cs typeface="굴림" charset="0"/>
              </a:rPr>
              <a:t>n,k</a:t>
            </a:r>
            <a:r>
              <a:rPr lang="en-US" altLang="ko-KR" dirty="0">
                <a:latin typeface="+mj-lt"/>
                <a:ea typeface="굴림" charset="0"/>
                <a:cs typeface="굴림" charset="0"/>
              </a:rPr>
              <a:t>) </a:t>
            </a:r>
            <a:r>
              <a:rPr lang="en-US" altLang="ko-KR" dirty="0" err="1">
                <a:latin typeface="+mj-lt"/>
                <a:ea typeface="굴림" charset="0"/>
                <a:cs typeface="굴림" charset="0"/>
              </a:rPr>
              <a:t>p</a:t>
            </a:r>
            <a:r>
              <a:rPr lang="en-US" altLang="ko-KR" baseline="30000" dirty="0" err="1">
                <a:latin typeface="+mj-lt"/>
                <a:ea typeface="굴림" charset="0"/>
                <a:cs typeface="굴림" charset="0"/>
              </a:rPr>
              <a:t>k</a:t>
            </a:r>
            <a:r>
              <a:rPr lang="en-US" altLang="ko-KR" dirty="0">
                <a:latin typeface="+mj-lt"/>
                <a:ea typeface="굴림" charset="0"/>
                <a:cs typeface="굴림" charset="0"/>
              </a:rPr>
              <a:t>(1-p)</a:t>
            </a:r>
            <a:r>
              <a:rPr lang="en-US" altLang="ko-KR" baseline="30000" dirty="0">
                <a:latin typeface="+mj-lt"/>
                <a:ea typeface="굴림" charset="0"/>
                <a:cs typeface="굴림" charset="0"/>
              </a:rPr>
              <a:t>n-k</a:t>
            </a:r>
            <a:endParaRPr lang="en-US" altLang="ko-KR" dirty="0">
              <a:latin typeface="+mj-lt"/>
              <a:ea typeface="굴림" charset="0"/>
              <a:cs typeface="굴림" charset="0"/>
            </a:endParaRPr>
          </a:p>
          <a:p>
            <a:pPr eaLnBrk="1" hangingPunct="1">
              <a:lnSpc>
                <a:spcPct val="110000"/>
              </a:lnSpc>
              <a:buFont typeface="Wingdings" charset="0"/>
              <a:buChar char="§"/>
              <a:defRPr/>
            </a:pPr>
            <a:r>
              <a:rPr lang="en-US" altLang="ko-KR" dirty="0">
                <a:latin typeface="+mj-lt"/>
                <a:ea typeface="굴림" charset="0"/>
                <a:cs typeface="굴림" charset="0"/>
              </a:rPr>
              <a:t>for large n and p </a:t>
            </a:r>
            <a:r>
              <a:rPr lang="en-US" altLang="ko-KR" i="1" dirty="0">
                <a:latin typeface="+mj-lt"/>
                <a:ea typeface="굴림" charset="0"/>
                <a:cs typeface="굴림" charset="0"/>
              </a:rPr>
              <a:t>fixed:</a:t>
            </a:r>
          </a:p>
          <a:p>
            <a:pPr lvl="1" eaLnBrk="1" hangingPunct="1">
              <a:lnSpc>
                <a:spcPct val="110000"/>
              </a:lnSpc>
              <a:buFont typeface="Times" charset="0"/>
              <a:buChar char="•"/>
              <a:defRPr/>
            </a:pPr>
            <a:r>
              <a:rPr lang="en-US" altLang="ko-KR" dirty="0">
                <a:latin typeface="+mj-lt"/>
                <a:ea typeface="굴림" charset="0"/>
                <a:cs typeface="굴림" charset="0"/>
              </a:rPr>
              <a:t>approximated well by a normal with </a:t>
            </a:r>
          </a:p>
          <a:p>
            <a:pPr lvl="3" eaLnBrk="1" hangingPunct="1">
              <a:lnSpc>
                <a:spcPct val="110000"/>
              </a:lnSpc>
              <a:buFont typeface="Arial" charset="0"/>
              <a:buNone/>
              <a:defRPr/>
            </a:pPr>
            <a:r>
              <a:rPr lang="en-US" altLang="ko-KR" sz="2800" dirty="0">
                <a:latin typeface="+mj-lt"/>
                <a:ea typeface="굴림" charset="0"/>
                <a:cs typeface="굴림" charset="0"/>
              </a:rPr>
              <a:t>m = np, s = </a:t>
            </a:r>
            <a:r>
              <a:rPr lang="en-US" altLang="ko-KR" sz="2800" dirty="0" err="1">
                <a:latin typeface="+mj-lt"/>
                <a:ea typeface="굴림" charset="0"/>
                <a:cs typeface="굴림" charset="0"/>
              </a:rPr>
              <a:t>sqrt</a:t>
            </a:r>
            <a:r>
              <a:rPr lang="en-US" altLang="ko-KR" sz="2800" dirty="0">
                <a:latin typeface="+mj-lt"/>
                <a:ea typeface="굴림" charset="0"/>
                <a:cs typeface="굴림" charset="0"/>
              </a:rPr>
              <a:t>(np(1-p))</a:t>
            </a:r>
          </a:p>
          <a:p>
            <a:pPr lvl="1" eaLnBrk="1" hangingPunct="1">
              <a:lnSpc>
                <a:spcPct val="110000"/>
              </a:lnSpc>
              <a:buFont typeface="Times" charset="0"/>
              <a:buChar char="•"/>
              <a:defRPr/>
            </a:pPr>
            <a:r>
              <a:rPr lang="en-US" altLang="ko-KR" dirty="0">
                <a:latin typeface="+mj-lt"/>
                <a:ea typeface="굴림" charset="0"/>
                <a:cs typeface="굴림" charset="0"/>
              </a:rPr>
              <a:t> s/m </a:t>
            </a:r>
            <a:r>
              <a:rPr lang="en-US" altLang="ko-KR" dirty="0">
                <a:latin typeface="+mj-lt"/>
                <a:ea typeface="굴림" charset="0"/>
                <a:cs typeface="굴림" charset="0"/>
                <a:sym typeface="Wingdings" charset="0"/>
              </a:rPr>
              <a:t> 0 as n grows</a:t>
            </a:r>
            <a:endParaRPr lang="en-US" altLang="ko-KR" dirty="0">
              <a:latin typeface="+mj-lt"/>
              <a:ea typeface="굴림" charset="0"/>
              <a:cs typeface="굴림" charset="0"/>
            </a:endParaRPr>
          </a:p>
        </p:txBody>
      </p:sp>
    </p:spTree>
    <p:extLst>
      <p:ext uri="{BB962C8B-B14F-4D97-AF65-F5344CB8AC3E}">
        <p14:creationId xmlns:p14="http://schemas.microsoft.com/office/powerpoint/2010/main" val="2014088064"/>
      </p:ext>
    </p:extLst>
  </p:cSld>
  <p:clrMapOvr>
    <a:masterClrMapping/>
  </p:clrMapOvr>
  <p:transition>
    <p:zo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2" descr="binomial_professionalgampl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1" y="2057400"/>
            <a:ext cx="471487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9091" name="Rectangle 3"/>
          <p:cNvSpPr>
            <a:spLocks noGrp="1" noChangeArrowheads="1"/>
          </p:cNvSpPr>
          <p:nvPr>
            <p:ph type="title"/>
          </p:nvPr>
        </p:nvSpPr>
        <p:spPr>
          <a:xfrm>
            <a:off x="1290638" y="661987"/>
            <a:ext cx="8458200" cy="533400"/>
          </a:xfrm>
        </p:spPr>
        <p:txBody>
          <a:bodyPr>
            <a:normAutofit fontScale="90000"/>
          </a:bodyPr>
          <a:lstStyle/>
          <a:p>
            <a:pPr eaLnBrk="1" hangingPunct="1">
              <a:buFont typeface="Futura Bk" charset="0"/>
              <a:buNone/>
              <a:defRPr/>
            </a:pPr>
            <a:r>
              <a:rPr lang="en-US" altLang="ko-KR" dirty="0">
                <a:solidFill>
                  <a:srgbClr val="CD0000"/>
                </a:solidFill>
                <a:ea typeface="굴림" charset="0"/>
                <a:cs typeface="굴림" charset="0"/>
              </a:rPr>
              <a:t>The Binomial Distribution</a:t>
            </a:r>
            <a:br>
              <a:rPr lang="en-US" altLang="ko-KR" sz="3200" dirty="0">
                <a:ea typeface="굴림" charset="0"/>
                <a:cs typeface="굴림" charset="0"/>
              </a:rPr>
            </a:br>
            <a:r>
              <a:rPr lang="en-US" altLang="ko-KR" sz="1600" dirty="0">
                <a:ea typeface="굴림" charset="0"/>
                <a:cs typeface="굴림" charset="0"/>
              </a:rPr>
              <a:t>(Han &amp; </a:t>
            </a:r>
            <a:r>
              <a:rPr lang="en-US" altLang="ko-KR" sz="1600" dirty="0" err="1">
                <a:ea typeface="굴림" charset="0"/>
                <a:cs typeface="굴림" charset="0"/>
              </a:rPr>
              <a:t>Kamber</a:t>
            </a:r>
            <a:r>
              <a:rPr lang="en-US" altLang="ko-KR" sz="1600" dirty="0">
                <a:ea typeface="굴림" charset="0"/>
                <a:cs typeface="굴림" charset="0"/>
              </a:rPr>
              <a:t>, 2006)</a:t>
            </a:r>
            <a:endParaRPr lang="en-US" altLang="ko-KR" sz="4000" dirty="0">
              <a:ea typeface="굴림" charset="0"/>
              <a:cs typeface="굴림" charset="0"/>
            </a:endParaRPr>
          </a:p>
        </p:txBody>
      </p:sp>
      <p:sp>
        <p:nvSpPr>
          <p:cNvPr id="1369092" name="Text Box 4"/>
          <p:cNvSpPr txBox="1">
            <a:spLocks noChangeArrowheads="1"/>
          </p:cNvSpPr>
          <p:nvPr/>
        </p:nvSpPr>
        <p:spPr bwMode="auto">
          <a:xfrm>
            <a:off x="3048000" y="5715001"/>
            <a:ext cx="57912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ko-KR" b="1">
                <a:latin typeface="Tahoma" charset="0"/>
                <a:ea typeface="굴림" charset="0"/>
                <a:cs typeface="굴림" charset="0"/>
                <a:hlinkClick r:id="rId4"/>
              </a:rPr>
              <a:t>www.professionalgambler.com/ binomial.html</a:t>
            </a:r>
            <a:r>
              <a:rPr lang="en-US" altLang="ko-KR">
                <a:latin typeface="Tahoma" charset="0"/>
                <a:ea typeface="굴림" charset="0"/>
                <a:cs typeface="굴림" charset="0"/>
              </a:rPr>
              <a:t> </a:t>
            </a:r>
            <a:endParaRPr lang="ko-KR" altLang="en-US">
              <a:latin typeface="Tahoma" charset="0"/>
              <a:ea typeface="굴림" charset="0"/>
              <a:cs typeface="굴림" charset="0"/>
            </a:endParaRPr>
          </a:p>
        </p:txBody>
      </p:sp>
    </p:spTree>
    <p:extLst>
      <p:ext uri="{BB962C8B-B14F-4D97-AF65-F5344CB8AC3E}">
        <p14:creationId xmlns:p14="http://schemas.microsoft.com/office/powerpoint/2010/main" val="3600984542"/>
      </p:ext>
    </p:extLst>
  </p:cSld>
  <p:clrMapOvr>
    <a:masterClrMapping/>
  </p:clrMapOvr>
  <p:transition>
    <p:zoom/>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1138" name="Rectangle 2"/>
          <p:cNvSpPr>
            <a:spLocks noGrp="1" noChangeArrowheads="1"/>
          </p:cNvSpPr>
          <p:nvPr>
            <p:ph type="title"/>
          </p:nvPr>
        </p:nvSpPr>
        <p:spPr>
          <a:xfrm>
            <a:off x="1062038" y="519112"/>
            <a:ext cx="8458200" cy="533400"/>
          </a:xfrm>
        </p:spPr>
        <p:txBody>
          <a:bodyPr>
            <a:normAutofit fontScale="90000"/>
          </a:bodyPr>
          <a:lstStyle/>
          <a:p>
            <a:pPr eaLnBrk="1" hangingPunct="1">
              <a:buFont typeface="Futura Bk" charset="0"/>
              <a:buNone/>
              <a:defRPr/>
            </a:pPr>
            <a:r>
              <a:rPr lang="en-US" altLang="ko-KR" dirty="0">
                <a:solidFill>
                  <a:srgbClr val="CD0000"/>
                </a:solidFill>
                <a:ea typeface="굴림" charset="0"/>
                <a:cs typeface="굴림" charset="0"/>
              </a:rPr>
              <a:t>The Poisson Distribution</a:t>
            </a:r>
            <a:br>
              <a:rPr lang="en-US" altLang="ko-KR" sz="3200" dirty="0">
                <a:ea typeface="굴림" charset="0"/>
                <a:cs typeface="굴림" charset="0"/>
              </a:rPr>
            </a:br>
            <a:r>
              <a:rPr lang="en-US" altLang="ko-KR" sz="1600" dirty="0">
                <a:ea typeface="굴림" charset="0"/>
                <a:cs typeface="굴림" charset="0"/>
              </a:rPr>
              <a:t>(Han &amp; </a:t>
            </a:r>
            <a:r>
              <a:rPr lang="en-US" altLang="ko-KR" sz="1600" dirty="0" err="1">
                <a:ea typeface="굴림" charset="0"/>
                <a:cs typeface="굴림" charset="0"/>
              </a:rPr>
              <a:t>Kamber</a:t>
            </a:r>
            <a:r>
              <a:rPr lang="en-US" altLang="ko-KR" sz="1600" dirty="0">
                <a:ea typeface="굴림" charset="0"/>
                <a:cs typeface="굴림" charset="0"/>
              </a:rPr>
              <a:t>, 2006)</a:t>
            </a:r>
            <a:endParaRPr lang="en-US" altLang="ko-KR" dirty="0">
              <a:ea typeface="굴림" charset="0"/>
              <a:cs typeface="굴림" charset="0"/>
            </a:endParaRPr>
          </a:p>
        </p:txBody>
      </p:sp>
      <p:sp>
        <p:nvSpPr>
          <p:cNvPr id="1371139" name="Rectangle 3"/>
          <p:cNvSpPr>
            <a:spLocks noGrp="1" noChangeArrowheads="1"/>
          </p:cNvSpPr>
          <p:nvPr>
            <p:ph type="body" idx="1"/>
          </p:nvPr>
        </p:nvSpPr>
        <p:spPr>
          <a:xfrm>
            <a:off x="1752600" y="1371600"/>
            <a:ext cx="8915400" cy="5029200"/>
          </a:xfrm>
        </p:spPr>
        <p:txBody>
          <a:bodyPr>
            <a:normAutofit/>
          </a:bodyPr>
          <a:lstStyle/>
          <a:p>
            <a:pPr marL="342900" indent="-342900">
              <a:lnSpc>
                <a:spcPct val="110000"/>
              </a:lnSpc>
              <a:buFont typeface="Wingdings" charset="0"/>
              <a:buChar char="§"/>
              <a:defRPr/>
            </a:pPr>
            <a:r>
              <a:rPr lang="en-US" altLang="ko-KR" sz="2400" dirty="0">
                <a:latin typeface="+mj-lt"/>
                <a:ea typeface="굴림" charset="0"/>
                <a:cs typeface="굴림" charset="0"/>
              </a:rPr>
              <a:t>like binomial, applies to variables taking on integer values &gt; 0 </a:t>
            </a:r>
          </a:p>
          <a:p>
            <a:pPr marL="342900" indent="-342900">
              <a:lnSpc>
                <a:spcPct val="110000"/>
              </a:lnSpc>
              <a:buFont typeface="Wingdings" charset="0"/>
              <a:buChar char="§"/>
              <a:defRPr/>
            </a:pPr>
            <a:r>
              <a:rPr lang="en-US" altLang="ko-KR" sz="2400" dirty="0">
                <a:latin typeface="+mj-lt"/>
                <a:ea typeface="굴림" charset="0"/>
                <a:cs typeface="굴림" charset="0"/>
              </a:rPr>
              <a:t>often used to model </a:t>
            </a:r>
            <a:r>
              <a:rPr lang="en-US" altLang="ko-KR" sz="2400" i="1" dirty="0">
                <a:latin typeface="+mj-lt"/>
                <a:ea typeface="굴림" charset="0"/>
                <a:cs typeface="굴림" charset="0"/>
              </a:rPr>
              <a:t>counts</a:t>
            </a:r>
            <a:r>
              <a:rPr lang="en-US" altLang="ko-KR" sz="2400" dirty="0">
                <a:latin typeface="+mj-lt"/>
                <a:ea typeface="굴림" charset="0"/>
                <a:cs typeface="굴림" charset="0"/>
              </a:rPr>
              <a:t> of events</a:t>
            </a:r>
          </a:p>
          <a:p>
            <a:pPr marL="742950" lvl="1" indent="-285750">
              <a:lnSpc>
                <a:spcPct val="110000"/>
              </a:lnSpc>
              <a:buFont typeface="Times" charset="0"/>
              <a:buChar char="•"/>
              <a:defRPr/>
            </a:pPr>
            <a:r>
              <a:rPr lang="en-US" altLang="ko-KR" dirty="0">
                <a:latin typeface="+mj-lt"/>
                <a:ea typeface="굴림" charset="0"/>
                <a:cs typeface="굴림" charset="0"/>
              </a:rPr>
              <a:t>number of phone calls placed in a given time period</a:t>
            </a:r>
          </a:p>
          <a:p>
            <a:pPr marL="742950" lvl="1" indent="-285750">
              <a:lnSpc>
                <a:spcPct val="110000"/>
              </a:lnSpc>
              <a:buFont typeface="Times" charset="0"/>
              <a:buChar char="•"/>
              <a:defRPr/>
            </a:pPr>
            <a:r>
              <a:rPr lang="en-US" altLang="ko-KR" dirty="0">
                <a:latin typeface="+mj-lt"/>
                <a:ea typeface="굴림" charset="0"/>
                <a:cs typeface="굴림" charset="0"/>
              </a:rPr>
              <a:t>number of times a neuron fires in a given time period</a:t>
            </a:r>
          </a:p>
          <a:p>
            <a:pPr marL="342900" indent="-342900">
              <a:lnSpc>
                <a:spcPct val="110000"/>
              </a:lnSpc>
              <a:buFont typeface="Wingdings" charset="0"/>
              <a:buChar char="§"/>
              <a:defRPr/>
            </a:pPr>
            <a:r>
              <a:rPr lang="en-US" altLang="ko-KR" sz="2400" dirty="0">
                <a:latin typeface="+mj-lt"/>
                <a:ea typeface="굴림" charset="0"/>
                <a:cs typeface="굴림" charset="0"/>
              </a:rPr>
              <a:t>single free parameter l</a:t>
            </a:r>
          </a:p>
          <a:p>
            <a:pPr marL="342900" indent="-342900">
              <a:lnSpc>
                <a:spcPct val="110000"/>
              </a:lnSpc>
              <a:buFont typeface="Wingdings" charset="0"/>
              <a:buChar char="§"/>
              <a:defRPr/>
            </a:pPr>
            <a:r>
              <a:rPr lang="en-US" altLang="ko-KR" sz="2400" dirty="0">
                <a:latin typeface="+mj-lt"/>
                <a:ea typeface="굴림" charset="0"/>
                <a:cs typeface="굴림" charset="0"/>
              </a:rPr>
              <a:t>probability of exactly x events:</a:t>
            </a:r>
          </a:p>
          <a:p>
            <a:pPr marL="742950" lvl="1" indent="-285750">
              <a:lnSpc>
                <a:spcPct val="110000"/>
              </a:lnSpc>
              <a:buFont typeface="Times" charset="0"/>
              <a:buChar char="•"/>
              <a:defRPr/>
            </a:pPr>
            <a:r>
              <a:rPr lang="en-US" altLang="ko-KR" dirty="0" err="1">
                <a:latin typeface="+mj-lt"/>
                <a:ea typeface="굴림" charset="0"/>
                <a:cs typeface="굴림" charset="0"/>
              </a:rPr>
              <a:t>exp</a:t>
            </a:r>
            <a:r>
              <a:rPr lang="en-US" altLang="ko-KR" dirty="0">
                <a:latin typeface="+mj-lt"/>
                <a:ea typeface="굴림" charset="0"/>
                <a:cs typeface="굴림" charset="0"/>
              </a:rPr>
              <a:t>(-l) l</a:t>
            </a:r>
            <a:r>
              <a:rPr lang="en-US" altLang="ko-KR" baseline="30000" dirty="0">
                <a:latin typeface="+mj-lt"/>
                <a:ea typeface="굴림" charset="0"/>
                <a:cs typeface="굴림" charset="0"/>
              </a:rPr>
              <a:t>x</a:t>
            </a:r>
            <a:r>
              <a:rPr lang="en-US" altLang="ko-KR" dirty="0">
                <a:latin typeface="+mj-lt"/>
                <a:ea typeface="굴림" charset="0"/>
                <a:cs typeface="굴림" charset="0"/>
              </a:rPr>
              <a:t>/x!</a:t>
            </a:r>
          </a:p>
          <a:p>
            <a:pPr marL="742950" lvl="1" indent="-285750">
              <a:lnSpc>
                <a:spcPct val="110000"/>
              </a:lnSpc>
              <a:buFont typeface="Times" charset="0"/>
              <a:buChar char="•"/>
              <a:defRPr/>
            </a:pPr>
            <a:r>
              <a:rPr lang="en-US" altLang="ko-KR" dirty="0">
                <a:latin typeface="+mj-lt"/>
                <a:ea typeface="굴림" charset="0"/>
                <a:cs typeface="굴림" charset="0"/>
              </a:rPr>
              <a:t>mean and variance are both l</a:t>
            </a:r>
            <a:endParaRPr lang="en-US" altLang="ko-KR" dirty="0">
              <a:solidFill>
                <a:schemeClr val="hlink"/>
              </a:solidFill>
              <a:latin typeface="+mj-lt"/>
              <a:ea typeface="굴림" charset="0"/>
              <a:cs typeface="굴림" charset="0"/>
            </a:endParaRPr>
          </a:p>
          <a:p>
            <a:pPr marL="342900" indent="-342900">
              <a:lnSpc>
                <a:spcPct val="110000"/>
              </a:lnSpc>
              <a:buFont typeface="Wingdings" charset="0"/>
              <a:buChar char="§"/>
              <a:defRPr/>
            </a:pPr>
            <a:r>
              <a:rPr lang="en-US" altLang="ko-KR" sz="2400" dirty="0">
                <a:latin typeface="+mj-lt"/>
                <a:ea typeface="굴림" charset="0"/>
                <a:cs typeface="굴림" charset="0"/>
              </a:rPr>
              <a:t>binomial distribution with n large, p = l/n (l fixed)</a:t>
            </a:r>
          </a:p>
          <a:p>
            <a:pPr marL="742950" lvl="1" indent="-285750">
              <a:lnSpc>
                <a:spcPct val="110000"/>
              </a:lnSpc>
              <a:buFont typeface="Times" charset="0"/>
              <a:buChar char="•"/>
              <a:defRPr/>
            </a:pPr>
            <a:r>
              <a:rPr lang="en-US" altLang="ko-KR" dirty="0">
                <a:latin typeface="+mj-lt"/>
                <a:ea typeface="굴림" charset="0"/>
                <a:cs typeface="굴림" charset="0"/>
              </a:rPr>
              <a:t>converges to Poisson with mean l</a:t>
            </a:r>
          </a:p>
        </p:txBody>
      </p:sp>
    </p:spTree>
    <p:extLst>
      <p:ext uri="{BB962C8B-B14F-4D97-AF65-F5344CB8AC3E}">
        <p14:creationId xmlns:p14="http://schemas.microsoft.com/office/powerpoint/2010/main" val="3279669034"/>
      </p:ext>
    </p:extLst>
  </p:cSld>
  <p:clrMapOvr>
    <a:masterClrMapping/>
  </p:clrMapOvr>
  <p:transition>
    <p:zoom/>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186" name="Rectangle 2"/>
          <p:cNvSpPr>
            <a:spLocks noGrp="1" noChangeArrowheads="1"/>
          </p:cNvSpPr>
          <p:nvPr>
            <p:ph type="title"/>
          </p:nvPr>
        </p:nvSpPr>
        <p:spPr>
          <a:xfrm>
            <a:off x="947737" y="604839"/>
            <a:ext cx="8534400" cy="685800"/>
          </a:xfrm>
        </p:spPr>
        <p:txBody>
          <a:bodyPr>
            <a:normAutofit fontScale="90000"/>
          </a:bodyPr>
          <a:lstStyle/>
          <a:p>
            <a:pPr eaLnBrk="1" hangingPunct="1">
              <a:buFont typeface="Futura Bk" charset="0"/>
              <a:buNone/>
              <a:defRPr/>
            </a:pPr>
            <a:r>
              <a:rPr lang="en-US" altLang="ko-KR" dirty="0">
                <a:solidFill>
                  <a:srgbClr val="CD0000"/>
                </a:solidFill>
                <a:ea typeface="굴림" charset="0"/>
                <a:cs typeface="굴림" charset="0"/>
              </a:rPr>
              <a:t>The Poisson Distribution</a:t>
            </a:r>
            <a:br>
              <a:rPr lang="en-US" altLang="ko-KR" sz="3200" dirty="0">
                <a:ea typeface="굴림" charset="0"/>
                <a:cs typeface="굴림" charset="0"/>
              </a:rPr>
            </a:br>
            <a:r>
              <a:rPr lang="en-US" altLang="ko-KR" sz="1400" dirty="0">
                <a:ea typeface="굴림" charset="0"/>
                <a:cs typeface="굴림" charset="0"/>
              </a:rPr>
              <a:t>(Han &amp; </a:t>
            </a:r>
            <a:r>
              <a:rPr lang="en-US" altLang="ko-KR" sz="1400" dirty="0" err="1">
                <a:ea typeface="굴림" charset="0"/>
                <a:cs typeface="굴림" charset="0"/>
              </a:rPr>
              <a:t>Kamber</a:t>
            </a:r>
            <a:r>
              <a:rPr lang="en-US" altLang="ko-KR" sz="1400" dirty="0">
                <a:ea typeface="굴림" charset="0"/>
                <a:cs typeface="굴림" charset="0"/>
              </a:rPr>
              <a:t>, 2006)</a:t>
            </a:r>
            <a:endParaRPr lang="en-US" altLang="ko-KR" dirty="0">
              <a:ea typeface="굴림" charset="0"/>
              <a:cs typeface="굴림" charset="0"/>
            </a:endParaRPr>
          </a:p>
        </p:txBody>
      </p:sp>
      <p:pic>
        <p:nvPicPr>
          <p:cNvPr id="59394" name="Picture 3" descr="poisson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524001"/>
            <a:ext cx="44958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5" name="Picture 4" descr="poisson_photoelectr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8326" y="1676401"/>
            <a:ext cx="4029075" cy="402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3189" name="Text Box 5"/>
          <p:cNvSpPr txBox="1">
            <a:spLocks noChangeArrowheads="1"/>
          </p:cNvSpPr>
          <p:nvPr/>
        </p:nvSpPr>
        <p:spPr bwMode="auto">
          <a:xfrm>
            <a:off x="2133600" y="5791201"/>
            <a:ext cx="36576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spcBef>
                <a:spcPct val="50000"/>
              </a:spcBef>
              <a:defRPr/>
            </a:pPr>
            <a:r>
              <a:rPr lang="en-US" altLang="ko-KR">
                <a:latin typeface="Tahoma" charset="0"/>
                <a:ea typeface="굴림" charset="0"/>
                <a:cs typeface="굴림" charset="0"/>
              </a:rPr>
              <a:t>single photoelectron distribution </a:t>
            </a:r>
            <a:endParaRPr lang="ko-KR" altLang="en-US">
              <a:latin typeface="Tahoma" charset="0"/>
              <a:ea typeface="굴림" charset="0"/>
              <a:cs typeface="굴림" charset="0"/>
            </a:endParaRPr>
          </a:p>
        </p:txBody>
      </p:sp>
    </p:spTree>
    <p:extLst>
      <p:ext uri="{BB962C8B-B14F-4D97-AF65-F5344CB8AC3E}">
        <p14:creationId xmlns:p14="http://schemas.microsoft.com/office/powerpoint/2010/main" val="350056237"/>
      </p:ext>
    </p:extLst>
  </p:cSld>
  <p:clrMapOvr>
    <a:masterClrMapping/>
  </p:clrMapOvr>
  <p:transition>
    <p:zoom/>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5234" name="Rectangle 2"/>
          <p:cNvSpPr>
            <a:spLocks noGrp="1" noChangeArrowheads="1"/>
          </p:cNvSpPr>
          <p:nvPr>
            <p:ph type="title"/>
          </p:nvPr>
        </p:nvSpPr>
        <p:spPr>
          <a:xfrm>
            <a:off x="762000" y="409575"/>
            <a:ext cx="8458200" cy="685800"/>
          </a:xfrm>
        </p:spPr>
        <p:txBody>
          <a:bodyPr>
            <a:normAutofit fontScale="90000"/>
          </a:bodyPr>
          <a:lstStyle/>
          <a:p>
            <a:pPr eaLnBrk="1" hangingPunct="1">
              <a:buFont typeface="Futura Bk" charset="0"/>
              <a:buNone/>
              <a:defRPr/>
            </a:pPr>
            <a:r>
              <a:rPr lang="en-US" altLang="ko-KR" dirty="0">
                <a:solidFill>
                  <a:srgbClr val="CD0000"/>
                </a:solidFill>
                <a:ea typeface="굴림" charset="0"/>
                <a:cs typeface="굴림" charset="0"/>
              </a:rPr>
              <a:t>Fat-Tailed Distributions</a:t>
            </a:r>
          </a:p>
        </p:txBody>
      </p:sp>
      <p:sp>
        <p:nvSpPr>
          <p:cNvPr id="1375235" name="Rectangle 3"/>
          <p:cNvSpPr>
            <a:spLocks noGrp="1" noChangeArrowheads="1"/>
          </p:cNvSpPr>
          <p:nvPr>
            <p:ph type="body" idx="1"/>
          </p:nvPr>
        </p:nvSpPr>
        <p:spPr>
          <a:xfrm>
            <a:off x="1288256" y="1295400"/>
            <a:ext cx="9691687" cy="4941888"/>
          </a:xfrm>
        </p:spPr>
        <p:txBody>
          <a:bodyPr>
            <a:noAutofit/>
          </a:bodyPr>
          <a:lstStyle/>
          <a:p>
            <a:pPr marL="342900" indent="-342900">
              <a:lnSpc>
                <a:spcPct val="120000"/>
              </a:lnSpc>
            </a:pPr>
            <a:r>
              <a:rPr lang="en-US" altLang="ko-KR" dirty="0">
                <a:latin typeface="+mj-lt"/>
              </a:rPr>
              <a:t>Power law distributions: </a:t>
            </a:r>
          </a:p>
          <a:p>
            <a:pPr marL="742950" lvl="1" indent="-285750">
              <a:lnSpc>
                <a:spcPct val="120000"/>
              </a:lnSpc>
            </a:pPr>
            <a:r>
              <a:rPr lang="en-US" altLang="ko-KR" sz="2800" dirty="0">
                <a:latin typeface="+mj-lt"/>
              </a:rPr>
              <a:t>for variables assuming integer values &gt; 0</a:t>
            </a:r>
          </a:p>
          <a:p>
            <a:pPr marL="742950" lvl="1" indent="-285750">
              <a:lnSpc>
                <a:spcPct val="120000"/>
              </a:lnSpc>
            </a:pPr>
            <a:r>
              <a:rPr lang="en-US" altLang="en-US" sz="2800" dirty="0" err="1">
                <a:latin typeface="+mj-lt"/>
              </a:rPr>
              <a:t>Prob</a:t>
            </a:r>
            <a:r>
              <a:rPr lang="en-US" altLang="en-US" sz="2800" dirty="0">
                <a:latin typeface="+mj-lt"/>
              </a:rPr>
              <a:t> [X=k] ~ </a:t>
            </a:r>
            <a:r>
              <a:rPr lang="en-US" altLang="en-US" sz="2800" dirty="0" err="1">
                <a:latin typeface="+mj-lt"/>
              </a:rPr>
              <a:t>Ck</a:t>
            </a:r>
            <a:r>
              <a:rPr lang="en-US" altLang="en-US" sz="2800" baseline="30000" dirty="0">
                <a:latin typeface="+mj-lt"/>
                <a:cs typeface="Times New Roman" panose="02020603050405020304" pitchFamily="18" charset="0"/>
              </a:rPr>
              <a:t>-</a:t>
            </a:r>
            <a:r>
              <a:rPr lang="el-GR" altLang="en-US" sz="2800" baseline="30000" dirty="0">
                <a:latin typeface="+mj-lt"/>
                <a:cs typeface="Times New Roman" panose="02020603050405020304" pitchFamily="18" charset="0"/>
              </a:rPr>
              <a:t>α</a:t>
            </a:r>
            <a:endParaRPr lang="en-US" altLang="ko-KR" sz="2800" dirty="0">
              <a:latin typeface="+mj-lt"/>
              <a:cs typeface="Times New Roman" panose="02020603050405020304" pitchFamily="18" charset="0"/>
            </a:endParaRPr>
          </a:p>
          <a:p>
            <a:pPr marL="742950" lvl="1" indent="-285750">
              <a:lnSpc>
                <a:spcPct val="120000"/>
              </a:lnSpc>
            </a:pPr>
            <a:r>
              <a:rPr lang="en-US" altLang="ko-KR" sz="2800" dirty="0">
                <a:latin typeface="+mj-lt"/>
                <a:cs typeface="Times New Roman" panose="02020603050405020304" pitchFamily="18" charset="0"/>
              </a:rPr>
              <a:t>typically 0 &lt; alpha &lt; 2; smaller a gives heavier tail</a:t>
            </a:r>
          </a:p>
          <a:p>
            <a:pPr marL="342900" indent="-342900">
              <a:lnSpc>
                <a:spcPct val="120000"/>
              </a:lnSpc>
            </a:pPr>
            <a:r>
              <a:rPr lang="en-US" altLang="ko-KR" dirty="0">
                <a:latin typeface="+mj-lt"/>
                <a:cs typeface="Times New Roman" panose="02020603050405020304" pitchFamily="18" charset="0"/>
              </a:rPr>
              <a:t>For binomial, normal, and Poisson distributions the tail probabilities approach 0 exponentially fast </a:t>
            </a:r>
          </a:p>
          <a:p>
            <a:pPr marL="342900" indent="-342900">
              <a:lnSpc>
                <a:spcPct val="120000"/>
              </a:lnSpc>
            </a:pPr>
            <a:r>
              <a:rPr lang="en-US" altLang="ko-KR" dirty="0">
                <a:latin typeface="+mj-lt"/>
                <a:cs typeface="Times New Roman" panose="02020603050405020304" pitchFamily="18" charset="0"/>
              </a:rPr>
              <a:t>What kind of phenomena does this distribution model?</a:t>
            </a:r>
          </a:p>
          <a:p>
            <a:pPr marL="342900" indent="-342900">
              <a:lnSpc>
                <a:spcPct val="120000"/>
              </a:lnSpc>
            </a:pPr>
            <a:r>
              <a:rPr lang="en-US" altLang="ko-KR" dirty="0">
                <a:latin typeface="+mj-lt"/>
                <a:cs typeface="Times New Roman" panose="02020603050405020304" pitchFamily="18" charset="0"/>
              </a:rPr>
              <a:t>What kind of process would generate it?</a:t>
            </a:r>
          </a:p>
        </p:txBody>
      </p:sp>
    </p:spTree>
    <p:extLst>
      <p:ext uri="{BB962C8B-B14F-4D97-AF65-F5344CB8AC3E}">
        <p14:creationId xmlns:p14="http://schemas.microsoft.com/office/powerpoint/2010/main" val="4236920889"/>
      </p:ext>
    </p:extLst>
  </p:cSld>
  <p:clrMapOvr>
    <a:masterClrMapping/>
  </p:clrMapOvr>
  <p:transition>
    <p:zoom/>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7282" name="Rectangle 2"/>
          <p:cNvSpPr>
            <a:spLocks noGrp="1" noChangeArrowheads="1"/>
          </p:cNvSpPr>
          <p:nvPr>
            <p:ph type="title"/>
          </p:nvPr>
        </p:nvSpPr>
        <p:spPr>
          <a:xfrm>
            <a:off x="1316038" y="316709"/>
            <a:ext cx="8458200" cy="533400"/>
          </a:xfrm>
        </p:spPr>
        <p:txBody>
          <a:bodyPr>
            <a:noAutofit/>
          </a:bodyPr>
          <a:lstStyle/>
          <a:p>
            <a:pPr eaLnBrk="1" hangingPunct="1">
              <a:buFont typeface="Futura Bk" charset="0"/>
              <a:buNone/>
              <a:defRPr/>
            </a:pPr>
            <a:r>
              <a:rPr lang="en-US" sz="4000" dirty="0">
                <a:solidFill>
                  <a:srgbClr val="CD0000"/>
                </a:solidFill>
              </a:rPr>
              <a:t>Power Law: </a:t>
            </a:r>
            <a:r>
              <a:rPr lang="en-US" sz="4000" dirty="0" err="1">
                <a:solidFill>
                  <a:srgbClr val="CD0000"/>
                </a:solidFill>
              </a:rPr>
              <a:t>Prob</a:t>
            </a:r>
            <a:r>
              <a:rPr lang="en-US" sz="4000" dirty="0">
                <a:solidFill>
                  <a:srgbClr val="CD0000"/>
                </a:solidFill>
              </a:rPr>
              <a:t> [X=k] = k</a:t>
            </a:r>
            <a:r>
              <a:rPr lang="en-US" sz="4000" baseline="30000" dirty="0">
                <a:solidFill>
                  <a:srgbClr val="CD0000"/>
                </a:solidFill>
              </a:rPr>
              <a:t>-2</a:t>
            </a:r>
            <a:endParaRPr lang="en-US" sz="4000" i="1" baseline="30000" dirty="0">
              <a:solidFill>
                <a:srgbClr val="CD0000"/>
              </a:solidFill>
            </a:endParaRPr>
          </a:p>
        </p:txBody>
      </p:sp>
      <p:sp>
        <p:nvSpPr>
          <p:cNvPr id="1377283" name="Text Box 3"/>
          <p:cNvSpPr txBox="1">
            <a:spLocks noChangeArrowheads="1"/>
          </p:cNvSpPr>
          <p:nvPr/>
        </p:nvSpPr>
        <p:spPr bwMode="auto">
          <a:xfrm>
            <a:off x="6553201" y="1752600"/>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endParaRPr lang="en-US">
              <a:latin typeface="Times New Roman" charset="0"/>
              <a:ea typeface="ＭＳ Ｐゴシック" charset="0"/>
            </a:endParaRPr>
          </a:p>
        </p:txBody>
      </p:sp>
      <p:pic>
        <p:nvPicPr>
          <p:cNvPr id="63491" name="Picture 4" descr="k2no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973139"/>
            <a:ext cx="7423150" cy="556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277527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9330" name="Rectangle 2"/>
          <p:cNvSpPr>
            <a:spLocks noGrp="1" noChangeArrowheads="1"/>
          </p:cNvSpPr>
          <p:nvPr>
            <p:ph type="title"/>
          </p:nvPr>
        </p:nvSpPr>
        <p:spPr>
          <a:xfrm>
            <a:off x="1905000" y="228600"/>
            <a:ext cx="8458200" cy="533400"/>
          </a:xfrm>
        </p:spPr>
        <p:txBody>
          <a:bodyPr>
            <a:noAutofit/>
          </a:bodyPr>
          <a:lstStyle/>
          <a:p>
            <a:pPr eaLnBrk="1" hangingPunct="1">
              <a:buFont typeface="Futura Bk" charset="0"/>
              <a:buNone/>
              <a:defRPr/>
            </a:pPr>
            <a:r>
              <a:rPr lang="en-US" sz="4000" dirty="0">
                <a:solidFill>
                  <a:srgbClr val="CD0000"/>
                </a:solidFill>
              </a:rPr>
              <a:t>Power Law</a:t>
            </a:r>
          </a:p>
        </p:txBody>
      </p:sp>
      <p:sp>
        <p:nvSpPr>
          <p:cNvPr id="1379331" name="Text Box 3"/>
          <p:cNvSpPr txBox="1">
            <a:spLocks noChangeArrowheads="1"/>
          </p:cNvSpPr>
          <p:nvPr/>
        </p:nvSpPr>
        <p:spPr bwMode="auto">
          <a:xfrm>
            <a:off x="5369321" y="2143780"/>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endParaRPr lang="en-US">
              <a:latin typeface="Times New Roman" charset="0"/>
              <a:ea typeface="ＭＳ Ｐゴシック" charset="0"/>
            </a:endParaRPr>
          </a:p>
        </p:txBody>
      </p:sp>
      <p:sp>
        <p:nvSpPr>
          <p:cNvPr id="1379332" name="Text Box 4"/>
          <p:cNvSpPr txBox="1">
            <a:spLocks noChangeArrowheads="1"/>
          </p:cNvSpPr>
          <p:nvPr/>
        </p:nvSpPr>
        <p:spPr bwMode="auto">
          <a:xfrm>
            <a:off x="2444452" y="2405390"/>
            <a:ext cx="479425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FF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0" dirty="0">
                <a:latin typeface="+mj-lt"/>
              </a:rPr>
              <a:t>log </a:t>
            </a:r>
            <a:r>
              <a:rPr lang="en-US" altLang="en-US" sz="2800" dirty="0" err="1">
                <a:latin typeface="+mj-lt"/>
              </a:rPr>
              <a:t>Prob</a:t>
            </a:r>
            <a:r>
              <a:rPr lang="en-US" altLang="en-US" sz="2800" dirty="0">
                <a:latin typeface="+mj-lt"/>
              </a:rPr>
              <a:t> [X=k] ~ log C –</a:t>
            </a:r>
            <a:r>
              <a:rPr lang="el-GR" altLang="en-US" sz="2800" dirty="0">
                <a:latin typeface="+mj-lt"/>
              </a:rPr>
              <a:t>α</a:t>
            </a:r>
            <a:r>
              <a:rPr lang="en-US" altLang="en-US" sz="2800" dirty="0">
                <a:latin typeface="+mj-lt"/>
              </a:rPr>
              <a:t> log k</a:t>
            </a:r>
          </a:p>
        </p:txBody>
      </p:sp>
      <p:sp>
        <p:nvSpPr>
          <p:cNvPr id="1379333" name="Text Box 5"/>
          <p:cNvSpPr txBox="1">
            <a:spLocks noChangeArrowheads="1"/>
          </p:cNvSpPr>
          <p:nvPr/>
        </p:nvSpPr>
        <p:spPr bwMode="auto">
          <a:xfrm>
            <a:off x="2444452" y="1367002"/>
            <a:ext cx="31096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FF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0" dirty="0" err="1">
                <a:latin typeface="+mj-lt"/>
              </a:rPr>
              <a:t>Prob</a:t>
            </a:r>
            <a:r>
              <a:rPr lang="en-US" altLang="en-US" sz="2800" dirty="0">
                <a:latin typeface="+mj-lt"/>
              </a:rPr>
              <a:t> [X=k] ~ </a:t>
            </a:r>
            <a:r>
              <a:rPr lang="en-US" altLang="en-US" sz="2800" dirty="0" err="1">
                <a:latin typeface="+mj-lt"/>
              </a:rPr>
              <a:t>Ck</a:t>
            </a:r>
            <a:r>
              <a:rPr lang="en-US" altLang="en-US" sz="2800" baseline="30000" dirty="0">
                <a:latin typeface="+mj-lt"/>
                <a:cs typeface="Times New Roman" panose="02020603050405020304" pitchFamily="18" charset="0"/>
              </a:rPr>
              <a:t>-</a:t>
            </a:r>
            <a:r>
              <a:rPr lang="el-GR" altLang="en-US" sz="2800" baseline="30000" dirty="0">
                <a:latin typeface="+mj-lt"/>
                <a:cs typeface="Times New Roman" panose="02020603050405020304" pitchFamily="18" charset="0"/>
              </a:rPr>
              <a:t>α</a:t>
            </a:r>
          </a:p>
        </p:txBody>
      </p:sp>
      <p:sp>
        <p:nvSpPr>
          <p:cNvPr id="1379334" name="Text Box 6"/>
          <p:cNvSpPr txBox="1">
            <a:spLocks noChangeArrowheads="1"/>
          </p:cNvSpPr>
          <p:nvPr/>
        </p:nvSpPr>
        <p:spPr bwMode="auto">
          <a:xfrm>
            <a:off x="2597588" y="3443778"/>
            <a:ext cx="2365456"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FF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defRPr/>
            </a:pPr>
            <a:r>
              <a:rPr lang="en-US" sz="2800" dirty="0" err="1">
                <a:latin typeface="+mj-lt"/>
                <a:ea typeface="ＭＳ Ｐゴシック" charset="0"/>
              </a:rPr>
              <a:t>Prob</a:t>
            </a:r>
            <a:r>
              <a:rPr lang="en-US" sz="2800" dirty="0">
                <a:latin typeface="+mj-lt"/>
                <a:ea typeface="ＭＳ Ｐゴシック" charset="0"/>
              </a:rPr>
              <a:t> [X=k] = k</a:t>
            </a:r>
            <a:r>
              <a:rPr lang="en-US" sz="2800" baseline="30000" dirty="0">
                <a:latin typeface="+mj-lt"/>
                <a:ea typeface="ＭＳ Ｐゴシック" charset="0"/>
              </a:rPr>
              <a:t>-2</a:t>
            </a:r>
            <a:endParaRPr lang="el-GR" sz="2800" baseline="30000" dirty="0">
              <a:latin typeface="+mj-lt"/>
              <a:ea typeface="ＭＳ Ｐゴシック" charset="0"/>
              <a:cs typeface="Times New Roman" charset="0"/>
            </a:endParaRPr>
          </a:p>
        </p:txBody>
      </p:sp>
      <p:sp>
        <p:nvSpPr>
          <p:cNvPr id="1379335" name="Text Box 7"/>
          <p:cNvSpPr txBox="1">
            <a:spLocks noChangeArrowheads="1"/>
          </p:cNvSpPr>
          <p:nvPr/>
        </p:nvSpPr>
        <p:spPr bwMode="auto">
          <a:xfrm>
            <a:off x="2609990" y="4586287"/>
            <a:ext cx="3577325"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FF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1" hangingPunct="1">
              <a:defRPr/>
            </a:pPr>
            <a:r>
              <a:rPr lang="en-US" sz="2800" dirty="0">
                <a:latin typeface="+mj-lt"/>
                <a:ea typeface="ＭＳ Ｐゴシック" charset="0"/>
              </a:rPr>
              <a:t>log </a:t>
            </a:r>
            <a:r>
              <a:rPr lang="en-US" sz="2800" dirty="0" err="1">
                <a:latin typeface="+mj-lt"/>
                <a:ea typeface="ＭＳ Ｐゴシック" charset="0"/>
              </a:rPr>
              <a:t>Prob</a:t>
            </a:r>
            <a:r>
              <a:rPr lang="en-US" sz="2800" dirty="0">
                <a:latin typeface="+mj-lt"/>
                <a:ea typeface="ＭＳ Ｐゴシック" charset="0"/>
              </a:rPr>
              <a:t> [X=k] = -2 log k</a:t>
            </a:r>
            <a:endParaRPr lang="el-GR" sz="2800" baseline="30000" dirty="0">
              <a:latin typeface="+mj-lt"/>
              <a:ea typeface="ＭＳ Ｐゴシック" charset="0"/>
              <a:cs typeface="Times New Roman" charset="0"/>
            </a:endParaRPr>
          </a:p>
        </p:txBody>
      </p:sp>
    </p:spTree>
    <p:extLst>
      <p:ext uri="{BB962C8B-B14F-4D97-AF65-F5344CB8AC3E}">
        <p14:creationId xmlns:p14="http://schemas.microsoft.com/office/powerpoint/2010/main" val="38330788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933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933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793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79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9332" grpId="0"/>
      <p:bldP spid="1379333" grpId="0"/>
      <p:bldP spid="1379334" grpId="0"/>
      <p:bldP spid="1379335"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1378" name="Rectangle 2"/>
          <p:cNvSpPr>
            <a:spLocks noGrp="1" noChangeArrowheads="1"/>
          </p:cNvSpPr>
          <p:nvPr>
            <p:ph type="title"/>
          </p:nvPr>
        </p:nvSpPr>
        <p:spPr>
          <a:xfrm>
            <a:off x="1933575" y="561975"/>
            <a:ext cx="8458200" cy="533400"/>
          </a:xfrm>
        </p:spPr>
        <p:txBody>
          <a:bodyPr>
            <a:normAutofit fontScale="90000"/>
          </a:bodyPr>
          <a:lstStyle/>
          <a:p>
            <a:pPr eaLnBrk="1" hangingPunct="1">
              <a:buFont typeface="Futura Bk" charset="0"/>
              <a:buNone/>
              <a:defRPr/>
            </a:pPr>
            <a:r>
              <a:rPr lang="en-US" dirty="0">
                <a:solidFill>
                  <a:srgbClr val="CD0000"/>
                </a:solidFill>
              </a:rPr>
              <a:t>Power Law: Log-Log plot</a:t>
            </a:r>
            <a:endParaRPr lang="en-US" b="0" i="1" baseline="30000" dirty="0">
              <a:solidFill>
                <a:srgbClr val="CD0000"/>
              </a:solidFill>
            </a:endParaRPr>
          </a:p>
        </p:txBody>
      </p:sp>
      <p:sp>
        <p:nvSpPr>
          <p:cNvPr id="1381379" name="Text Box 3"/>
          <p:cNvSpPr txBox="1">
            <a:spLocks noChangeArrowheads="1"/>
          </p:cNvSpPr>
          <p:nvPr/>
        </p:nvSpPr>
        <p:spPr bwMode="auto">
          <a:xfrm>
            <a:off x="6553201" y="1752600"/>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endParaRPr lang="en-US">
              <a:latin typeface="Times New Roman" charset="0"/>
              <a:ea typeface="ＭＳ Ｐゴシック" charset="0"/>
            </a:endParaRPr>
          </a:p>
        </p:txBody>
      </p:sp>
      <p:pic>
        <p:nvPicPr>
          <p:cNvPr id="67587" name="Picture 4" descr="k2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120776"/>
            <a:ext cx="7648575" cy="573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5413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3426" name="Rectangle 2"/>
          <p:cNvSpPr>
            <a:spLocks noGrp="1" noChangeArrowheads="1"/>
          </p:cNvSpPr>
          <p:nvPr>
            <p:ph type="title"/>
          </p:nvPr>
        </p:nvSpPr>
        <p:spPr>
          <a:xfrm>
            <a:off x="1076325" y="300038"/>
            <a:ext cx="8458200" cy="533400"/>
          </a:xfrm>
        </p:spPr>
        <p:txBody>
          <a:bodyPr>
            <a:noAutofit/>
          </a:bodyPr>
          <a:lstStyle/>
          <a:p>
            <a:pPr eaLnBrk="1" hangingPunct="1">
              <a:buFont typeface="Futura Bk" charset="0"/>
              <a:buNone/>
              <a:defRPr/>
            </a:pPr>
            <a:r>
              <a:rPr lang="en-US" sz="4000" dirty="0">
                <a:solidFill>
                  <a:srgbClr val="CD0000"/>
                </a:solidFill>
              </a:rPr>
              <a:t>Power Law contd.</a:t>
            </a:r>
          </a:p>
        </p:txBody>
      </p:sp>
      <p:sp>
        <p:nvSpPr>
          <p:cNvPr id="1383427" name="Text Box 3"/>
          <p:cNvSpPr txBox="1">
            <a:spLocks noChangeArrowheads="1"/>
          </p:cNvSpPr>
          <p:nvPr/>
        </p:nvSpPr>
        <p:spPr bwMode="auto">
          <a:xfrm>
            <a:off x="6553201" y="1747838"/>
            <a:ext cx="184731"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endParaRPr lang="en-US">
              <a:latin typeface="Arial" charset="0"/>
              <a:ea typeface="ＭＳ Ｐゴシック" charset="0"/>
            </a:endParaRPr>
          </a:p>
        </p:txBody>
      </p:sp>
      <p:sp>
        <p:nvSpPr>
          <p:cNvPr id="1383428" name="Text Box 4"/>
          <p:cNvSpPr txBox="1">
            <a:spLocks noChangeArrowheads="1"/>
          </p:cNvSpPr>
          <p:nvPr/>
        </p:nvSpPr>
        <p:spPr bwMode="auto">
          <a:xfrm>
            <a:off x="3843069" y="1855560"/>
            <a:ext cx="2569037"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FF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en-US" sz="2800" dirty="0" err="1">
                <a:latin typeface="+mj-lt"/>
              </a:rPr>
              <a:t>Prob</a:t>
            </a:r>
            <a:r>
              <a:rPr lang="en-US" altLang="en-US" sz="2800" dirty="0">
                <a:latin typeface="+mj-lt"/>
              </a:rPr>
              <a:t> [</a:t>
            </a:r>
            <a:r>
              <a:rPr lang="en-US" altLang="en-US" sz="2800" dirty="0" err="1">
                <a:latin typeface="+mj-lt"/>
              </a:rPr>
              <a:t>X</a:t>
            </a:r>
            <a:r>
              <a:rPr lang="en-US" altLang="en-US" sz="2800" dirty="0" err="1">
                <a:latin typeface="+mj-lt"/>
                <a:cs typeface="Times New Roman" panose="02020603050405020304" pitchFamily="18" charset="0"/>
              </a:rPr>
              <a:t>≥</a:t>
            </a:r>
            <a:r>
              <a:rPr lang="en-US" altLang="en-US" sz="2800" dirty="0" err="1">
                <a:latin typeface="+mj-lt"/>
              </a:rPr>
              <a:t>k</a:t>
            </a:r>
            <a:r>
              <a:rPr lang="en-US" altLang="en-US" sz="2800" dirty="0">
                <a:latin typeface="+mj-lt"/>
              </a:rPr>
              <a:t>] ~ </a:t>
            </a:r>
            <a:r>
              <a:rPr lang="en-US" altLang="en-US" sz="2800" dirty="0" err="1">
                <a:latin typeface="+mj-lt"/>
              </a:rPr>
              <a:t>Ck</a:t>
            </a:r>
            <a:r>
              <a:rPr lang="en-US" altLang="en-US" sz="2800" baseline="30000" dirty="0">
                <a:latin typeface="+mj-lt"/>
                <a:cs typeface="Times New Roman" panose="02020603050405020304" pitchFamily="18" charset="0"/>
              </a:rPr>
              <a:t>-</a:t>
            </a:r>
            <a:r>
              <a:rPr lang="el-GR" altLang="en-US" sz="2800" baseline="30000" dirty="0">
                <a:latin typeface="+mj-lt"/>
                <a:cs typeface="Times New Roman" panose="02020603050405020304" pitchFamily="18" charset="0"/>
              </a:rPr>
              <a:t>α</a:t>
            </a:r>
            <a:endParaRPr lang="en-US" altLang="en-US" sz="2800" baseline="30000" dirty="0">
              <a:latin typeface="+mj-lt"/>
              <a:cs typeface="Times New Roman" panose="02020603050405020304" pitchFamily="18" charset="0"/>
            </a:endParaRPr>
          </a:p>
        </p:txBody>
      </p:sp>
      <p:sp>
        <p:nvSpPr>
          <p:cNvPr id="1383429" name="Rectangle 5"/>
          <p:cNvSpPr>
            <a:spLocks noChangeArrowheads="1"/>
          </p:cNvSpPr>
          <p:nvPr/>
        </p:nvSpPr>
        <p:spPr bwMode="auto">
          <a:xfrm>
            <a:off x="1828800" y="3081667"/>
            <a:ext cx="625748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FF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sz="2800" dirty="0">
                <a:latin typeface="+mj-lt"/>
                <a:ea typeface="ＭＳ Ｐゴシック" charset="0"/>
              </a:rPr>
              <a:t>Particularly useful if</a:t>
            </a:r>
            <a:r>
              <a:rPr lang="en-US" sz="2800" dirty="0">
                <a:solidFill>
                  <a:srgbClr val="CD0000"/>
                </a:solidFill>
                <a:latin typeface="+mj-lt"/>
                <a:ea typeface="ＭＳ Ｐゴシック" charset="0"/>
              </a:rPr>
              <a:t> X </a:t>
            </a:r>
            <a:r>
              <a:rPr lang="en-US" sz="2800" dirty="0">
                <a:latin typeface="+mj-lt"/>
                <a:ea typeface="ＭＳ Ｐゴシック" charset="0"/>
              </a:rPr>
              <a:t>takes on </a:t>
            </a:r>
            <a:r>
              <a:rPr lang="en-US" sz="2800" dirty="0">
                <a:solidFill>
                  <a:srgbClr val="CD0000"/>
                </a:solidFill>
                <a:latin typeface="+mj-lt"/>
                <a:ea typeface="ＭＳ Ｐゴシック" charset="0"/>
              </a:rPr>
              <a:t>real values.</a:t>
            </a:r>
            <a:endParaRPr lang="el-GR" sz="2800" dirty="0">
              <a:solidFill>
                <a:srgbClr val="CD0000"/>
              </a:solidFill>
              <a:latin typeface="+mj-lt"/>
              <a:ea typeface="ＭＳ Ｐゴシック" charset="0"/>
            </a:endParaRPr>
          </a:p>
        </p:txBody>
      </p:sp>
      <p:sp>
        <p:nvSpPr>
          <p:cNvPr id="1383430" name="Rectangle 6"/>
          <p:cNvSpPr>
            <a:spLocks noChangeArrowheads="1"/>
          </p:cNvSpPr>
          <p:nvPr/>
        </p:nvSpPr>
        <p:spPr bwMode="auto">
          <a:xfrm>
            <a:off x="1981200" y="1062038"/>
            <a:ext cx="368164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FF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defRPr/>
            </a:pPr>
            <a:r>
              <a:rPr lang="en-US" sz="2800" dirty="0">
                <a:latin typeface="+mj-lt"/>
                <a:ea typeface="ＭＳ Ｐゴシック" charset="0"/>
              </a:rPr>
              <a:t>More general definition:</a:t>
            </a:r>
          </a:p>
        </p:txBody>
      </p:sp>
      <p:sp>
        <p:nvSpPr>
          <p:cNvPr id="1383431" name="Rectangle 7"/>
          <p:cNvSpPr>
            <a:spLocks noChangeArrowheads="1"/>
          </p:cNvSpPr>
          <p:nvPr/>
        </p:nvSpPr>
        <p:spPr bwMode="auto">
          <a:xfrm>
            <a:off x="1905001" y="4110039"/>
            <a:ext cx="8207696"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FF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dirty="0">
                <a:latin typeface="+mj-lt"/>
              </a:rPr>
              <a:t>Sometimes referred to as  </a:t>
            </a:r>
            <a:r>
              <a:rPr lang="en-US" altLang="en-US" sz="2800" dirty="0">
                <a:solidFill>
                  <a:srgbClr val="CD0000"/>
                </a:solidFill>
                <a:latin typeface="+mj-lt"/>
              </a:rPr>
              <a:t>“heavy tailed”</a:t>
            </a:r>
            <a:r>
              <a:rPr lang="en-US" altLang="ja-JP" sz="2800" dirty="0">
                <a:solidFill>
                  <a:srgbClr val="CD0000"/>
                </a:solidFill>
                <a:latin typeface="+mj-lt"/>
              </a:rPr>
              <a:t> </a:t>
            </a:r>
            <a:r>
              <a:rPr lang="en-US" altLang="ja-JP" sz="2800" dirty="0">
                <a:latin typeface="+mj-lt"/>
              </a:rPr>
              <a:t>or </a:t>
            </a:r>
            <a:r>
              <a:rPr lang="en-US" altLang="en-US" sz="2800" dirty="0">
                <a:solidFill>
                  <a:srgbClr val="CD0000"/>
                </a:solidFill>
                <a:latin typeface="+mj-lt"/>
              </a:rPr>
              <a:t>“</a:t>
            </a:r>
            <a:r>
              <a:rPr lang="en-US" altLang="ja-JP" sz="2800" dirty="0">
                <a:solidFill>
                  <a:srgbClr val="CD0000"/>
                </a:solidFill>
                <a:latin typeface="+mj-lt"/>
              </a:rPr>
              <a:t>scale free.</a:t>
            </a:r>
            <a:r>
              <a:rPr lang="en-US" altLang="en-US" sz="2800" dirty="0">
                <a:solidFill>
                  <a:srgbClr val="CD0000"/>
                </a:solidFill>
                <a:latin typeface="+mj-lt"/>
              </a:rPr>
              <a:t>”</a:t>
            </a:r>
          </a:p>
        </p:txBody>
      </p:sp>
    </p:spTree>
    <p:extLst>
      <p:ext uri="{BB962C8B-B14F-4D97-AF65-F5344CB8AC3E}">
        <p14:creationId xmlns:p14="http://schemas.microsoft.com/office/powerpoint/2010/main" val="32178261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34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34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34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34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3428" grpId="0"/>
      <p:bldP spid="1383429" grpId="0"/>
      <p:bldP spid="1383430" grpId="0"/>
      <p:bldP spid="1383431"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5474" name="Rectangle 2"/>
          <p:cNvSpPr>
            <a:spLocks noGrp="1" noChangeArrowheads="1"/>
          </p:cNvSpPr>
          <p:nvPr>
            <p:ph type="title"/>
          </p:nvPr>
        </p:nvSpPr>
        <p:spPr>
          <a:xfrm>
            <a:off x="1874838" y="945078"/>
            <a:ext cx="7772400" cy="685800"/>
          </a:xfrm>
        </p:spPr>
        <p:txBody>
          <a:bodyPr>
            <a:normAutofit/>
          </a:bodyPr>
          <a:lstStyle/>
          <a:p>
            <a:pPr eaLnBrk="1" hangingPunct="1">
              <a:buFont typeface="Futura Bk" charset="0"/>
              <a:buNone/>
              <a:defRPr/>
            </a:pPr>
            <a:r>
              <a:rPr lang="en-US" sz="4000" dirty="0">
                <a:solidFill>
                  <a:srgbClr val="CD0000"/>
                </a:solidFill>
              </a:rPr>
              <a:t>Power Laws in Degree distribution</a:t>
            </a:r>
          </a:p>
        </p:txBody>
      </p:sp>
      <p:sp>
        <p:nvSpPr>
          <p:cNvPr id="1385475" name="Text Box 3"/>
          <p:cNvSpPr txBox="1">
            <a:spLocks noChangeArrowheads="1"/>
          </p:cNvSpPr>
          <p:nvPr/>
        </p:nvSpPr>
        <p:spPr bwMode="auto">
          <a:xfrm>
            <a:off x="2046288" y="2128322"/>
            <a:ext cx="79248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defRPr/>
            </a:pPr>
            <a:r>
              <a:rPr lang="en-US" sz="2800" dirty="0">
                <a:latin typeface="+mj-lt"/>
                <a:ea typeface="ＭＳ Ｐゴシック" charset="0"/>
              </a:rPr>
              <a:t>Let G be a graph.</a:t>
            </a:r>
            <a:endParaRPr lang="en-US" sz="2800" dirty="0">
              <a:solidFill>
                <a:srgbClr val="FF0000"/>
              </a:solidFill>
              <a:latin typeface="+mj-lt"/>
              <a:ea typeface="ＭＳ Ｐゴシック" charset="0"/>
            </a:endParaRPr>
          </a:p>
        </p:txBody>
      </p:sp>
      <p:sp>
        <p:nvSpPr>
          <p:cNvPr id="1385476" name="Text Box 4"/>
          <p:cNvSpPr txBox="1">
            <a:spLocks noChangeArrowheads="1"/>
          </p:cNvSpPr>
          <p:nvPr/>
        </p:nvSpPr>
        <p:spPr bwMode="auto">
          <a:xfrm>
            <a:off x="2198688" y="2967038"/>
            <a:ext cx="7772400"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1" hangingPunct="1">
              <a:defRPr/>
            </a:pPr>
            <a:r>
              <a:rPr lang="en-US" sz="2800" dirty="0">
                <a:latin typeface="+mj-lt"/>
                <a:ea typeface="ＭＳ Ｐゴシック" charset="0"/>
              </a:rPr>
              <a:t>Let </a:t>
            </a:r>
            <a:r>
              <a:rPr lang="en-US" sz="2800" dirty="0" err="1">
                <a:latin typeface="+mj-lt"/>
                <a:ea typeface="ＭＳ Ｐゴシック" charset="0"/>
              </a:rPr>
              <a:t>X</a:t>
            </a:r>
            <a:r>
              <a:rPr lang="en-US" sz="2800" baseline="-25000" dirty="0" err="1">
                <a:latin typeface="+mj-lt"/>
                <a:ea typeface="ＭＳ Ｐゴシック" charset="0"/>
              </a:rPr>
              <a:t>k</a:t>
            </a:r>
            <a:r>
              <a:rPr lang="en-US" sz="2800" dirty="0">
                <a:latin typeface="+mj-lt"/>
                <a:ea typeface="ＭＳ Ｐゴシック" charset="0"/>
              </a:rPr>
              <a:t> be the proportion of nodes with degree k in G.</a:t>
            </a:r>
          </a:p>
        </p:txBody>
      </p:sp>
      <p:sp>
        <p:nvSpPr>
          <p:cNvPr id="1385477" name="Text Box 5"/>
          <p:cNvSpPr txBox="1">
            <a:spLocks noChangeArrowheads="1"/>
          </p:cNvSpPr>
          <p:nvPr/>
        </p:nvSpPr>
        <p:spPr bwMode="auto">
          <a:xfrm>
            <a:off x="2133601" y="3833814"/>
            <a:ext cx="7254875" cy="13849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dirty="0">
                <a:latin typeface="+mj-lt"/>
              </a:rPr>
              <a:t>Then if </a:t>
            </a:r>
            <a:r>
              <a:rPr lang="en-US" altLang="en-US" sz="2800" dirty="0" err="1">
                <a:latin typeface="+mj-lt"/>
              </a:rPr>
              <a:t>X</a:t>
            </a:r>
            <a:r>
              <a:rPr lang="en-US" altLang="en-US" sz="2800" baseline="-25000" dirty="0" err="1">
                <a:latin typeface="+mj-lt"/>
              </a:rPr>
              <a:t>k</a:t>
            </a:r>
            <a:r>
              <a:rPr lang="en-US" altLang="en-US" sz="2800" b="1" i="1" dirty="0">
                <a:latin typeface="+mj-lt"/>
              </a:rPr>
              <a:t> ~ </a:t>
            </a:r>
            <a:r>
              <a:rPr lang="en-US" altLang="en-US" sz="2800" b="1" i="1" dirty="0" err="1">
                <a:latin typeface="+mj-lt"/>
              </a:rPr>
              <a:t>Ck</a:t>
            </a:r>
            <a:r>
              <a:rPr lang="en-US" altLang="en-US" sz="2800" b="1" i="1" baseline="30000" dirty="0">
                <a:latin typeface="+mj-lt"/>
              </a:rPr>
              <a:t>-</a:t>
            </a:r>
            <a:r>
              <a:rPr lang="el-GR" altLang="en-US" sz="2800" b="1" i="1" baseline="30000" dirty="0">
                <a:latin typeface="+mj-lt"/>
              </a:rPr>
              <a:t>α</a:t>
            </a:r>
            <a:endParaRPr lang="el-GR" altLang="en-US" sz="2800" b="1" i="1" baseline="30000" dirty="0">
              <a:solidFill>
                <a:srgbClr val="FF0000"/>
              </a:solidFill>
              <a:latin typeface="+mj-lt"/>
            </a:endParaRPr>
          </a:p>
          <a:p>
            <a:pPr eaLnBrk="1" hangingPunct="1"/>
            <a:endParaRPr lang="en-US" altLang="en-US" sz="2800" dirty="0">
              <a:latin typeface="+mj-lt"/>
            </a:endParaRPr>
          </a:p>
          <a:p>
            <a:pPr eaLnBrk="1" hangingPunct="1"/>
            <a:r>
              <a:rPr lang="en-US" altLang="en-US" sz="2800" dirty="0">
                <a:latin typeface="+mj-lt"/>
              </a:rPr>
              <a:t>we say that G has power law degree distribution.</a:t>
            </a:r>
          </a:p>
        </p:txBody>
      </p:sp>
    </p:spTree>
    <p:extLst>
      <p:ext uri="{BB962C8B-B14F-4D97-AF65-F5344CB8AC3E}">
        <p14:creationId xmlns:p14="http://schemas.microsoft.com/office/powerpoint/2010/main" val="281026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54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54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5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5475" grpId="0"/>
      <p:bldP spid="1385476" grpId="0"/>
      <p:bldP spid="138547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1291908" y="436563"/>
            <a:ext cx="7772400" cy="838200"/>
          </a:xfrm>
        </p:spPr>
        <p:txBody>
          <a:bodyPr>
            <a:normAutofit/>
          </a:bodyPr>
          <a:lstStyle/>
          <a:p>
            <a:r>
              <a:rPr lang="en-US" sz="4000" dirty="0">
                <a:solidFill>
                  <a:srgbClr val="CD0000"/>
                </a:solidFill>
              </a:rPr>
              <a:t>Probability</a:t>
            </a:r>
          </a:p>
        </p:txBody>
      </p:sp>
      <p:sp>
        <p:nvSpPr>
          <p:cNvPr id="6147" name="Rectangle 3"/>
          <p:cNvSpPr>
            <a:spLocks noGrp="1" noChangeArrowheads="1"/>
          </p:cNvSpPr>
          <p:nvPr>
            <p:ph type="body" idx="1"/>
          </p:nvPr>
        </p:nvSpPr>
        <p:spPr>
          <a:xfrm>
            <a:off x="1578031" y="1449184"/>
            <a:ext cx="9593551" cy="4792589"/>
          </a:xfrm>
        </p:spPr>
        <p:txBody>
          <a:bodyPr>
            <a:normAutofit lnSpcReduction="10000"/>
          </a:bodyPr>
          <a:lstStyle/>
          <a:p>
            <a:pPr marL="0" indent="0">
              <a:buNone/>
            </a:pPr>
            <a:r>
              <a:rPr lang="en-US" dirty="0">
                <a:latin typeface="+mj-lt"/>
              </a:rPr>
              <a:t>The probability of an event equals the number of times it happens divided by the number of opportunities.</a:t>
            </a:r>
          </a:p>
          <a:p>
            <a:pPr marL="0" indent="0">
              <a:buNone/>
            </a:pPr>
            <a:r>
              <a:rPr lang="en-US" dirty="0">
                <a:latin typeface="+mj-lt"/>
              </a:rPr>
              <a:t>These numbers can be determined by experiment or by knowledge of the system.</a:t>
            </a:r>
          </a:p>
          <a:p>
            <a:pPr marL="0" indent="0">
              <a:buNone/>
            </a:pPr>
            <a:r>
              <a:rPr lang="en-US" dirty="0">
                <a:latin typeface="+mj-lt"/>
              </a:rPr>
              <a:t>For instance, rolling a die (singular of dice).  The chance of rolling a 2 is 1/6, because there is a 2 on one face and a total of 6 faces.  So, assuming the die is balanced, a 2 will come up 1 time in 6.</a:t>
            </a:r>
          </a:p>
          <a:p>
            <a:pPr marL="0" indent="0">
              <a:buNone/>
            </a:pPr>
            <a:r>
              <a:rPr lang="en-US" dirty="0">
                <a:latin typeface="+mj-lt"/>
              </a:rPr>
              <a:t>It is also possible to determine probability by experiment: if the die were unbalanced (loaded = cheating), you could roll it hundreds or thousands of times to get the actual probability of getting a 2.  For a fair die, the experimentally determined number should be quite close to 1/6, especially with many rolls. </a:t>
            </a:r>
          </a:p>
        </p:txBody>
      </p:sp>
      <p:sp>
        <p:nvSpPr>
          <p:cNvPr id="10" name="Text Box 13"/>
          <p:cNvSpPr txBox="1">
            <a:spLocks noChangeArrowheads="1"/>
          </p:cNvSpPr>
          <p:nvPr/>
        </p:nvSpPr>
        <p:spPr bwMode="auto">
          <a:xfrm>
            <a:off x="5768009" y="4141304"/>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0.5</a:t>
            </a:r>
          </a:p>
        </p:txBody>
      </p:sp>
    </p:spTree>
    <p:extLst>
      <p:ext uri="{BB962C8B-B14F-4D97-AF65-F5344CB8AC3E}">
        <p14:creationId xmlns:p14="http://schemas.microsoft.com/office/powerpoint/2010/main" val="40965469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592540" y="153987"/>
            <a:ext cx="10515600" cy="1325563"/>
          </a:xfrm>
        </p:spPr>
        <p:txBody>
          <a:bodyPr>
            <a:normAutofit/>
          </a:bodyPr>
          <a:lstStyle/>
          <a:p>
            <a:pPr eaLnBrk="1" hangingPunct="1"/>
            <a:r>
              <a:rPr lang="en-US" altLang="en-US" sz="4000" dirty="0">
                <a:solidFill>
                  <a:srgbClr val="CD0000"/>
                </a:solidFill>
                <a:ea typeface="ＭＳ Ｐゴシック" panose="020B0600070205080204" pitchFamily="34" charset="-128"/>
              </a:rPr>
              <a:t>Exploratory Data Analysis (EDA)</a:t>
            </a:r>
          </a:p>
        </p:txBody>
      </p:sp>
      <p:sp>
        <p:nvSpPr>
          <p:cNvPr id="24580" name="Rectangle 3"/>
          <p:cNvSpPr>
            <a:spLocks noGrp="1" noChangeArrowheads="1"/>
          </p:cNvSpPr>
          <p:nvPr>
            <p:ph type="body" idx="1"/>
          </p:nvPr>
        </p:nvSpPr>
        <p:spPr>
          <a:xfrm>
            <a:off x="838200" y="1479550"/>
            <a:ext cx="7772400" cy="4876800"/>
          </a:xfrm>
        </p:spPr>
        <p:txBody>
          <a:bodyPr>
            <a:normAutofit lnSpcReduction="10000"/>
          </a:bodyPr>
          <a:lstStyle/>
          <a:p>
            <a:pPr eaLnBrk="1" hangingPunct="1">
              <a:lnSpc>
                <a:spcPct val="90000"/>
              </a:lnSpc>
            </a:pPr>
            <a:r>
              <a:rPr lang="en-US" altLang="en-US" sz="2000" dirty="0">
                <a:latin typeface="+mj-lt"/>
                <a:ea typeface="ＭＳ Ｐゴシック" panose="020B0600070205080204" pitchFamily="34" charset="-128"/>
              </a:rPr>
              <a:t>Goal:  get a general sense of the data  </a:t>
            </a:r>
          </a:p>
          <a:p>
            <a:pPr lvl="1" eaLnBrk="1" hangingPunct="1">
              <a:lnSpc>
                <a:spcPct val="90000"/>
              </a:lnSpc>
            </a:pPr>
            <a:r>
              <a:rPr lang="en-US" altLang="en-US" sz="1800" dirty="0">
                <a:latin typeface="+mj-lt"/>
                <a:ea typeface="ＭＳ Ｐゴシック" panose="020B0600070205080204" pitchFamily="34" charset="-128"/>
              </a:rPr>
              <a:t>means, medians, </a:t>
            </a:r>
            <a:r>
              <a:rPr lang="en-US" altLang="en-US" sz="1800" dirty="0" err="1">
                <a:latin typeface="+mj-lt"/>
                <a:ea typeface="ＭＳ Ｐゴシック" panose="020B0600070205080204" pitchFamily="34" charset="-128"/>
              </a:rPr>
              <a:t>quantiles</a:t>
            </a:r>
            <a:r>
              <a:rPr lang="en-US" altLang="en-US" sz="1800" dirty="0">
                <a:latin typeface="+mj-lt"/>
                <a:ea typeface="ＭＳ Ｐゴシック" panose="020B0600070205080204" pitchFamily="34" charset="-128"/>
              </a:rPr>
              <a:t>, histograms, boxplots</a:t>
            </a:r>
          </a:p>
          <a:p>
            <a:pPr lvl="1" eaLnBrk="1" hangingPunct="1">
              <a:lnSpc>
                <a:spcPct val="90000"/>
              </a:lnSpc>
              <a:buFontTx/>
              <a:buChar char="•"/>
            </a:pPr>
            <a:r>
              <a:rPr lang="en-US" altLang="en-US" sz="2000" dirty="0">
                <a:latin typeface="+mj-lt"/>
                <a:ea typeface="ＭＳ Ｐゴシック" panose="020B0600070205080204" pitchFamily="34" charset="-128"/>
              </a:rPr>
              <a:t>You should always look at every variable - you will learn something!</a:t>
            </a:r>
          </a:p>
          <a:p>
            <a:pPr eaLnBrk="1" hangingPunct="1">
              <a:lnSpc>
                <a:spcPct val="90000"/>
              </a:lnSpc>
            </a:pPr>
            <a:r>
              <a:rPr lang="en-US" altLang="en-US" sz="2000" dirty="0">
                <a:latin typeface="+mj-lt"/>
                <a:ea typeface="ＭＳ Ｐゴシック" panose="020B0600070205080204" pitchFamily="34" charset="-128"/>
              </a:rPr>
              <a:t>data-driven (model-free)</a:t>
            </a:r>
          </a:p>
          <a:p>
            <a:pPr eaLnBrk="1" hangingPunct="1">
              <a:lnSpc>
                <a:spcPct val="90000"/>
              </a:lnSpc>
            </a:pPr>
            <a:r>
              <a:rPr lang="en-US" altLang="en-US" sz="2000" dirty="0">
                <a:latin typeface="+mj-lt"/>
                <a:ea typeface="ＭＳ Ｐゴシック" panose="020B0600070205080204" pitchFamily="34" charset="-128"/>
              </a:rPr>
              <a:t>Think interactive and visual</a:t>
            </a:r>
          </a:p>
          <a:p>
            <a:pPr lvl="1" eaLnBrk="1" hangingPunct="1">
              <a:lnSpc>
                <a:spcPct val="90000"/>
              </a:lnSpc>
            </a:pPr>
            <a:r>
              <a:rPr lang="en-US" altLang="en-US" sz="1800" dirty="0">
                <a:latin typeface="+mj-lt"/>
                <a:ea typeface="ＭＳ Ｐゴシック" panose="020B0600070205080204" pitchFamily="34" charset="-128"/>
              </a:rPr>
              <a:t>Humans are the best pattern recognizers</a:t>
            </a:r>
          </a:p>
          <a:p>
            <a:pPr lvl="1" eaLnBrk="1" hangingPunct="1">
              <a:lnSpc>
                <a:spcPct val="90000"/>
              </a:lnSpc>
            </a:pPr>
            <a:r>
              <a:rPr lang="en-US" altLang="en-US" sz="1800" dirty="0">
                <a:latin typeface="+mj-lt"/>
                <a:ea typeface="ＭＳ Ｐゴシック" panose="020B0600070205080204" pitchFamily="34" charset="-128"/>
              </a:rPr>
              <a:t> You can use more than 2 dimensions!</a:t>
            </a:r>
          </a:p>
          <a:p>
            <a:pPr lvl="2" eaLnBrk="1" hangingPunct="1">
              <a:lnSpc>
                <a:spcPct val="90000"/>
              </a:lnSpc>
            </a:pPr>
            <a:r>
              <a:rPr lang="en-US" altLang="en-US" sz="1800" dirty="0" err="1">
                <a:latin typeface="+mj-lt"/>
                <a:ea typeface="ＭＳ Ｐゴシック" panose="020B0600070205080204" pitchFamily="34" charset="-128"/>
              </a:rPr>
              <a:t>x,y,z</a:t>
            </a:r>
            <a:r>
              <a:rPr lang="en-US" altLang="en-US" sz="1800" dirty="0">
                <a:latin typeface="+mj-lt"/>
                <a:ea typeface="ＭＳ Ｐゴシック" panose="020B0600070205080204" pitchFamily="34" charset="-128"/>
              </a:rPr>
              <a:t>, space, color, time….</a:t>
            </a:r>
          </a:p>
          <a:p>
            <a:pPr eaLnBrk="1" hangingPunct="1">
              <a:lnSpc>
                <a:spcPct val="90000"/>
              </a:lnSpc>
            </a:pPr>
            <a:r>
              <a:rPr lang="en-US" altLang="en-US" sz="2000" dirty="0">
                <a:latin typeface="+mj-lt"/>
                <a:ea typeface="ＭＳ Ｐゴシック" panose="020B0600070205080204" pitchFamily="34" charset="-128"/>
              </a:rPr>
              <a:t>especially useful in early stages of data mining</a:t>
            </a:r>
          </a:p>
          <a:p>
            <a:pPr lvl="1" eaLnBrk="1" hangingPunct="1">
              <a:lnSpc>
                <a:spcPct val="90000"/>
              </a:lnSpc>
            </a:pPr>
            <a:r>
              <a:rPr lang="en-US" altLang="en-US" sz="1800" dirty="0">
                <a:latin typeface="+mj-lt"/>
                <a:ea typeface="ＭＳ Ｐゴシック" panose="020B0600070205080204" pitchFamily="34" charset="-128"/>
              </a:rPr>
              <a:t>detect outliers     (e.g. assess data quality)</a:t>
            </a:r>
          </a:p>
          <a:p>
            <a:pPr lvl="1" eaLnBrk="1" hangingPunct="1">
              <a:lnSpc>
                <a:spcPct val="90000"/>
              </a:lnSpc>
            </a:pPr>
            <a:r>
              <a:rPr lang="en-US" altLang="en-US" sz="1800" dirty="0">
                <a:latin typeface="+mj-lt"/>
                <a:ea typeface="ＭＳ Ｐゴシック" panose="020B0600070205080204" pitchFamily="34" charset="-128"/>
              </a:rPr>
              <a:t>test assumptions (e.g. normal distributions or skewed?)</a:t>
            </a:r>
          </a:p>
          <a:p>
            <a:pPr lvl="1" eaLnBrk="1" hangingPunct="1">
              <a:lnSpc>
                <a:spcPct val="90000"/>
              </a:lnSpc>
            </a:pPr>
            <a:r>
              <a:rPr lang="en-US" altLang="en-US" sz="1800" dirty="0">
                <a:latin typeface="+mj-lt"/>
                <a:ea typeface="ＭＳ Ｐゴシック" panose="020B0600070205080204" pitchFamily="34" charset="-128"/>
              </a:rPr>
              <a:t>identify useful raw data &amp; transforms (e.g. log(x))</a:t>
            </a:r>
          </a:p>
          <a:p>
            <a:pPr eaLnBrk="1" hangingPunct="1">
              <a:lnSpc>
                <a:spcPct val="90000"/>
              </a:lnSpc>
            </a:pPr>
            <a:endParaRPr lang="en-US" altLang="en-US" sz="2400" i="1" dirty="0">
              <a:latin typeface="+mj-lt"/>
              <a:ea typeface="ＭＳ Ｐゴシック" panose="020B0600070205080204" pitchFamily="34" charset="-128"/>
            </a:endParaRPr>
          </a:p>
          <a:p>
            <a:pPr eaLnBrk="1" hangingPunct="1">
              <a:lnSpc>
                <a:spcPct val="90000"/>
              </a:lnSpc>
            </a:pPr>
            <a:r>
              <a:rPr lang="en-US" altLang="en-US" sz="2000" dirty="0">
                <a:latin typeface="+mj-lt"/>
                <a:ea typeface="ＭＳ Ｐゴシック" panose="020B0600070205080204" pitchFamily="34" charset="-128"/>
              </a:rPr>
              <a:t>Bottom line: it is always well worth looking at your data!</a:t>
            </a:r>
          </a:p>
        </p:txBody>
      </p:sp>
    </p:spTree>
    <p:extLst>
      <p:ext uri="{BB962C8B-B14F-4D97-AF65-F5344CB8AC3E}">
        <p14:creationId xmlns:p14="http://schemas.microsoft.com/office/powerpoint/2010/main" val="8820730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660779" y="0"/>
            <a:ext cx="10515600" cy="1325563"/>
          </a:xfrm>
        </p:spPr>
        <p:txBody>
          <a:bodyPr>
            <a:normAutofit/>
          </a:bodyPr>
          <a:lstStyle/>
          <a:p>
            <a:pPr eaLnBrk="1" hangingPunct="1"/>
            <a:r>
              <a:rPr lang="en-US" altLang="en-US" sz="4000" dirty="0">
                <a:solidFill>
                  <a:srgbClr val="CD0000"/>
                </a:solidFill>
                <a:ea typeface="ＭＳ Ｐゴシック" panose="020B0600070205080204" pitchFamily="34" charset="-128"/>
              </a:rPr>
              <a:t>Summary Statistics</a:t>
            </a:r>
          </a:p>
        </p:txBody>
      </p:sp>
      <p:sp>
        <p:nvSpPr>
          <p:cNvPr id="26628" name="Rectangle 3"/>
          <p:cNvSpPr>
            <a:spLocks noGrp="1" noChangeArrowheads="1"/>
          </p:cNvSpPr>
          <p:nvPr>
            <p:ph type="body" idx="1"/>
          </p:nvPr>
        </p:nvSpPr>
        <p:spPr>
          <a:xfrm>
            <a:off x="1328832" y="1206145"/>
            <a:ext cx="9847547" cy="5761037"/>
          </a:xfrm>
        </p:spPr>
        <p:txBody>
          <a:bodyPr/>
          <a:lstStyle/>
          <a:p>
            <a:pPr eaLnBrk="1" hangingPunct="1">
              <a:lnSpc>
                <a:spcPct val="90000"/>
              </a:lnSpc>
            </a:pPr>
            <a:r>
              <a:rPr lang="en-US" altLang="en-US" sz="2400" i="1" dirty="0">
                <a:latin typeface="+mj-lt"/>
                <a:ea typeface="ＭＳ Ｐゴシック" panose="020B0600070205080204" pitchFamily="34" charset="-128"/>
              </a:rPr>
              <a:t>not</a:t>
            </a:r>
            <a:r>
              <a:rPr lang="en-US" altLang="en-US" sz="2400" dirty="0">
                <a:latin typeface="+mj-lt"/>
                <a:ea typeface="ＭＳ Ｐゴシック" panose="020B0600070205080204" pitchFamily="34" charset="-128"/>
              </a:rPr>
              <a:t> visual</a:t>
            </a:r>
          </a:p>
          <a:p>
            <a:pPr eaLnBrk="1" hangingPunct="1">
              <a:lnSpc>
                <a:spcPct val="90000"/>
              </a:lnSpc>
            </a:pPr>
            <a:r>
              <a:rPr lang="en-US" altLang="en-US" sz="2400" dirty="0">
                <a:latin typeface="+mj-lt"/>
                <a:ea typeface="ＭＳ Ｐゴシック" panose="020B0600070205080204" pitchFamily="34" charset="-128"/>
              </a:rPr>
              <a:t>sample statistics of data X   </a:t>
            </a:r>
          </a:p>
          <a:p>
            <a:pPr lvl="1" eaLnBrk="1" hangingPunct="1">
              <a:lnSpc>
                <a:spcPct val="90000"/>
              </a:lnSpc>
            </a:pPr>
            <a:r>
              <a:rPr lang="en-US" altLang="en-US" sz="2000" dirty="0">
                <a:latin typeface="+mj-lt"/>
                <a:ea typeface="ＭＳ Ｐゴシック" panose="020B0600070205080204" pitchFamily="34" charset="-128"/>
              </a:rPr>
              <a:t>mean:   </a:t>
            </a:r>
            <a:r>
              <a:rPr lang="en-US" altLang="en-US" sz="2000" dirty="0">
                <a:latin typeface="+mj-lt"/>
                <a:ea typeface="ＭＳ Ｐゴシック" panose="020B0600070205080204" pitchFamily="34" charset="-128"/>
                <a:sym typeface="Symbol" panose="05050102010706020507" pitchFamily="18" charset="2"/>
              </a:rPr>
              <a:t> = </a:t>
            </a:r>
            <a:r>
              <a:rPr lang="en-US" altLang="en-US" sz="2000" baseline="-25000" dirty="0" err="1">
                <a:latin typeface="+mj-lt"/>
                <a:ea typeface="ＭＳ Ｐゴシック" panose="020B0600070205080204" pitchFamily="34" charset="-128"/>
                <a:sym typeface="Symbol" panose="05050102010706020507" pitchFamily="18" charset="2"/>
              </a:rPr>
              <a:t>i</a:t>
            </a:r>
            <a:r>
              <a:rPr lang="en-US" altLang="en-US" sz="2000" dirty="0">
                <a:latin typeface="+mj-lt"/>
                <a:ea typeface="ＭＳ Ｐゴシック" panose="020B0600070205080204" pitchFamily="34" charset="-128"/>
                <a:sym typeface="Symbol" panose="05050102010706020507" pitchFamily="18" charset="2"/>
              </a:rPr>
              <a:t> X</a:t>
            </a:r>
            <a:r>
              <a:rPr lang="en-US" altLang="en-US" sz="2000" baseline="-25000" dirty="0">
                <a:latin typeface="+mj-lt"/>
                <a:ea typeface="ＭＳ Ｐゴシック" panose="020B0600070205080204" pitchFamily="34" charset="-128"/>
                <a:sym typeface="Symbol" panose="05050102010706020507" pitchFamily="18" charset="2"/>
              </a:rPr>
              <a:t>i </a:t>
            </a:r>
            <a:r>
              <a:rPr lang="en-US" altLang="en-US" sz="2000" dirty="0">
                <a:latin typeface="+mj-lt"/>
                <a:ea typeface="ＭＳ Ｐゴシック" panose="020B0600070205080204" pitchFamily="34" charset="-128"/>
                <a:sym typeface="Symbol" panose="05050102010706020507" pitchFamily="18" charset="2"/>
              </a:rPr>
              <a:t>/ n                    </a:t>
            </a:r>
          </a:p>
          <a:p>
            <a:pPr lvl="1" eaLnBrk="1" hangingPunct="1">
              <a:lnSpc>
                <a:spcPct val="90000"/>
              </a:lnSpc>
            </a:pPr>
            <a:r>
              <a:rPr lang="en-US" altLang="en-US" sz="2000" dirty="0">
                <a:latin typeface="+mj-lt"/>
                <a:ea typeface="ＭＳ Ｐゴシック" panose="020B0600070205080204" pitchFamily="34" charset="-128"/>
                <a:sym typeface="Symbol" panose="05050102010706020507" pitchFamily="18" charset="2"/>
              </a:rPr>
              <a:t>mode: most common value in X</a:t>
            </a:r>
          </a:p>
          <a:p>
            <a:pPr lvl="1" eaLnBrk="1" hangingPunct="1">
              <a:lnSpc>
                <a:spcPct val="90000"/>
              </a:lnSpc>
            </a:pPr>
            <a:r>
              <a:rPr lang="en-US" altLang="en-US" sz="2000" dirty="0">
                <a:latin typeface="+mj-lt"/>
                <a:ea typeface="ＭＳ Ｐゴシック" panose="020B0600070205080204" pitchFamily="34" charset="-128"/>
                <a:sym typeface="Symbol" panose="05050102010706020507" pitchFamily="18" charset="2"/>
              </a:rPr>
              <a:t>median: </a:t>
            </a:r>
            <a:r>
              <a:rPr lang="en-US" altLang="en-US" sz="2000" b="1" dirty="0">
                <a:latin typeface="+mj-lt"/>
                <a:ea typeface="ＭＳ Ｐゴシック" panose="020B0600070205080204" pitchFamily="34" charset="-128"/>
                <a:sym typeface="Symbol" panose="05050102010706020507" pitchFamily="18" charset="2"/>
              </a:rPr>
              <a:t>X</a:t>
            </a:r>
            <a:r>
              <a:rPr lang="en-US" altLang="en-US" sz="2000" dirty="0">
                <a:latin typeface="+mj-lt"/>
                <a:ea typeface="ＭＳ Ｐゴシック" panose="020B0600070205080204" pitchFamily="34" charset="-128"/>
                <a:sym typeface="Symbol" panose="05050102010706020507" pitchFamily="18" charset="2"/>
              </a:rPr>
              <a:t>=sort(X), median = </a:t>
            </a:r>
            <a:r>
              <a:rPr lang="en-US" altLang="en-US" sz="2000" b="1" dirty="0" err="1">
                <a:latin typeface="+mj-lt"/>
                <a:ea typeface="ＭＳ Ｐゴシック" panose="020B0600070205080204" pitchFamily="34" charset="-128"/>
                <a:sym typeface="Symbol" panose="05050102010706020507" pitchFamily="18" charset="2"/>
              </a:rPr>
              <a:t>X</a:t>
            </a:r>
            <a:r>
              <a:rPr lang="en-US" altLang="en-US" sz="2000" baseline="-25000" dirty="0" err="1">
                <a:latin typeface="+mj-lt"/>
                <a:ea typeface="ＭＳ Ｐゴシック" panose="020B0600070205080204" pitchFamily="34" charset="-128"/>
                <a:sym typeface="Symbol" panose="05050102010706020507" pitchFamily="18" charset="2"/>
              </a:rPr>
              <a:t>n</a:t>
            </a:r>
            <a:r>
              <a:rPr lang="en-US" altLang="en-US" sz="2000" baseline="-25000" dirty="0">
                <a:latin typeface="+mj-lt"/>
                <a:ea typeface="ＭＳ Ｐゴシック" panose="020B0600070205080204" pitchFamily="34" charset="-128"/>
                <a:sym typeface="Symbol" panose="05050102010706020507" pitchFamily="18" charset="2"/>
              </a:rPr>
              <a:t>/2</a:t>
            </a:r>
            <a:r>
              <a:rPr lang="en-US" altLang="en-US" sz="2000" dirty="0">
                <a:latin typeface="+mj-lt"/>
                <a:ea typeface="ＭＳ Ｐゴシック" panose="020B0600070205080204" pitchFamily="34" charset="-128"/>
                <a:sym typeface="Symbol" panose="05050102010706020507" pitchFamily="18" charset="2"/>
              </a:rPr>
              <a:t> (half below, half above)</a:t>
            </a:r>
          </a:p>
          <a:p>
            <a:pPr lvl="1" eaLnBrk="1" hangingPunct="1">
              <a:lnSpc>
                <a:spcPct val="90000"/>
              </a:lnSpc>
            </a:pPr>
            <a:r>
              <a:rPr lang="en-US" altLang="en-US" sz="2000" dirty="0">
                <a:latin typeface="+mj-lt"/>
                <a:ea typeface="ＭＳ Ｐゴシック" panose="020B0600070205080204" pitchFamily="34" charset="-128"/>
                <a:sym typeface="Symbol" panose="05050102010706020507" pitchFamily="18" charset="2"/>
              </a:rPr>
              <a:t>quartiles of sorted </a:t>
            </a:r>
            <a:r>
              <a:rPr lang="en-US" altLang="en-US" sz="2000" b="1" dirty="0">
                <a:latin typeface="+mj-lt"/>
                <a:ea typeface="ＭＳ Ｐゴシック" panose="020B0600070205080204" pitchFamily="34" charset="-128"/>
                <a:sym typeface="Symbol" panose="05050102010706020507" pitchFamily="18" charset="2"/>
              </a:rPr>
              <a:t>X</a:t>
            </a:r>
            <a:r>
              <a:rPr lang="en-US" altLang="en-US" sz="2000" dirty="0">
                <a:latin typeface="+mj-lt"/>
                <a:ea typeface="ＭＳ Ｐゴシック" panose="020B0600070205080204" pitchFamily="34" charset="-128"/>
                <a:sym typeface="Symbol" panose="05050102010706020507" pitchFamily="18" charset="2"/>
              </a:rPr>
              <a:t>: Q1 value = </a:t>
            </a:r>
            <a:r>
              <a:rPr lang="en-US" altLang="en-US" sz="2000" b="1" dirty="0">
                <a:latin typeface="+mj-lt"/>
                <a:ea typeface="ＭＳ Ｐゴシック" panose="020B0600070205080204" pitchFamily="34" charset="-128"/>
                <a:sym typeface="Symbol" panose="05050102010706020507" pitchFamily="18" charset="2"/>
              </a:rPr>
              <a:t>X</a:t>
            </a:r>
            <a:r>
              <a:rPr lang="en-US" altLang="en-US" sz="2000" baseline="-25000" dirty="0">
                <a:latin typeface="+mj-lt"/>
                <a:ea typeface="ＭＳ Ｐゴシック" panose="020B0600070205080204" pitchFamily="34" charset="-128"/>
                <a:sym typeface="Symbol" panose="05050102010706020507" pitchFamily="18" charset="2"/>
              </a:rPr>
              <a:t>0.25n</a:t>
            </a:r>
            <a:r>
              <a:rPr lang="en-US" altLang="en-US" sz="2000" dirty="0">
                <a:latin typeface="+mj-lt"/>
                <a:ea typeface="ＭＳ Ｐゴシック" panose="020B0600070205080204" pitchFamily="34" charset="-128"/>
                <a:sym typeface="Symbol" panose="05050102010706020507" pitchFamily="18" charset="2"/>
              </a:rPr>
              <a:t> , Q3 value = </a:t>
            </a:r>
            <a:r>
              <a:rPr lang="en-US" altLang="en-US" sz="2000" b="1" dirty="0">
                <a:latin typeface="+mj-lt"/>
                <a:ea typeface="ＭＳ Ｐゴシック" panose="020B0600070205080204" pitchFamily="34" charset="-128"/>
                <a:sym typeface="Symbol" panose="05050102010706020507" pitchFamily="18" charset="2"/>
              </a:rPr>
              <a:t>X</a:t>
            </a:r>
            <a:r>
              <a:rPr lang="en-US" altLang="en-US" sz="2000" baseline="-25000" dirty="0">
                <a:latin typeface="+mj-lt"/>
                <a:ea typeface="ＭＳ Ｐゴシック" panose="020B0600070205080204" pitchFamily="34" charset="-128"/>
                <a:sym typeface="Symbol" panose="05050102010706020507" pitchFamily="18" charset="2"/>
              </a:rPr>
              <a:t>0.75 n</a:t>
            </a:r>
            <a:r>
              <a:rPr lang="en-US" altLang="en-US" sz="2000" dirty="0">
                <a:latin typeface="+mj-lt"/>
                <a:ea typeface="ＭＳ Ｐゴシック" panose="020B0600070205080204" pitchFamily="34" charset="-128"/>
                <a:sym typeface="Symbol" panose="05050102010706020507" pitchFamily="18" charset="2"/>
              </a:rPr>
              <a:t> </a:t>
            </a:r>
          </a:p>
          <a:p>
            <a:pPr lvl="2" eaLnBrk="1" hangingPunct="1">
              <a:lnSpc>
                <a:spcPct val="90000"/>
              </a:lnSpc>
            </a:pPr>
            <a:r>
              <a:rPr lang="en-US" altLang="en-US" sz="1800" dirty="0">
                <a:latin typeface="+mj-lt"/>
                <a:ea typeface="ＭＳ Ｐゴシック" panose="020B0600070205080204" pitchFamily="34" charset="-128"/>
                <a:sym typeface="Symbol" panose="05050102010706020507" pitchFamily="18" charset="2"/>
              </a:rPr>
              <a:t>interquartile range:   value(Q3) - value(Q1)</a:t>
            </a:r>
          </a:p>
          <a:p>
            <a:pPr lvl="2" eaLnBrk="1" hangingPunct="1">
              <a:lnSpc>
                <a:spcPct val="90000"/>
              </a:lnSpc>
            </a:pPr>
            <a:r>
              <a:rPr lang="en-US" altLang="en-US" sz="1800" dirty="0">
                <a:latin typeface="+mj-lt"/>
                <a:ea typeface="ＭＳ Ｐゴシック" panose="020B0600070205080204" pitchFamily="34" charset="-128"/>
                <a:sym typeface="Symbol" panose="05050102010706020507" pitchFamily="18" charset="2"/>
              </a:rPr>
              <a:t>range:                       max(X) - min(X)  =  </a:t>
            </a:r>
            <a:r>
              <a:rPr lang="en-US" altLang="en-US" sz="1800" b="1" dirty="0" err="1">
                <a:latin typeface="+mj-lt"/>
                <a:ea typeface="ＭＳ Ｐゴシック" panose="020B0600070205080204" pitchFamily="34" charset="-128"/>
                <a:sym typeface="Symbol" panose="05050102010706020507" pitchFamily="18" charset="2"/>
              </a:rPr>
              <a:t>X</a:t>
            </a:r>
            <a:r>
              <a:rPr lang="en-US" altLang="en-US" sz="1800" baseline="-25000" dirty="0" err="1">
                <a:latin typeface="+mj-lt"/>
                <a:ea typeface="ＭＳ Ｐゴシック" panose="020B0600070205080204" pitchFamily="34" charset="-128"/>
                <a:sym typeface="Symbol" panose="05050102010706020507" pitchFamily="18" charset="2"/>
              </a:rPr>
              <a:t>n</a:t>
            </a:r>
            <a:r>
              <a:rPr lang="en-US" altLang="en-US" sz="1800" dirty="0">
                <a:latin typeface="+mj-lt"/>
                <a:ea typeface="ＭＳ Ｐゴシック" panose="020B0600070205080204" pitchFamily="34" charset="-128"/>
                <a:sym typeface="Symbol" panose="05050102010706020507" pitchFamily="18" charset="2"/>
              </a:rPr>
              <a:t> - </a:t>
            </a:r>
            <a:r>
              <a:rPr lang="en-US" altLang="en-US" sz="1800" b="1" dirty="0">
                <a:latin typeface="+mj-lt"/>
                <a:ea typeface="ＭＳ Ｐゴシック" panose="020B0600070205080204" pitchFamily="34" charset="-128"/>
                <a:sym typeface="Symbol" panose="05050102010706020507" pitchFamily="18" charset="2"/>
              </a:rPr>
              <a:t>X</a:t>
            </a:r>
            <a:r>
              <a:rPr lang="en-US" altLang="en-US" sz="1800" baseline="-25000" dirty="0">
                <a:latin typeface="+mj-lt"/>
                <a:ea typeface="ＭＳ Ｐゴシック" panose="020B0600070205080204" pitchFamily="34" charset="-128"/>
                <a:sym typeface="Symbol" panose="05050102010706020507" pitchFamily="18" charset="2"/>
              </a:rPr>
              <a:t>1</a:t>
            </a:r>
            <a:endParaRPr lang="en-US" altLang="en-US" sz="1800" dirty="0">
              <a:latin typeface="+mj-lt"/>
              <a:ea typeface="ＭＳ Ｐゴシック" panose="020B0600070205080204" pitchFamily="34" charset="-128"/>
              <a:sym typeface="Symbol" panose="05050102010706020507" pitchFamily="18" charset="2"/>
            </a:endParaRPr>
          </a:p>
          <a:p>
            <a:pPr lvl="1" eaLnBrk="1" hangingPunct="1">
              <a:lnSpc>
                <a:spcPct val="90000"/>
              </a:lnSpc>
            </a:pPr>
            <a:r>
              <a:rPr lang="en-US" altLang="en-US" sz="2000" dirty="0">
                <a:latin typeface="+mj-lt"/>
                <a:ea typeface="ＭＳ Ｐゴシック" panose="020B0600070205080204" pitchFamily="34" charset="-128"/>
                <a:sym typeface="Symbol" panose="05050102010706020507" pitchFamily="18" charset="2"/>
              </a:rPr>
              <a:t>variance: </a:t>
            </a:r>
            <a:r>
              <a:rPr lang="en-US" altLang="en-US" sz="2000" baseline="30000" dirty="0">
                <a:latin typeface="+mj-lt"/>
                <a:ea typeface="ＭＳ Ｐゴシック" panose="020B0600070205080204" pitchFamily="34" charset="-128"/>
                <a:sym typeface="Symbol" panose="05050102010706020507" pitchFamily="18" charset="2"/>
              </a:rPr>
              <a:t>2  </a:t>
            </a:r>
            <a:r>
              <a:rPr lang="en-US" altLang="en-US" sz="2000" dirty="0">
                <a:latin typeface="+mj-lt"/>
                <a:ea typeface="ＭＳ Ｐゴシック" panose="020B0600070205080204" pitchFamily="34" charset="-128"/>
                <a:sym typeface="Symbol" panose="05050102010706020507" pitchFamily="18" charset="2"/>
              </a:rPr>
              <a:t>= </a:t>
            </a:r>
            <a:r>
              <a:rPr lang="en-US" altLang="en-US" sz="2000" baseline="-25000" dirty="0" err="1">
                <a:latin typeface="+mj-lt"/>
                <a:ea typeface="ＭＳ Ｐゴシック" panose="020B0600070205080204" pitchFamily="34" charset="-128"/>
                <a:sym typeface="Symbol" panose="05050102010706020507" pitchFamily="18" charset="2"/>
              </a:rPr>
              <a:t>i</a:t>
            </a:r>
            <a:r>
              <a:rPr lang="en-US" altLang="en-US" sz="2000" dirty="0">
                <a:latin typeface="+mj-lt"/>
                <a:ea typeface="ＭＳ Ｐゴシック" panose="020B0600070205080204" pitchFamily="34" charset="-128"/>
                <a:sym typeface="Symbol" panose="05050102010706020507" pitchFamily="18" charset="2"/>
              </a:rPr>
              <a:t> (X</a:t>
            </a:r>
            <a:r>
              <a:rPr lang="en-US" altLang="en-US" sz="2000" baseline="-25000" dirty="0">
                <a:latin typeface="+mj-lt"/>
                <a:ea typeface="ＭＳ Ｐゴシック" panose="020B0600070205080204" pitchFamily="34" charset="-128"/>
                <a:sym typeface="Symbol" panose="05050102010706020507" pitchFamily="18" charset="2"/>
              </a:rPr>
              <a:t>i </a:t>
            </a:r>
            <a:r>
              <a:rPr lang="en-US" altLang="en-US" sz="2000" dirty="0">
                <a:latin typeface="+mj-lt"/>
                <a:ea typeface="ＭＳ Ｐゴシック" panose="020B0600070205080204" pitchFamily="34" charset="-128"/>
                <a:sym typeface="Symbol" panose="05050102010706020507" pitchFamily="18" charset="2"/>
              </a:rPr>
              <a:t>- </a:t>
            </a:r>
            <a:r>
              <a:rPr lang="en-US" altLang="en-US" sz="2000" u="sng" dirty="0">
                <a:latin typeface="+mj-lt"/>
                <a:ea typeface="ＭＳ Ｐゴシック" panose="020B0600070205080204" pitchFamily="34" charset="-128"/>
                <a:sym typeface="Symbol" panose="05050102010706020507" pitchFamily="18" charset="2"/>
              </a:rPr>
              <a:t></a:t>
            </a:r>
            <a:r>
              <a:rPr lang="en-US" altLang="en-US" sz="2000" dirty="0">
                <a:latin typeface="+mj-lt"/>
                <a:ea typeface="ＭＳ Ｐゴシック" panose="020B0600070205080204" pitchFamily="34" charset="-128"/>
                <a:sym typeface="Symbol" panose="05050102010706020507" pitchFamily="18" charset="2"/>
              </a:rPr>
              <a:t>)</a:t>
            </a:r>
            <a:r>
              <a:rPr lang="en-US" altLang="en-US" sz="2000" baseline="30000" dirty="0">
                <a:latin typeface="+mj-lt"/>
                <a:ea typeface="ＭＳ Ｐゴシック" panose="020B0600070205080204" pitchFamily="34" charset="-128"/>
                <a:sym typeface="Symbol" panose="05050102010706020507" pitchFamily="18" charset="2"/>
              </a:rPr>
              <a:t>2 </a:t>
            </a:r>
            <a:r>
              <a:rPr lang="en-US" altLang="en-US" sz="2000" dirty="0">
                <a:latin typeface="+mj-lt"/>
                <a:ea typeface="ＭＳ Ｐゴシック" panose="020B0600070205080204" pitchFamily="34" charset="-128"/>
                <a:sym typeface="Symbol" panose="05050102010706020507" pitchFamily="18" charset="2"/>
              </a:rPr>
              <a:t>/ n  </a:t>
            </a:r>
          </a:p>
          <a:p>
            <a:pPr lvl="1" eaLnBrk="1" hangingPunct="1">
              <a:lnSpc>
                <a:spcPct val="90000"/>
              </a:lnSpc>
            </a:pPr>
            <a:r>
              <a:rPr lang="en-US" altLang="en-US" sz="2000" dirty="0" err="1">
                <a:latin typeface="+mj-lt"/>
                <a:ea typeface="ＭＳ Ｐゴシック" panose="020B0600070205080204" pitchFamily="34" charset="-128"/>
                <a:sym typeface="Symbol" panose="05050102010706020507" pitchFamily="18" charset="2"/>
              </a:rPr>
              <a:t>skewness</a:t>
            </a:r>
            <a:r>
              <a:rPr lang="en-US" altLang="en-US" sz="2000" dirty="0">
                <a:latin typeface="+mj-lt"/>
                <a:ea typeface="ＭＳ Ｐゴシック" panose="020B0600070205080204" pitchFamily="34" charset="-128"/>
                <a:sym typeface="Symbol" panose="05050102010706020507" pitchFamily="18" charset="2"/>
              </a:rPr>
              <a:t>: </a:t>
            </a:r>
            <a:r>
              <a:rPr lang="en-US" altLang="en-US" sz="2000" baseline="-25000" dirty="0" err="1">
                <a:latin typeface="+mj-lt"/>
                <a:ea typeface="ＭＳ Ｐゴシック" panose="020B0600070205080204" pitchFamily="34" charset="-128"/>
                <a:sym typeface="Symbol" panose="05050102010706020507" pitchFamily="18" charset="2"/>
              </a:rPr>
              <a:t>i</a:t>
            </a:r>
            <a:r>
              <a:rPr lang="en-US" altLang="en-US" sz="2000" dirty="0">
                <a:latin typeface="+mj-lt"/>
                <a:ea typeface="ＭＳ Ｐゴシック" panose="020B0600070205080204" pitchFamily="34" charset="-128"/>
                <a:sym typeface="Symbol" panose="05050102010706020507" pitchFamily="18" charset="2"/>
              </a:rPr>
              <a:t> (X</a:t>
            </a:r>
            <a:r>
              <a:rPr lang="en-US" altLang="en-US" sz="2000" baseline="-25000" dirty="0">
                <a:latin typeface="+mj-lt"/>
                <a:ea typeface="ＭＳ Ｐゴシック" panose="020B0600070205080204" pitchFamily="34" charset="-128"/>
                <a:sym typeface="Symbol" panose="05050102010706020507" pitchFamily="18" charset="2"/>
              </a:rPr>
              <a:t>i </a:t>
            </a:r>
            <a:r>
              <a:rPr lang="en-US" altLang="en-US" sz="2000" dirty="0">
                <a:latin typeface="+mj-lt"/>
                <a:ea typeface="ＭＳ Ｐゴシック" panose="020B0600070205080204" pitchFamily="34" charset="-128"/>
                <a:sym typeface="Symbol" panose="05050102010706020507" pitchFamily="18" charset="2"/>
              </a:rPr>
              <a:t>- )</a:t>
            </a:r>
            <a:r>
              <a:rPr lang="en-US" altLang="en-US" sz="2000" baseline="30000" dirty="0">
                <a:latin typeface="+mj-lt"/>
                <a:ea typeface="ＭＳ Ｐゴシック" panose="020B0600070205080204" pitchFamily="34" charset="-128"/>
                <a:sym typeface="Symbol" panose="05050102010706020507" pitchFamily="18" charset="2"/>
              </a:rPr>
              <a:t>3</a:t>
            </a:r>
            <a:r>
              <a:rPr lang="en-US" altLang="en-US" sz="2000" dirty="0">
                <a:latin typeface="+mj-lt"/>
                <a:ea typeface="ＭＳ Ｐゴシック" panose="020B0600070205080204" pitchFamily="34" charset="-128"/>
                <a:sym typeface="Symbol" panose="05050102010706020507" pitchFamily="18" charset="2"/>
              </a:rPr>
              <a:t>  /  [ (</a:t>
            </a:r>
            <a:r>
              <a:rPr lang="en-US" altLang="en-US" sz="2000" baseline="-25000" dirty="0" err="1">
                <a:latin typeface="+mj-lt"/>
                <a:ea typeface="ＭＳ Ｐゴシック" panose="020B0600070205080204" pitchFamily="34" charset="-128"/>
                <a:sym typeface="Symbol" panose="05050102010706020507" pitchFamily="18" charset="2"/>
              </a:rPr>
              <a:t>i</a:t>
            </a:r>
            <a:r>
              <a:rPr lang="en-US" altLang="en-US" sz="2000" dirty="0">
                <a:latin typeface="+mj-lt"/>
                <a:ea typeface="ＭＳ Ｐゴシック" panose="020B0600070205080204" pitchFamily="34" charset="-128"/>
                <a:sym typeface="Symbol" panose="05050102010706020507" pitchFamily="18" charset="2"/>
              </a:rPr>
              <a:t> (X</a:t>
            </a:r>
            <a:r>
              <a:rPr lang="en-US" altLang="en-US" sz="2000" baseline="-25000" dirty="0">
                <a:latin typeface="+mj-lt"/>
                <a:ea typeface="ＭＳ Ｐゴシック" panose="020B0600070205080204" pitchFamily="34" charset="-128"/>
                <a:sym typeface="Symbol" panose="05050102010706020507" pitchFamily="18" charset="2"/>
              </a:rPr>
              <a:t>i </a:t>
            </a:r>
            <a:r>
              <a:rPr lang="en-US" altLang="en-US" sz="2000" dirty="0">
                <a:latin typeface="+mj-lt"/>
                <a:ea typeface="ＭＳ Ｐゴシック" panose="020B0600070205080204" pitchFamily="34" charset="-128"/>
                <a:sym typeface="Symbol" panose="05050102010706020507" pitchFamily="18" charset="2"/>
              </a:rPr>
              <a:t>- )</a:t>
            </a:r>
            <a:r>
              <a:rPr lang="en-US" altLang="en-US" sz="2000" baseline="30000" dirty="0">
                <a:latin typeface="+mj-lt"/>
                <a:ea typeface="ＭＳ Ｐゴシック" panose="020B0600070205080204" pitchFamily="34" charset="-128"/>
                <a:sym typeface="Symbol" panose="05050102010706020507" pitchFamily="18" charset="2"/>
              </a:rPr>
              <a:t>2</a:t>
            </a:r>
            <a:r>
              <a:rPr lang="en-US" altLang="en-US" sz="2000" dirty="0">
                <a:latin typeface="+mj-lt"/>
                <a:ea typeface="ＭＳ Ｐゴシック" panose="020B0600070205080204" pitchFamily="34" charset="-128"/>
                <a:sym typeface="Symbol" panose="05050102010706020507" pitchFamily="18" charset="2"/>
              </a:rPr>
              <a:t>)</a:t>
            </a:r>
            <a:r>
              <a:rPr lang="en-US" altLang="en-US" sz="2000" baseline="30000" dirty="0">
                <a:latin typeface="+mj-lt"/>
                <a:ea typeface="ＭＳ Ｐゴシック" panose="020B0600070205080204" pitchFamily="34" charset="-128"/>
                <a:sym typeface="Symbol" panose="05050102010706020507" pitchFamily="18" charset="2"/>
              </a:rPr>
              <a:t>3/2 </a:t>
            </a:r>
            <a:r>
              <a:rPr lang="en-US" altLang="en-US" sz="2000" dirty="0">
                <a:latin typeface="+mj-lt"/>
                <a:ea typeface="ＭＳ Ｐゴシック" panose="020B0600070205080204" pitchFamily="34" charset="-128"/>
                <a:sym typeface="Symbol" panose="05050102010706020507" pitchFamily="18" charset="2"/>
              </a:rPr>
              <a:t>] </a:t>
            </a:r>
          </a:p>
          <a:p>
            <a:pPr lvl="2" eaLnBrk="1" hangingPunct="1">
              <a:lnSpc>
                <a:spcPct val="90000"/>
              </a:lnSpc>
            </a:pPr>
            <a:r>
              <a:rPr lang="en-US" altLang="en-US" sz="1800" dirty="0">
                <a:latin typeface="+mj-lt"/>
                <a:ea typeface="ＭＳ Ｐゴシック" panose="020B0600070205080204" pitchFamily="34" charset="-128"/>
                <a:sym typeface="Symbol" panose="05050102010706020507" pitchFamily="18" charset="2"/>
              </a:rPr>
              <a:t>zero if symmetric; right-skewed more common (what kind of data is right skewed?)</a:t>
            </a:r>
          </a:p>
          <a:p>
            <a:pPr lvl="1" eaLnBrk="1" hangingPunct="1">
              <a:lnSpc>
                <a:spcPct val="90000"/>
              </a:lnSpc>
            </a:pPr>
            <a:r>
              <a:rPr lang="en-US" altLang="en-US" sz="2000" dirty="0">
                <a:latin typeface="+mj-lt"/>
                <a:ea typeface="ＭＳ Ｐゴシック" panose="020B0600070205080204" pitchFamily="34" charset="-128"/>
                <a:sym typeface="Symbol" panose="05050102010706020507" pitchFamily="18" charset="2"/>
              </a:rPr>
              <a:t>number of distinct values for a variable (see unique() in R)</a:t>
            </a:r>
          </a:p>
          <a:p>
            <a:pPr lvl="1" eaLnBrk="1" hangingPunct="1">
              <a:lnSpc>
                <a:spcPct val="90000"/>
              </a:lnSpc>
            </a:pPr>
            <a:endParaRPr lang="en-US" altLang="en-US" sz="2000" dirty="0">
              <a:latin typeface="+mj-lt"/>
              <a:ea typeface="ＭＳ Ｐゴシック" panose="020B0600070205080204" pitchFamily="34" charset="-128"/>
              <a:sym typeface="Symbol" panose="05050102010706020507" pitchFamily="18" charset="2"/>
            </a:endParaRPr>
          </a:p>
          <a:p>
            <a:pPr lvl="1" eaLnBrk="1" hangingPunct="1">
              <a:lnSpc>
                <a:spcPct val="90000"/>
              </a:lnSpc>
            </a:pPr>
            <a:r>
              <a:rPr lang="en-US" altLang="en-US" sz="2000" dirty="0">
                <a:latin typeface="+mj-lt"/>
                <a:ea typeface="ＭＳ Ｐゴシック" panose="020B0600070205080204" pitchFamily="34" charset="-128"/>
                <a:sym typeface="Symbol" panose="05050102010706020507" pitchFamily="18" charset="2"/>
              </a:rPr>
              <a:t>Don’t need to report all of </a:t>
            </a:r>
            <a:r>
              <a:rPr lang="en-US" altLang="en-US" sz="2000" dirty="0" err="1">
                <a:latin typeface="+mj-lt"/>
                <a:ea typeface="ＭＳ Ｐゴシック" panose="020B0600070205080204" pitchFamily="34" charset="-128"/>
                <a:sym typeface="Symbol" panose="05050102010706020507" pitchFamily="18" charset="2"/>
              </a:rPr>
              <a:t>thses</a:t>
            </a:r>
            <a:r>
              <a:rPr lang="en-US" altLang="en-US" sz="2000" dirty="0">
                <a:latin typeface="+mj-lt"/>
                <a:ea typeface="ＭＳ Ｐゴシック" panose="020B0600070205080204" pitchFamily="34" charset="-128"/>
                <a:sym typeface="Symbol" panose="05050102010706020507" pitchFamily="18" charset="2"/>
              </a:rPr>
              <a:t>:  Bottom line…do these numbers make sense???</a:t>
            </a:r>
          </a:p>
          <a:p>
            <a:pPr lvl="2" eaLnBrk="1" hangingPunct="1">
              <a:lnSpc>
                <a:spcPct val="90000"/>
              </a:lnSpc>
              <a:buFontTx/>
              <a:buNone/>
            </a:pPr>
            <a:endParaRPr lang="en-US" altLang="en-US" sz="1800" dirty="0">
              <a:ea typeface="ＭＳ Ｐゴシック" panose="020B0600070205080204" pitchFamily="34" charset="-128"/>
              <a:sym typeface="Symbol" panose="05050102010706020507" pitchFamily="18" charset="2"/>
            </a:endParaRPr>
          </a:p>
        </p:txBody>
      </p:sp>
    </p:spTree>
    <p:extLst>
      <p:ext uri="{BB962C8B-B14F-4D97-AF65-F5344CB8AC3E}">
        <p14:creationId xmlns:p14="http://schemas.microsoft.com/office/powerpoint/2010/main" val="1325302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z="4000" dirty="0">
                <a:solidFill>
                  <a:srgbClr val="CD0000"/>
                </a:solidFill>
              </a:rPr>
              <a:t>Types of Variables</a:t>
            </a:r>
          </a:p>
        </p:txBody>
      </p:sp>
      <p:sp>
        <p:nvSpPr>
          <p:cNvPr id="21507" name="Rectangle 3"/>
          <p:cNvSpPr>
            <a:spLocks noGrp="1" noChangeArrowheads="1"/>
          </p:cNvSpPr>
          <p:nvPr>
            <p:ph type="body" idx="1"/>
          </p:nvPr>
        </p:nvSpPr>
        <p:spPr/>
        <p:txBody>
          <a:bodyPr/>
          <a:lstStyle/>
          <a:p>
            <a:pPr>
              <a:lnSpc>
                <a:spcPct val="90000"/>
              </a:lnSpc>
            </a:pPr>
            <a:r>
              <a:rPr lang="en-US" dirty="0">
                <a:latin typeface="+mj-lt"/>
              </a:rPr>
              <a:t>Continuous variables:</a:t>
            </a:r>
          </a:p>
          <a:p>
            <a:pPr lvl="1">
              <a:lnSpc>
                <a:spcPct val="90000"/>
              </a:lnSpc>
            </a:pPr>
            <a:r>
              <a:rPr lang="en-US" dirty="0">
                <a:latin typeface="+mj-lt"/>
              </a:rPr>
              <a:t>Always numeric</a:t>
            </a:r>
          </a:p>
          <a:p>
            <a:pPr lvl="1">
              <a:lnSpc>
                <a:spcPct val="90000"/>
              </a:lnSpc>
            </a:pPr>
            <a:r>
              <a:rPr lang="en-US" dirty="0">
                <a:latin typeface="+mj-lt"/>
              </a:rPr>
              <a:t>Can be any number, positive or negative</a:t>
            </a:r>
          </a:p>
          <a:p>
            <a:pPr lvl="1">
              <a:lnSpc>
                <a:spcPct val="90000"/>
              </a:lnSpc>
            </a:pPr>
            <a:r>
              <a:rPr lang="en-US" dirty="0">
                <a:latin typeface="+mj-lt"/>
              </a:rPr>
              <a:t>Examples: age in years, weight, blood pressure readings, temperature, concentrations of pollutants and other measurements</a:t>
            </a:r>
          </a:p>
          <a:p>
            <a:pPr>
              <a:lnSpc>
                <a:spcPct val="90000"/>
              </a:lnSpc>
            </a:pPr>
            <a:r>
              <a:rPr lang="en-US" dirty="0">
                <a:latin typeface="+mj-lt"/>
              </a:rPr>
              <a:t>Categorical variables:</a:t>
            </a:r>
          </a:p>
          <a:p>
            <a:pPr lvl="1">
              <a:lnSpc>
                <a:spcPct val="90000"/>
              </a:lnSpc>
            </a:pPr>
            <a:r>
              <a:rPr lang="en-US" dirty="0">
                <a:latin typeface="+mj-lt"/>
              </a:rPr>
              <a:t>Information that can be sorted into categories</a:t>
            </a:r>
          </a:p>
          <a:p>
            <a:pPr lvl="1">
              <a:lnSpc>
                <a:spcPct val="90000"/>
              </a:lnSpc>
            </a:pPr>
            <a:r>
              <a:rPr lang="en-US" dirty="0">
                <a:latin typeface="+mj-lt"/>
              </a:rPr>
              <a:t>Types of categorical variables – ordinal, nominal and dichotomous (binary)</a:t>
            </a:r>
          </a:p>
        </p:txBody>
      </p:sp>
    </p:spTree>
    <p:extLst>
      <p:ext uri="{BB962C8B-B14F-4D97-AF65-F5344CB8AC3E}">
        <p14:creationId xmlns:p14="http://schemas.microsoft.com/office/powerpoint/2010/main" val="23788870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sz="4000" dirty="0">
                <a:solidFill>
                  <a:srgbClr val="CD0000"/>
                </a:solidFill>
              </a:rPr>
              <a:t>Categorical Variables: </a:t>
            </a:r>
            <a:r>
              <a:rPr lang="en-US" sz="3600" dirty="0">
                <a:solidFill>
                  <a:srgbClr val="CD0000"/>
                </a:solidFill>
              </a:rPr>
              <a:t>Ordinal Variables</a:t>
            </a:r>
          </a:p>
        </p:txBody>
      </p:sp>
      <p:sp>
        <p:nvSpPr>
          <p:cNvPr id="114691" name="Rectangle 3"/>
          <p:cNvSpPr>
            <a:spLocks noGrp="1" noChangeArrowheads="1"/>
          </p:cNvSpPr>
          <p:nvPr>
            <p:ph type="body" idx="1"/>
          </p:nvPr>
        </p:nvSpPr>
        <p:spPr/>
        <p:txBody>
          <a:bodyPr/>
          <a:lstStyle/>
          <a:p>
            <a:pPr>
              <a:lnSpc>
                <a:spcPct val="90000"/>
              </a:lnSpc>
            </a:pPr>
            <a:r>
              <a:rPr lang="en-US" dirty="0">
                <a:latin typeface="+mj-lt"/>
              </a:rPr>
              <a:t>Ordinal variable—a categorical variable with some intrinsic order or numeric value</a:t>
            </a:r>
          </a:p>
          <a:p>
            <a:pPr>
              <a:lnSpc>
                <a:spcPct val="90000"/>
              </a:lnSpc>
            </a:pPr>
            <a:r>
              <a:rPr lang="en-US" dirty="0">
                <a:latin typeface="+mj-lt"/>
              </a:rPr>
              <a:t>Examples of ordinal variables:</a:t>
            </a:r>
          </a:p>
          <a:p>
            <a:pPr lvl="1">
              <a:lnSpc>
                <a:spcPct val="90000"/>
              </a:lnSpc>
            </a:pPr>
            <a:r>
              <a:rPr lang="en-US" dirty="0">
                <a:latin typeface="+mj-lt"/>
              </a:rPr>
              <a:t>Education (no high school degree, HS degree, some college, college degree)</a:t>
            </a:r>
          </a:p>
          <a:p>
            <a:pPr lvl="1">
              <a:lnSpc>
                <a:spcPct val="90000"/>
              </a:lnSpc>
            </a:pPr>
            <a:r>
              <a:rPr lang="en-US" dirty="0">
                <a:latin typeface="+mj-lt"/>
              </a:rPr>
              <a:t>Agreement (strongly disagree, disagree, neutral, agree, strongly agree)</a:t>
            </a:r>
          </a:p>
          <a:p>
            <a:pPr lvl="1">
              <a:lnSpc>
                <a:spcPct val="90000"/>
              </a:lnSpc>
            </a:pPr>
            <a:r>
              <a:rPr lang="en-US" dirty="0">
                <a:latin typeface="+mj-lt"/>
              </a:rPr>
              <a:t>Rating (excellent, good, fair, poor)</a:t>
            </a:r>
          </a:p>
          <a:p>
            <a:pPr lvl="1">
              <a:lnSpc>
                <a:spcPct val="90000"/>
              </a:lnSpc>
            </a:pPr>
            <a:r>
              <a:rPr lang="en-US" dirty="0">
                <a:latin typeface="+mj-lt"/>
              </a:rPr>
              <a:t>Frequency (always, often, sometimes, never)</a:t>
            </a:r>
          </a:p>
          <a:p>
            <a:pPr lvl="1">
              <a:lnSpc>
                <a:spcPct val="90000"/>
              </a:lnSpc>
            </a:pPr>
            <a:r>
              <a:rPr lang="en-US" dirty="0">
                <a:latin typeface="+mj-lt"/>
              </a:rPr>
              <a:t>Any other scale (“On a scale of 1 to 5...”)</a:t>
            </a:r>
          </a:p>
        </p:txBody>
      </p:sp>
    </p:spTree>
    <p:extLst>
      <p:ext uri="{BB962C8B-B14F-4D97-AF65-F5344CB8AC3E}">
        <p14:creationId xmlns:p14="http://schemas.microsoft.com/office/powerpoint/2010/main" val="26430468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normAutofit/>
          </a:bodyPr>
          <a:lstStyle/>
          <a:p>
            <a:r>
              <a:rPr lang="en-US" sz="4000" dirty="0">
                <a:solidFill>
                  <a:srgbClr val="CD0000"/>
                </a:solidFill>
              </a:rPr>
              <a:t>Categorical Variables: Nominal Variables</a:t>
            </a:r>
          </a:p>
        </p:txBody>
      </p:sp>
      <p:sp>
        <p:nvSpPr>
          <p:cNvPr id="115715" name="Rectangle 3"/>
          <p:cNvSpPr>
            <a:spLocks noGrp="1" noChangeArrowheads="1"/>
          </p:cNvSpPr>
          <p:nvPr>
            <p:ph type="body" idx="1"/>
          </p:nvPr>
        </p:nvSpPr>
        <p:spPr/>
        <p:txBody>
          <a:bodyPr/>
          <a:lstStyle/>
          <a:p>
            <a:pPr>
              <a:lnSpc>
                <a:spcPct val="90000"/>
              </a:lnSpc>
            </a:pPr>
            <a:r>
              <a:rPr lang="en-US" dirty="0">
                <a:latin typeface="+mj-lt"/>
              </a:rPr>
              <a:t>Nominal variable – a categorical variable </a:t>
            </a:r>
            <a:r>
              <a:rPr lang="en-US" i="1" dirty="0">
                <a:latin typeface="+mj-lt"/>
              </a:rPr>
              <a:t>without</a:t>
            </a:r>
            <a:r>
              <a:rPr lang="en-US" dirty="0">
                <a:latin typeface="+mj-lt"/>
              </a:rPr>
              <a:t> an intrinsic order</a:t>
            </a:r>
          </a:p>
          <a:p>
            <a:pPr>
              <a:lnSpc>
                <a:spcPct val="90000"/>
              </a:lnSpc>
            </a:pPr>
            <a:r>
              <a:rPr lang="en-US" dirty="0">
                <a:latin typeface="+mj-lt"/>
              </a:rPr>
              <a:t>Examples of nominal variables:</a:t>
            </a:r>
          </a:p>
          <a:p>
            <a:pPr lvl="1">
              <a:lnSpc>
                <a:spcPct val="90000"/>
              </a:lnSpc>
            </a:pPr>
            <a:r>
              <a:rPr lang="en-US" dirty="0">
                <a:latin typeface="+mj-lt"/>
              </a:rPr>
              <a:t>Where a person lives in the U.S. (Northeast, South, Midwest, etc.)</a:t>
            </a:r>
          </a:p>
          <a:p>
            <a:pPr lvl="1">
              <a:lnSpc>
                <a:spcPct val="90000"/>
              </a:lnSpc>
            </a:pPr>
            <a:r>
              <a:rPr lang="en-US" dirty="0">
                <a:latin typeface="+mj-lt"/>
              </a:rPr>
              <a:t>Sex (male, female)</a:t>
            </a:r>
          </a:p>
          <a:p>
            <a:pPr lvl="1">
              <a:lnSpc>
                <a:spcPct val="90000"/>
              </a:lnSpc>
            </a:pPr>
            <a:r>
              <a:rPr lang="en-US" dirty="0">
                <a:latin typeface="+mj-lt"/>
              </a:rPr>
              <a:t>Nationality (American, Mexican, French)</a:t>
            </a:r>
          </a:p>
          <a:p>
            <a:pPr lvl="1">
              <a:lnSpc>
                <a:spcPct val="90000"/>
              </a:lnSpc>
            </a:pPr>
            <a:r>
              <a:rPr lang="en-US" dirty="0">
                <a:latin typeface="+mj-lt"/>
              </a:rPr>
              <a:t>Race/ethnicity (African American, Hispanic, White, Asian American)</a:t>
            </a:r>
          </a:p>
          <a:p>
            <a:pPr lvl="1">
              <a:lnSpc>
                <a:spcPct val="90000"/>
              </a:lnSpc>
            </a:pPr>
            <a:r>
              <a:rPr lang="en-US" dirty="0">
                <a:latin typeface="+mj-lt"/>
              </a:rPr>
              <a:t>Favorite pet (dog, cat, fish, snake)</a:t>
            </a:r>
          </a:p>
        </p:txBody>
      </p:sp>
    </p:spTree>
    <p:extLst>
      <p:ext uri="{BB962C8B-B14F-4D97-AF65-F5344CB8AC3E}">
        <p14:creationId xmlns:p14="http://schemas.microsoft.com/office/powerpoint/2010/main" val="29760629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r>
              <a:rPr lang="en-US" sz="4000" dirty="0">
                <a:solidFill>
                  <a:srgbClr val="CD0000"/>
                </a:solidFill>
              </a:rPr>
              <a:t>Categorical Variables: </a:t>
            </a:r>
            <a:r>
              <a:rPr lang="en-US" sz="3600" dirty="0">
                <a:solidFill>
                  <a:srgbClr val="CD0000"/>
                </a:solidFill>
              </a:rPr>
              <a:t>Dichotomous Variables</a:t>
            </a:r>
          </a:p>
        </p:txBody>
      </p:sp>
      <p:sp>
        <p:nvSpPr>
          <p:cNvPr id="116739" name="Rectangle 3"/>
          <p:cNvSpPr>
            <a:spLocks noGrp="1" noChangeArrowheads="1"/>
          </p:cNvSpPr>
          <p:nvPr>
            <p:ph type="body" idx="1"/>
          </p:nvPr>
        </p:nvSpPr>
        <p:spPr/>
        <p:txBody>
          <a:bodyPr/>
          <a:lstStyle/>
          <a:p>
            <a:r>
              <a:rPr lang="en-US" dirty="0">
                <a:latin typeface="+mj-lt"/>
              </a:rPr>
              <a:t>Dichotomous (or binary) variables – a categorical variable with only 2 levels of categories</a:t>
            </a:r>
          </a:p>
          <a:p>
            <a:pPr lvl="1"/>
            <a:r>
              <a:rPr lang="en-US" dirty="0">
                <a:latin typeface="+mj-lt"/>
              </a:rPr>
              <a:t>Often represents the answer to a yes or no question</a:t>
            </a:r>
          </a:p>
          <a:p>
            <a:r>
              <a:rPr lang="en-US" dirty="0">
                <a:latin typeface="+mj-lt"/>
              </a:rPr>
              <a:t>For example:</a:t>
            </a:r>
          </a:p>
          <a:p>
            <a:pPr lvl="1"/>
            <a:r>
              <a:rPr lang="en-US" dirty="0">
                <a:latin typeface="+mj-lt"/>
              </a:rPr>
              <a:t>“Did you attend the church picnic on May 24?”</a:t>
            </a:r>
          </a:p>
          <a:p>
            <a:pPr lvl="1"/>
            <a:r>
              <a:rPr lang="en-US" dirty="0">
                <a:latin typeface="+mj-lt"/>
              </a:rPr>
              <a:t>“Did you eat potato salad at the picnic?”</a:t>
            </a:r>
          </a:p>
          <a:p>
            <a:pPr lvl="1"/>
            <a:r>
              <a:rPr lang="en-US" dirty="0">
                <a:latin typeface="+mj-lt"/>
              </a:rPr>
              <a:t>Anything with only 2 categories </a:t>
            </a:r>
          </a:p>
        </p:txBody>
      </p:sp>
    </p:spTree>
    <p:extLst>
      <p:ext uri="{BB962C8B-B14F-4D97-AF65-F5344CB8AC3E}">
        <p14:creationId xmlns:p14="http://schemas.microsoft.com/office/powerpoint/2010/main" val="145593772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p:txBody>
          <a:bodyPr/>
          <a:lstStyle/>
          <a:p>
            <a:pPr eaLnBrk="1" hangingPunct="1"/>
            <a:r>
              <a:rPr lang="en-US" dirty="0">
                <a:solidFill>
                  <a:srgbClr val="CD0000"/>
                </a:solidFill>
              </a:rPr>
              <a:t>Understanding Data Via Descriptive Analysis</a:t>
            </a:r>
          </a:p>
        </p:txBody>
      </p:sp>
      <p:sp>
        <p:nvSpPr>
          <p:cNvPr id="2" name="Rectangle 3"/>
          <p:cNvSpPr>
            <a:spLocks noGrp="1" noChangeArrowheads="1"/>
          </p:cNvSpPr>
          <p:nvPr>
            <p:ph type="body" idx="1"/>
          </p:nvPr>
        </p:nvSpPr>
        <p:spPr/>
        <p:txBody>
          <a:bodyPr/>
          <a:lstStyle/>
          <a:p>
            <a:pPr eaLnBrk="1" hangingPunct="1"/>
            <a:r>
              <a:rPr lang="en-US" dirty="0">
                <a:latin typeface="+mj-lt"/>
              </a:rPr>
              <a:t>Two sets of descriptive measures:</a:t>
            </a:r>
          </a:p>
          <a:p>
            <a:pPr lvl="1" eaLnBrk="1" hangingPunct="1"/>
            <a:r>
              <a:rPr lang="en-US" sz="2800" dirty="0">
                <a:solidFill>
                  <a:srgbClr val="CC0000"/>
                </a:solidFill>
                <a:latin typeface="+mj-lt"/>
              </a:rPr>
              <a:t>Measures of central tendency:</a:t>
            </a:r>
            <a:r>
              <a:rPr lang="en-US" sz="2800" dirty="0">
                <a:latin typeface="+mj-lt"/>
              </a:rPr>
              <a:t> used to report a single piece of information that describes the most typical response to a question</a:t>
            </a:r>
          </a:p>
          <a:p>
            <a:pPr lvl="1" eaLnBrk="1" hangingPunct="1"/>
            <a:r>
              <a:rPr lang="en-US" sz="2800" dirty="0">
                <a:solidFill>
                  <a:srgbClr val="CC0000"/>
                </a:solidFill>
                <a:latin typeface="+mj-lt"/>
              </a:rPr>
              <a:t>Measures of variability:</a:t>
            </a:r>
            <a:r>
              <a:rPr lang="en-US" sz="2800" dirty="0">
                <a:latin typeface="+mj-lt"/>
              </a:rPr>
              <a:t> used to reveal the typical difference between the values in a set of values</a:t>
            </a:r>
          </a:p>
          <a:p>
            <a:pPr eaLnBrk="1" hangingPunct="1"/>
            <a:endParaRPr lang="en-US" dirty="0"/>
          </a:p>
        </p:txBody>
      </p:sp>
    </p:spTree>
    <p:extLst>
      <p:ext uri="{BB962C8B-B14F-4D97-AF65-F5344CB8AC3E}">
        <p14:creationId xmlns:p14="http://schemas.microsoft.com/office/powerpoint/2010/main" val="1533974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pPr eaLnBrk="1" hangingPunct="1"/>
            <a:r>
              <a:rPr lang="en-US" dirty="0">
                <a:solidFill>
                  <a:srgbClr val="CD0000"/>
                </a:solidFill>
              </a:rPr>
              <a:t>Understanding Data Via Descriptive Analysis</a:t>
            </a:r>
          </a:p>
        </p:txBody>
      </p:sp>
      <p:sp>
        <p:nvSpPr>
          <p:cNvPr id="21507" name="Rectangle 3"/>
          <p:cNvSpPr>
            <a:spLocks noGrp="1" noChangeArrowheads="1"/>
          </p:cNvSpPr>
          <p:nvPr>
            <p:ph type="body" idx="1"/>
          </p:nvPr>
        </p:nvSpPr>
        <p:spPr>
          <a:xfrm>
            <a:off x="1990726" y="1607344"/>
            <a:ext cx="8001000" cy="4114800"/>
          </a:xfrm>
        </p:spPr>
        <p:txBody>
          <a:bodyPr/>
          <a:lstStyle/>
          <a:p>
            <a:pPr eaLnBrk="1" hangingPunct="1"/>
            <a:r>
              <a:rPr lang="en-US" dirty="0">
                <a:latin typeface="+mj-lt"/>
              </a:rPr>
              <a:t>Measures of Central Tendency:</a:t>
            </a:r>
          </a:p>
          <a:p>
            <a:pPr lvl="1" eaLnBrk="1" hangingPunct="1"/>
            <a:r>
              <a:rPr lang="en-US" sz="2800" dirty="0">
                <a:solidFill>
                  <a:srgbClr val="CC0000"/>
                </a:solidFill>
                <a:latin typeface="+mj-lt"/>
              </a:rPr>
              <a:t>Mode:</a:t>
            </a:r>
            <a:r>
              <a:rPr lang="en-US" sz="2800" dirty="0">
                <a:latin typeface="+mj-lt"/>
              </a:rPr>
              <a:t> the value in a string of numbers that occurs most often</a:t>
            </a:r>
          </a:p>
          <a:p>
            <a:pPr lvl="1" eaLnBrk="1" hangingPunct="1"/>
            <a:r>
              <a:rPr lang="en-US" sz="2800" dirty="0">
                <a:solidFill>
                  <a:srgbClr val="CC0000"/>
                </a:solidFill>
                <a:latin typeface="+mj-lt"/>
              </a:rPr>
              <a:t>Median:</a:t>
            </a:r>
            <a:r>
              <a:rPr lang="en-US" sz="2800" dirty="0">
                <a:latin typeface="+mj-lt"/>
              </a:rPr>
              <a:t> the value whose occurrence lies in the middle of a set of ordered values</a:t>
            </a:r>
          </a:p>
          <a:p>
            <a:pPr lvl="1" eaLnBrk="1" hangingPunct="1"/>
            <a:r>
              <a:rPr lang="en-US" sz="2800" dirty="0">
                <a:solidFill>
                  <a:srgbClr val="CC0000"/>
                </a:solidFill>
                <a:latin typeface="+mj-lt"/>
              </a:rPr>
              <a:t>Mean:</a:t>
            </a:r>
            <a:r>
              <a:rPr lang="en-US" sz="2800" dirty="0">
                <a:latin typeface="+mj-lt"/>
              </a:rPr>
              <a:t> sometimes referred to as the “arithmetic mean”; the average value characterizing a set of numbers</a:t>
            </a:r>
          </a:p>
          <a:p>
            <a:pPr eaLnBrk="1" hangingPunct="1"/>
            <a:endParaRPr lang="en-US" sz="3000" dirty="0"/>
          </a:p>
          <a:p>
            <a:pPr eaLnBrk="1" hangingPunct="1"/>
            <a:endParaRPr lang="en-US" dirty="0"/>
          </a:p>
        </p:txBody>
      </p:sp>
      <p:pic>
        <p:nvPicPr>
          <p:cNvPr id="215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0832" y="5161360"/>
            <a:ext cx="1876425"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1119" y="5151835"/>
            <a:ext cx="3419475"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18859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51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1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bldLvl="2"/>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pPr eaLnBrk="1" hangingPunct="1"/>
            <a:r>
              <a:rPr lang="en-US" dirty="0">
                <a:solidFill>
                  <a:srgbClr val="CD0000"/>
                </a:solidFill>
              </a:rPr>
              <a:t>Understanding Data Via Descriptive Analysis</a:t>
            </a:r>
          </a:p>
        </p:txBody>
      </p:sp>
      <p:sp>
        <p:nvSpPr>
          <p:cNvPr id="23555" name="Rectangle 3"/>
          <p:cNvSpPr>
            <a:spLocks noGrp="1" noChangeArrowheads="1"/>
          </p:cNvSpPr>
          <p:nvPr>
            <p:ph type="body" idx="1"/>
          </p:nvPr>
        </p:nvSpPr>
        <p:spPr>
          <a:xfrm>
            <a:off x="1860176" y="1690688"/>
            <a:ext cx="8001000" cy="4114800"/>
          </a:xfrm>
        </p:spPr>
        <p:txBody>
          <a:bodyPr>
            <a:normAutofit/>
          </a:bodyPr>
          <a:lstStyle/>
          <a:p>
            <a:pPr eaLnBrk="1" hangingPunct="1"/>
            <a:r>
              <a:rPr lang="en-US" dirty="0">
                <a:latin typeface="+mj-lt"/>
              </a:rPr>
              <a:t>Measures of Variability:</a:t>
            </a:r>
          </a:p>
          <a:p>
            <a:pPr lvl="1" eaLnBrk="1" hangingPunct="1"/>
            <a:r>
              <a:rPr lang="en-US" sz="2800" dirty="0">
                <a:solidFill>
                  <a:srgbClr val="CC0000"/>
                </a:solidFill>
                <a:latin typeface="+mj-lt"/>
              </a:rPr>
              <a:t>Frequency distribution</a:t>
            </a:r>
            <a:r>
              <a:rPr lang="en-US" sz="2800" dirty="0">
                <a:latin typeface="+mj-lt"/>
              </a:rPr>
              <a:t> reveals the number (percent) of occurrences of each number or set of numbers</a:t>
            </a:r>
          </a:p>
          <a:p>
            <a:pPr lvl="1" eaLnBrk="1" hangingPunct="1"/>
            <a:r>
              <a:rPr lang="en-US" sz="2800" dirty="0">
                <a:solidFill>
                  <a:srgbClr val="CC0000"/>
                </a:solidFill>
                <a:latin typeface="+mj-lt"/>
              </a:rPr>
              <a:t>Range</a:t>
            </a:r>
            <a:r>
              <a:rPr lang="en-US" sz="2800" dirty="0">
                <a:latin typeface="+mj-lt"/>
              </a:rPr>
              <a:t> identifies the maximum and minimum values in a set of numbers</a:t>
            </a:r>
          </a:p>
          <a:p>
            <a:pPr lvl="1" eaLnBrk="1" hangingPunct="1"/>
            <a:r>
              <a:rPr lang="en-US" sz="2800" dirty="0">
                <a:solidFill>
                  <a:srgbClr val="CC0000"/>
                </a:solidFill>
                <a:latin typeface="+mj-lt"/>
              </a:rPr>
              <a:t>Standard deviation</a:t>
            </a:r>
            <a:r>
              <a:rPr lang="en-US" sz="2800" dirty="0">
                <a:latin typeface="+mj-lt"/>
              </a:rPr>
              <a:t> indicates the degree of variation in a way that can be translated into a bell-shaped             curve distribution</a:t>
            </a:r>
          </a:p>
        </p:txBody>
      </p:sp>
      <p:pic>
        <p:nvPicPr>
          <p:cNvPr id="2355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3776" y="5446060"/>
            <a:ext cx="158115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92916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bldLvl="2"/>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z="4000" dirty="0">
                <a:solidFill>
                  <a:srgbClr val="CD0000"/>
                </a:solidFill>
              </a:rPr>
              <a:t>Types of Variables</a:t>
            </a:r>
          </a:p>
        </p:txBody>
      </p:sp>
      <p:sp>
        <p:nvSpPr>
          <p:cNvPr id="21507" name="Rectangle 3"/>
          <p:cNvSpPr>
            <a:spLocks noGrp="1" noChangeArrowheads="1"/>
          </p:cNvSpPr>
          <p:nvPr>
            <p:ph type="body" idx="1"/>
          </p:nvPr>
        </p:nvSpPr>
        <p:spPr/>
        <p:txBody>
          <a:bodyPr/>
          <a:lstStyle/>
          <a:p>
            <a:pPr>
              <a:lnSpc>
                <a:spcPct val="90000"/>
              </a:lnSpc>
            </a:pPr>
            <a:r>
              <a:rPr lang="en-US" sz="2400" dirty="0">
                <a:latin typeface="+mj-lt"/>
              </a:rPr>
              <a:t>Types of variables indicate which estimates you can calculate and which statistical tests you should use</a:t>
            </a:r>
          </a:p>
          <a:p>
            <a:pPr>
              <a:lnSpc>
                <a:spcPct val="90000"/>
              </a:lnSpc>
            </a:pPr>
            <a:r>
              <a:rPr lang="en-US" sz="2400" dirty="0">
                <a:latin typeface="+mj-lt"/>
              </a:rPr>
              <a:t>Continuous variables:</a:t>
            </a:r>
          </a:p>
          <a:p>
            <a:pPr lvl="1">
              <a:lnSpc>
                <a:spcPct val="90000"/>
              </a:lnSpc>
            </a:pPr>
            <a:r>
              <a:rPr lang="en-US" sz="2000" dirty="0">
                <a:latin typeface="+mj-lt"/>
              </a:rPr>
              <a:t>Always numeric</a:t>
            </a:r>
          </a:p>
          <a:p>
            <a:pPr lvl="1">
              <a:lnSpc>
                <a:spcPct val="90000"/>
              </a:lnSpc>
            </a:pPr>
            <a:r>
              <a:rPr lang="en-US" sz="2000" dirty="0">
                <a:latin typeface="+mj-lt"/>
              </a:rPr>
              <a:t>Generally calculate measures such as the mean, median and standard deviation</a:t>
            </a:r>
          </a:p>
          <a:p>
            <a:pPr>
              <a:lnSpc>
                <a:spcPct val="90000"/>
              </a:lnSpc>
            </a:pPr>
            <a:r>
              <a:rPr lang="en-US" sz="2400" dirty="0">
                <a:latin typeface="+mj-lt"/>
              </a:rPr>
              <a:t>Categorical variables: </a:t>
            </a:r>
          </a:p>
          <a:p>
            <a:pPr lvl="1">
              <a:lnSpc>
                <a:spcPct val="90000"/>
              </a:lnSpc>
            </a:pPr>
            <a:r>
              <a:rPr lang="en-US" sz="2000" dirty="0">
                <a:latin typeface="+mj-lt"/>
              </a:rPr>
              <a:t>Information that can be sorted into categories</a:t>
            </a:r>
          </a:p>
          <a:p>
            <a:pPr lvl="1">
              <a:lnSpc>
                <a:spcPct val="90000"/>
              </a:lnSpc>
            </a:pPr>
            <a:r>
              <a:rPr lang="en-US" sz="2000" dirty="0">
                <a:latin typeface="+mj-lt"/>
              </a:rPr>
              <a:t>Field investigation – often interested in dichotomous or binary (2-level) categorical variables</a:t>
            </a:r>
          </a:p>
          <a:p>
            <a:pPr lvl="1">
              <a:lnSpc>
                <a:spcPct val="90000"/>
              </a:lnSpc>
            </a:pPr>
            <a:r>
              <a:rPr lang="en-US" sz="2000" dirty="0">
                <a:latin typeface="+mj-lt"/>
              </a:rPr>
              <a:t>Cannot calculate mean or median but can calculate </a:t>
            </a:r>
            <a:r>
              <a:rPr lang="en-US" sz="2000" i="1" dirty="0">
                <a:latin typeface="+mj-lt"/>
              </a:rPr>
              <a:t>risk</a:t>
            </a:r>
          </a:p>
        </p:txBody>
      </p:sp>
    </p:spTree>
    <p:extLst>
      <p:ext uri="{BB962C8B-B14F-4D97-AF65-F5344CB8AC3E}">
        <p14:creationId xmlns:p14="http://schemas.microsoft.com/office/powerpoint/2010/main" val="3578778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1291908" y="436563"/>
            <a:ext cx="7772400" cy="838200"/>
          </a:xfrm>
        </p:spPr>
        <p:txBody>
          <a:bodyPr>
            <a:normAutofit/>
          </a:bodyPr>
          <a:lstStyle/>
          <a:p>
            <a:r>
              <a:rPr lang="en-US" sz="4000" dirty="0">
                <a:solidFill>
                  <a:srgbClr val="CD0000"/>
                </a:solidFill>
              </a:rPr>
              <a:t>Assigning Probabilities</a:t>
            </a:r>
          </a:p>
        </p:txBody>
      </p:sp>
      <p:sp>
        <p:nvSpPr>
          <p:cNvPr id="6147" name="Rectangle 3"/>
          <p:cNvSpPr>
            <a:spLocks noGrp="1" noChangeArrowheads="1"/>
          </p:cNvSpPr>
          <p:nvPr>
            <p:ph type="body" idx="1"/>
          </p:nvPr>
        </p:nvSpPr>
        <p:spPr>
          <a:xfrm>
            <a:off x="1578031" y="1449184"/>
            <a:ext cx="9593551" cy="4792589"/>
          </a:xfrm>
        </p:spPr>
        <p:txBody>
          <a:bodyPr>
            <a:normAutofit/>
          </a:bodyPr>
          <a:lstStyle/>
          <a:p>
            <a:r>
              <a:rPr lang="en-US" altLang="en-US" b="1" i="1" dirty="0">
                <a:latin typeface="+mj-lt"/>
              </a:rPr>
              <a:t>Classical approach</a:t>
            </a:r>
            <a:r>
              <a:rPr lang="en-US" altLang="en-US" dirty="0">
                <a:latin typeface="+mj-lt"/>
              </a:rPr>
              <a:t>: make certain assumptions (such as equally likely, independence) about situation.</a:t>
            </a:r>
          </a:p>
          <a:p>
            <a:endParaRPr lang="en-US" altLang="en-US" dirty="0">
              <a:latin typeface="+mj-lt"/>
            </a:endParaRPr>
          </a:p>
          <a:p>
            <a:r>
              <a:rPr lang="en-US" altLang="en-US" b="1" i="1" dirty="0">
                <a:latin typeface="+mj-lt"/>
              </a:rPr>
              <a:t>Relative frequency</a:t>
            </a:r>
            <a:r>
              <a:rPr lang="en-US" altLang="en-US" dirty="0">
                <a:latin typeface="+mj-lt"/>
              </a:rPr>
              <a:t>: assigning probabilities based on experimentation or historical data.</a:t>
            </a:r>
          </a:p>
          <a:p>
            <a:endParaRPr lang="en-US" altLang="en-US" dirty="0">
              <a:latin typeface="+mj-lt"/>
            </a:endParaRPr>
          </a:p>
          <a:p>
            <a:r>
              <a:rPr lang="en-US" altLang="en-US" b="1" i="1" dirty="0">
                <a:latin typeface="+mj-lt"/>
              </a:rPr>
              <a:t>Subjective approach</a:t>
            </a:r>
            <a:r>
              <a:rPr lang="en-US" altLang="en-US" dirty="0">
                <a:latin typeface="+mj-lt"/>
              </a:rPr>
              <a:t>: Assigning probabilities based on the assignor’s judgment. </a:t>
            </a:r>
            <a:r>
              <a:rPr lang="en-US" altLang="en-US" dirty="0">
                <a:solidFill>
                  <a:srgbClr val="FF0000"/>
                </a:solidFill>
                <a:latin typeface="+mj-lt"/>
              </a:rPr>
              <a:t>[Bayesian]</a:t>
            </a:r>
            <a:endParaRPr lang="en-US" altLang="en-US" dirty="0">
              <a:latin typeface="+mj-lt"/>
            </a:endParaRPr>
          </a:p>
        </p:txBody>
      </p:sp>
      <p:sp>
        <p:nvSpPr>
          <p:cNvPr id="10" name="Text Box 13"/>
          <p:cNvSpPr txBox="1">
            <a:spLocks noChangeArrowheads="1"/>
          </p:cNvSpPr>
          <p:nvPr/>
        </p:nvSpPr>
        <p:spPr bwMode="auto">
          <a:xfrm>
            <a:off x="5768009" y="4141304"/>
            <a:ext cx="685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a:t>0.5</a:t>
            </a:r>
          </a:p>
        </p:txBody>
      </p:sp>
    </p:spTree>
    <p:extLst>
      <p:ext uri="{BB962C8B-B14F-4D97-AF65-F5344CB8AC3E}">
        <p14:creationId xmlns:p14="http://schemas.microsoft.com/office/powerpoint/2010/main" val="26467474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sz="4000" dirty="0" err="1">
                <a:solidFill>
                  <a:srgbClr val="CD0000"/>
                </a:solidFill>
              </a:rPr>
              <a:t>Univariate</a:t>
            </a:r>
            <a:r>
              <a:rPr lang="en-US" sz="4000" dirty="0">
                <a:solidFill>
                  <a:srgbClr val="CD0000"/>
                </a:solidFill>
              </a:rPr>
              <a:t> Data Analysis</a:t>
            </a:r>
          </a:p>
        </p:txBody>
      </p:sp>
      <p:sp>
        <p:nvSpPr>
          <p:cNvPr id="143363" name="Rectangle 3"/>
          <p:cNvSpPr>
            <a:spLocks noGrp="1" noChangeArrowheads="1"/>
          </p:cNvSpPr>
          <p:nvPr>
            <p:ph type="body" idx="1"/>
          </p:nvPr>
        </p:nvSpPr>
        <p:spPr/>
        <p:txBody>
          <a:bodyPr/>
          <a:lstStyle/>
          <a:p>
            <a:pPr>
              <a:lnSpc>
                <a:spcPct val="80000"/>
              </a:lnSpc>
            </a:pPr>
            <a:r>
              <a:rPr lang="en-US" dirty="0" err="1">
                <a:latin typeface="+mj-lt"/>
              </a:rPr>
              <a:t>Univariate</a:t>
            </a:r>
            <a:r>
              <a:rPr lang="en-US" dirty="0">
                <a:latin typeface="+mj-lt"/>
              </a:rPr>
              <a:t> data analysis-explores each variable in a data set separately</a:t>
            </a:r>
          </a:p>
          <a:p>
            <a:pPr lvl="1">
              <a:lnSpc>
                <a:spcPct val="80000"/>
              </a:lnSpc>
            </a:pPr>
            <a:r>
              <a:rPr lang="en-US" dirty="0">
                <a:latin typeface="+mj-lt"/>
              </a:rPr>
              <a:t>Serves as a good method to check the quality of the data</a:t>
            </a:r>
          </a:p>
          <a:p>
            <a:pPr lvl="1">
              <a:lnSpc>
                <a:spcPct val="80000"/>
              </a:lnSpc>
            </a:pPr>
            <a:r>
              <a:rPr lang="en-US" dirty="0">
                <a:latin typeface="+mj-lt"/>
              </a:rPr>
              <a:t>Inconsistencies or unexpected results should be investigated using the original data as the reference point</a:t>
            </a:r>
          </a:p>
          <a:p>
            <a:pPr>
              <a:lnSpc>
                <a:spcPct val="80000"/>
              </a:lnSpc>
            </a:pPr>
            <a:r>
              <a:rPr lang="en-US" dirty="0">
                <a:latin typeface="+mj-lt"/>
              </a:rPr>
              <a:t>Frequencies can tell you if many study participants share a characteristic of interest (age, gender, etc.)</a:t>
            </a:r>
          </a:p>
          <a:p>
            <a:pPr lvl="1">
              <a:lnSpc>
                <a:spcPct val="80000"/>
              </a:lnSpc>
            </a:pPr>
            <a:r>
              <a:rPr lang="en-US" dirty="0">
                <a:latin typeface="+mj-lt"/>
              </a:rPr>
              <a:t>Graphs and tables can be helpful</a:t>
            </a:r>
          </a:p>
        </p:txBody>
      </p:sp>
    </p:spTree>
    <p:extLst>
      <p:ext uri="{BB962C8B-B14F-4D97-AF65-F5344CB8AC3E}">
        <p14:creationId xmlns:p14="http://schemas.microsoft.com/office/powerpoint/2010/main" val="20169488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sz="4000" dirty="0" err="1">
                <a:solidFill>
                  <a:srgbClr val="CD0000"/>
                </a:solidFill>
              </a:rPr>
              <a:t>Univariate</a:t>
            </a:r>
            <a:r>
              <a:rPr lang="en-US" sz="4000" dirty="0">
                <a:solidFill>
                  <a:srgbClr val="CD0000"/>
                </a:solidFill>
              </a:rPr>
              <a:t> Data Analysis</a:t>
            </a:r>
          </a:p>
        </p:txBody>
      </p:sp>
      <p:sp>
        <p:nvSpPr>
          <p:cNvPr id="144387" name="Rectangle 3"/>
          <p:cNvSpPr>
            <a:spLocks noGrp="1" noChangeArrowheads="1"/>
          </p:cNvSpPr>
          <p:nvPr>
            <p:ph type="body" idx="1"/>
          </p:nvPr>
        </p:nvSpPr>
        <p:spPr/>
        <p:txBody>
          <a:bodyPr/>
          <a:lstStyle/>
          <a:p>
            <a:r>
              <a:rPr lang="en-US" dirty="0">
                <a:latin typeface="+mj-lt"/>
              </a:rPr>
              <a:t>Examining continuous variables can give you important information:</a:t>
            </a:r>
          </a:p>
          <a:p>
            <a:pPr lvl="1"/>
            <a:r>
              <a:rPr lang="en-US" dirty="0">
                <a:latin typeface="+mj-lt"/>
              </a:rPr>
              <a:t>Do all subjects have data, or are values missing?</a:t>
            </a:r>
          </a:p>
          <a:p>
            <a:pPr lvl="1"/>
            <a:r>
              <a:rPr lang="en-US" dirty="0">
                <a:latin typeface="+mj-lt"/>
              </a:rPr>
              <a:t>Are most values clumped together, or is there a lot of variation?</a:t>
            </a:r>
          </a:p>
          <a:p>
            <a:pPr lvl="1"/>
            <a:r>
              <a:rPr lang="en-US" dirty="0">
                <a:latin typeface="+mj-lt"/>
              </a:rPr>
              <a:t>Are there outliers?</a:t>
            </a:r>
          </a:p>
          <a:p>
            <a:pPr lvl="1"/>
            <a:r>
              <a:rPr lang="en-US" dirty="0">
                <a:latin typeface="+mj-lt"/>
              </a:rPr>
              <a:t>Do the minimum and maximum values make sense, or could there be mistakes in the coding?</a:t>
            </a:r>
          </a:p>
        </p:txBody>
      </p:sp>
    </p:spTree>
    <p:extLst>
      <p:ext uri="{BB962C8B-B14F-4D97-AF65-F5344CB8AC3E}">
        <p14:creationId xmlns:p14="http://schemas.microsoft.com/office/powerpoint/2010/main" val="429415547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sz="4000" dirty="0" err="1">
                <a:solidFill>
                  <a:srgbClr val="CD0000"/>
                </a:solidFill>
              </a:rPr>
              <a:t>Univariate</a:t>
            </a:r>
            <a:r>
              <a:rPr lang="en-US" sz="4000" dirty="0">
                <a:solidFill>
                  <a:srgbClr val="CD0000"/>
                </a:solidFill>
              </a:rPr>
              <a:t> Data Analysis</a:t>
            </a:r>
          </a:p>
        </p:txBody>
      </p:sp>
      <p:sp>
        <p:nvSpPr>
          <p:cNvPr id="145411" name="Rectangle 3"/>
          <p:cNvSpPr>
            <a:spLocks noGrp="1" noChangeArrowheads="1"/>
          </p:cNvSpPr>
          <p:nvPr>
            <p:ph type="body" idx="1"/>
          </p:nvPr>
        </p:nvSpPr>
        <p:spPr/>
        <p:txBody>
          <a:bodyPr/>
          <a:lstStyle/>
          <a:p>
            <a:pPr>
              <a:lnSpc>
                <a:spcPct val="90000"/>
              </a:lnSpc>
            </a:pPr>
            <a:r>
              <a:rPr lang="en-US" dirty="0">
                <a:latin typeface="+mj-lt"/>
              </a:rPr>
              <a:t>Commonly used statistics with </a:t>
            </a:r>
            <a:r>
              <a:rPr lang="en-US" dirty="0" err="1">
                <a:latin typeface="+mj-lt"/>
              </a:rPr>
              <a:t>univariate</a:t>
            </a:r>
            <a:r>
              <a:rPr lang="en-US" dirty="0">
                <a:latin typeface="+mj-lt"/>
              </a:rPr>
              <a:t> analysis of continuous variables:</a:t>
            </a:r>
          </a:p>
          <a:p>
            <a:pPr lvl="1">
              <a:lnSpc>
                <a:spcPct val="90000"/>
              </a:lnSpc>
            </a:pPr>
            <a:r>
              <a:rPr lang="en-US" b="1" dirty="0">
                <a:latin typeface="+mj-lt"/>
              </a:rPr>
              <a:t>Mean </a:t>
            </a:r>
            <a:r>
              <a:rPr lang="en-US" dirty="0">
                <a:latin typeface="+mj-lt"/>
              </a:rPr>
              <a:t>– average of all values of this variable in the dataset </a:t>
            </a:r>
            <a:endParaRPr lang="en-US" b="1" dirty="0">
              <a:latin typeface="+mj-lt"/>
            </a:endParaRPr>
          </a:p>
          <a:p>
            <a:pPr lvl="1">
              <a:lnSpc>
                <a:spcPct val="90000"/>
              </a:lnSpc>
            </a:pPr>
            <a:r>
              <a:rPr lang="en-US" b="1" dirty="0">
                <a:latin typeface="+mj-lt"/>
              </a:rPr>
              <a:t>Median </a:t>
            </a:r>
            <a:r>
              <a:rPr lang="en-US" dirty="0">
                <a:latin typeface="+mj-lt"/>
              </a:rPr>
              <a:t>– the middle of the distribution, the number where half of the values are above and half are below</a:t>
            </a:r>
            <a:endParaRPr lang="en-US" b="1" dirty="0">
              <a:latin typeface="+mj-lt"/>
            </a:endParaRPr>
          </a:p>
          <a:p>
            <a:pPr lvl="1">
              <a:lnSpc>
                <a:spcPct val="90000"/>
              </a:lnSpc>
            </a:pPr>
            <a:r>
              <a:rPr lang="en-US" b="1" dirty="0">
                <a:latin typeface="+mj-lt"/>
              </a:rPr>
              <a:t>Mode </a:t>
            </a:r>
            <a:r>
              <a:rPr lang="en-US" dirty="0">
                <a:latin typeface="+mj-lt"/>
              </a:rPr>
              <a:t>– the value that occurs the most times</a:t>
            </a:r>
            <a:endParaRPr lang="en-US" b="1" dirty="0">
              <a:latin typeface="+mj-lt"/>
            </a:endParaRPr>
          </a:p>
          <a:p>
            <a:pPr lvl="1">
              <a:lnSpc>
                <a:spcPct val="90000"/>
              </a:lnSpc>
            </a:pPr>
            <a:r>
              <a:rPr lang="en-US" b="1" dirty="0">
                <a:latin typeface="+mj-lt"/>
              </a:rPr>
              <a:t>Range of values </a:t>
            </a:r>
            <a:r>
              <a:rPr lang="en-US" dirty="0">
                <a:latin typeface="+mj-lt"/>
              </a:rPr>
              <a:t>– from minimum value to maximum value</a:t>
            </a:r>
          </a:p>
          <a:p>
            <a:pPr lvl="1">
              <a:lnSpc>
                <a:spcPct val="90000"/>
              </a:lnSpc>
              <a:buFont typeface="Wingdings" panose="05000000000000000000" pitchFamily="2" charset="2"/>
              <a:buNone/>
            </a:pPr>
            <a:endParaRPr lang="en-US" dirty="0"/>
          </a:p>
        </p:txBody>
      </p:sp>
    </p:spTree>
    <p:extLst>
      <p:ext uri="{BB962C8B-B14F-4D97-AF65-F5344CB8AC3E}">
        <p14:creationId xmlns:p14="http://schemas.microsoft.com/office/powerpoint/2010/main" val="209249374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43" name="Rectangle 11"/>
          <p:cNvSpPr>
            <a:spLocks noGrp="1" noChangeArrowheads="1"/>
          </p:cNvSpPr>
          <p:nvPr>
            <p:ph type="title"/>
          </p:nvPr>
        </p:nvSpPr>
        <p:spPr>
          <a:xfrm>
            <a:off x="1397530" y="0"/>
            <a:ext cx="10390716" cy="1462087"/>
          </a:xfrm>
        </p:spPr>
        <p:txBody>
          <a:bodyPr/>
          <a:lstStyle/>
          <a:p>
            <a:br>
              <a:rPr lang="en-US" sz="4000" dirty="0"/>
            </a:br>
            <a:r>
              <a:rPr lang="en-US" sz="4000" dirty="0">
                <a:solidFill>
                  <a:srgbClr val="CD0000"/>
                </a:solidFill>
              </a:rPr>
              <a:t>Standard Deviation</a:t>
            </a:r>
          </a:p>
        </p:txBody>
      </p:sp>
      <p:pic>
        <p:nvPicPr>
          <p:cNvPr id="172041" name="Picture 9"/>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l="5391" t="11855" r="3209" b="2750"/>
          <a:stretch>
            <a:fillRect/>
          </a:stretch>
        </p:blipFill>
        <p:spPr>
          <a:xfrm>
            <a:off x="3970339" y="2017714"/>
            <a:ext cx="1851025" cy="28590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2040" name="Picture 8"/>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l="4416" t="12045" r="2336" b="2036"/>
          <a:stretch>
            <a:fillRect/>
          </a:stretch>
        </p:blipFill>
        <p:spPr>
          <a:xfrm>
            <a:off x="7902575" y="2017714"/>
            <a:ext cx="1885950" cy="27828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2044" name="Rectangle 12"/>
          <p:cNvSpPr>
            <a:spLocks noGrp="1" noChangeArrowheads="1"/>
          </p:cNvSpPr>
          <p:nvPr>
            <p:ph type="body" sz="half" idx="3"/>
          </p:nvPr>
        </p:nvSpPr>
        <p:spPr>
          <a:xfrm>
            <a:off x="2706688" y="5334001"/>
            <a:ext cx="7772400" cy="798513"/>
          </a:xfrm>
        </p:spPr>
        <p:txBody>
          <a:bodyPr/>
          <a:lstStyle/>
          <a:p>
            <a:pPr>
              <a:lnSpc>
                <a:spcPct val="90000"/>
              </a:lnSpc>
            </a:pPr>
            <a:r>
              <a:rPr lang="en-US" sz="2000"/>
              <a:t>Figure left: narrowly distributed age values (SD = 7.6)</a:t>
            </a:r>
          </a:p>
          <a:p>
            <a:pPr>
              <a:lnSpc>
                <a:spcPct val="90000"/>
              </a:lnSpc>
            </a:pPr>
            <a:r>
              <a:rPr lang="en-US" sz="2000"/>
              <a:t>Figure right: widely distributed age values (SD = 20.4)</a:t>
            </a:r>
          </a:p>
        </p:txBody>
      </p:sp>
    </p:spTree>
    <p:extLst>
      <p:ext uri="{BB962C8B-B14F-4D97-AF65-F5344CB8AC3E}">
        <p14:creationId xmlns:p14="http://schemas.microsoft.com/office/powerpoint/2010/main" val="128783462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8420AB4-761D-477E-9EF0-E830CD74687F}" type="slidenum">
              <a:rPr lang="zh-CN" altLang="en-US"/>
              <a:pPr/>
              <a:t>134</a:t>
            </a:fld>
            <a:endParaRPr lang="en-US" altLang="zh-CN"/>
          </a:p>
        </p:txBody>
      </p:sp>
      <p:sp>
        <p:nvSpPr>
          <p:cNvPr id="634882" name="Rectangle 2"/>
          <p:cNvSpPr>
            <a:spLocks noGrp="1" noChangeArrowheads="1"/>
          </p:cNvSpPr>
          <p:nvPr>
            <p:ph type="title"/>
          </p:nvPr>
        </p:nvSpPr>
        <p:spPr>
          <a:xfrm>
            <a:off x="2514600" y="381000"/>
            <a:ext cx="7315200" cy="762000"/>
          </a:xfrm>
          <a:noFill/>
          <a:ln/>
        </p:spPr>
        <p:txBody>
          <a:bodyPr vert="horz" lIns="92075" tIns="46038" rIns="92075" bIns="46038" rtlCol="0" anchor="ctr">
            <a:normAutofit/>
          </a:bodyPr>
          <a:lstStyle/>
          <a:p>
            <a:r>
              <a:rPr lang="en-US" altLang="zh-CN" sz="3600" dirty="0">
                <a:solidFill>
                  <a:srgbClr val="CD0000"/>
                </a:solidFill>
                <a:ea typeface="宋体" panose="02010600030101010101" pitchFamily="2" charset="-122"/>
              </a:rPr>
              <a:t>Pie Chart</a:t>
            </a:r>
          </a:p>
        </p:txBody>
      </p:sp>
      <p:pic>
        <p:nvPicPr>
          <p:cNvPr id="63488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676401"/>
            <a:ext cx="5691188" cy="430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9394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sz="4000" dirty="0">
                <a:solidFill>
                  <a:srgbClr val="CD0000"/>
                </a:solidFill>
              </a:rPr>
              <a:t>Distribution and Percentiles</a:t>
            </a:r>
          </a:p>
        </p:txBody>
      </p:sp>
      <p:sp>
        <p:nvSpPr>
          <p:cNvPr id="151555" name="Rectangle 3"/>
          <p:cNvSpPr>
            <a:spLocks noGrp="1" noChangeArrowheads="1"/>
          </p:cNvSpPr>
          <p:nvPr>
            <p:ph type="body" sz="half" idx="1"/>
          </p:nvPr>
        </p:nvSpPr>
        <p:spPr/>
        <p:txBody>
          <a:bodyPr>
            <a:normAutofit/>
          </a:bodyPr>
          <a:lstStyle/>
          <a:p>
            <a:pPr lvl="1">
              <a:lnSpc>
                <a:spcPct val="90000"/>
              </a:lnSpc>
            </a:pPr>
            <a:r>
              <a:rPr lang="en-US" sz="2800" b="1" i="1" dirty="0">
                <a:latin typeface="+mj-lt"/>
              </a:rPr>
              <a:t>Distribution </a:t>
            </a:r>
            <a:r>
              <a:rPr lang="en-US" sz="2800" dirty="0">
                <a:latin typeface="+mj-lt"/>
              </a:rPr>
              <a:t>– whether most values occur low in the range, high in the range, or grouped in the middle</a:t>
            </a:r>
            <a:endParaRPr lang="en-US" sz="2800" b="1" i="1" dirty="0">
              <a:latin typeface="+mj-lt"/>
            </a:endParaRPr>
          </a:p>
          <a:p>
            <a:pPr lvl="1">
              <a:lnSpc>
                <a:spcPct val="90000"/>
              </a:lnSpc>
            </a:pPr>
            <a:r>
              <a:rPr lang="en-US" sz="2800" b="1" i="1" dirty="0">
                <a:latin typeface="+mj-lt"/>
              </a:rPr>
              <a:t>Percentiles </a:t>
            </a:r>
            <a:r>
              <a:rPr lang="en-US" sz="2800" dirty="0">
                <a:latin typeface="+mj-lt"/>
              </a:rPr>
              <a:t>– the percent of the distribution that is equal to or below a certain value</a:t>
            </a:r>
          </a:p>
        </p:txBody>
      </p:sp>
      <p:grpSp>
        <p:nvGrpSpPr>
          <p:cNvPr id="151558" name="Group 6"/>
          <p:cNvGrpSpPr>
            <a:grpSpLocks/>
          </p:cNvGrpSpPr>
          <p:nvPr/>
        </p:nvGrpSpPr>
        <p:grpSpPr bwMode="auto">
          <a:xfrm>
            <a:off x="7355541" y="1497106"/>
            <a:ext cx="3733800" cy="4114800"/>
            <a:chOff x="19202400" y="21888450"/>
            <a:chExt cx="3108960" cy="3429000"/>
          </a:xfrm>
        </p:grpSpPr>
        <p:grpSp>
          <p:nvGrpSpPr>
            <p:cNvPr id="151559" name="Group 7"/>
            <p:cNvGrpSpPr>
              <a:grpSpLocks/>
            </p:cNvGrpSpPr>
            <p:nvPr/>
          </p:nvGrpSpPr>
          <p:grpSpPr bwMode="auto">
            <a:xfrm>
              <a:off x="19316700" y="22117050"/>
              <a:ext cx="2819400" cy="3162300"/>
              <a:chOff x="19316700" y="22117050"/>
              <a:chExt cx="2819400" cy="3162300"/>
            </a:xfrm>
          </p:grpSpPr>
          <p:pic>
            <p:nvPicPr>
              <p:cNvPr id="151560" name="Picture 8"/>
              <p:cNvPicPr>
                <a:picLocks noChangeAspect="1" noChangeArrowheads="1"/>
              </p:cNvPicPr>
              <p:nvPr/>
            </p:nvPicPr>
            <p:blipFill>
              <a:blip r:embed="rId3">
                <a:extLst>
                  <a:ext uri="{28A0092B-C50C-407E-A947-70E740481C1C}">
                    <a14:useLocalDpi xmlns:a14="http://schemas.microsoft.com/office/drawing/2010/main" val="0"/>
                  </a:ext>
                </a:extLst>
              </a:blip>
              <a:srcRect l="2606" t="15105" r="2931" b="3125"/>
              <a:stretch>
                <a:fillRect/>
              </a:stretch>
            </p:blipFill>
            <p:spPr bwMode="auto">
              <a:xfrm>
                <a:off x="19373850" y="22117050"/>
                <a:ext cx="2762250" cy="1495425"/>
              </a:xfrm>
              <a:prstGeom prst="rect">
                <a:avLst/>
              </a:prstGeom>
              <a:noFill/>
              <a:extLst>
                <a:ext uri="{909E8E84-426E-40DD-AFC4-6F175D3DCCD1}">
                  <a14:hiddenFill xmlns:a14="http://schemas.microsoft.com/office/drawing/2010/main">
                    <a:solidFill>
                      <a:srgbClr val="FFFFFF"/>
                    </a:solidFill>
                  </a14:hiddenFill>
                </a:ext>
              </a:extLst>
            </p:spPr>
          </p:pic>
          <p:pic>
            <p:nvPicPr>
              <p:cNvPr id="151561" name="Picture 9"/>
              <p:cNvPicPr>
                <a:picLocks noChangeAspect="1" noChangeArrowheads="1"/>
              </p:cNvPicPr>
              <p:nvPr/>
            </p:nvPicPr>
            <p:blipFill>
              <a:blip r:embed="rId4">
                <a:extLst>
                  <a:ext uri="{28A0092B-C50C-407E-A947-70E740481C1C}">
                    <a14:useLocalDpi xmlns:a14="http://schemas.microsoft.com/office/drawing/2010/main" val="0"/>
                  </a:ext>
                </a:extLst>
              </a:blip>
              <a:srcRect l="2904" t="14949" r="2258" b="3609"/>
              <a:stretch>
                <a:fillRect/>
              </a:stretch>
            </p:blipFill>
            <p:spPr bwMode="auto">
              <a:xfrm>
                <a:off x="19316700" y="23774400"/>
                <a:ext cx="2800350" cy="15049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1562" name="Group 10"/>
            <p:cNvGrpSpPr>
              <a:grpSpLocks/>
            </p:cNvGrpSpPr>
            <p:nvPr/>
          </p:nvGrpSpPr>
          <p:grpSpPr bwMode="auto">
            <a:xfrm>
              <a:off x="19202400" y="21888450"/>
              <a:ext cx="3108960" cy="3429000"/>
              <a:chOff x="23408640" y="20802600"/>
              <a:chExt cx="3108960" cy="3429000"/>
            </a:xfrm>
          </p:grpSpPr>
          <p:sp>
            <p:nvSpPr>
              <p:cNvPr id="151563" name="Text Box 11"/>
              <p:cNvSpPr txBox="1">
                <a:spLocks noChangeArrowheads="1"/>
              </p:cNvSpPr>
              <p:nvPr/>
            </p:nvSpPr>
            <p:spPr bwMode="auto">
              <a:xfrm>
                <a:off x="23408640" y="20802600"/>
                <a:ext cx="310896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lIns="36576" tIns="36576" rIns="36576" bIns="36576"/>
              <a:lstStyle/>
              <a:p>
                <a:r>
                  <a:rPr lang="en-US" sz="900" b="1">
                    <a:solidFill>
                      <a:srgbClr val="000000"/>
                    </a:solidFill>
                    <a:latin typeface="Franklin Gothic Book" panose="020B0503020102020204" pitchFamily="34" charset="0"/>
                  </a:rPr>
                  <a:t>Distribution curves for variable AGE</a:t>
                </a:r>
                <a:endParaRPr lang="en-US"/>
              </a:p>
            </p:txBody>
          </p:sp>
          <p:grpSp>
            <p:nvGrpSpPr>
              <p:cNvPr id="151564" name="Group 12"/>
              <p:cNvGrpSpPr>
                <a:grpSpLocks/>
              </p:cNvGrpSpPr>
              <p:nvPr/>
            </p:nvGrpSpPr>
            <p:grpSpPr bwMode="auto">
              <a:xfrm>
                <a:off x="24193500" y="21056600"/>
                <a:ext cx="809625" cy="492760"/>
                <a:chOff x="24174450" y="21031200"/>
                <a:chExt cx="809625" cy="492760"/>
              </a:xfrm>
            </p:grpSpPr>
            <p:sp>
              <p:nvSpPr>
                <p:cNvPr id="151565" name="Text Box 13"/>
                <p:cNvSpPr txBox="1">
                  <a:spLocks noChangeArrowheads="1"/>
                </p:cNvSpPr>
                <p:nvPr/>
              </p:nvSpPr>
              <p:spPr bwMode="auto">
                <a:xfrm>
                  <a:off x="24174450" y="21031200"/>
                  <a:ext cx="809625" cy="3219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900">
                      <a:solidFill>
                        <a:srgbClr val="000000"/>
                      </a:solidFill>
                    </a:rPr>
                    <a:t>25</a:t>
                  </a:r>
                  <a:r>
                    <a:rPr lang="en-US" sz="1100" baseline="30000">
                      <a:solidFill>
                        <a:srgbClr val="000000"/>
                      </a:solidFill>
                    </a:rPr>
                    <a:t>th</a:t>
                  </a:r>
                  <a:r>
                    <a:rPr lang="en-US" sz="900">
                      <a:solidFill>
                        <a:srgbClr val="000000"/>
                      </a:solidFill>
                    </a:rPr>
                    <a:t> Percentile</a:t>
                  </a:r>
                </a:p>
                <a:p>
                  <a:pPr algn="ctr"/>
                  <a:r>
                    <a:rPr lang="en-US" sz="900">
                      <a:solidFill>
                        <a:srgbClr val="000000"/>
                      </a:solidFill>
                    </a:rPr>
                    <a:t>(4 years)</a:t>
                  </a:r>
                  <a:endParaRPr lang="en-US"/>
                </a:p>
              </p:txBody>
            </p:sp>
            <p:sp>
              <p:nvSpPr>
                <p:cNvPr id="151566" name="Line 14"/>
                <p:cNvSpPr>
                  <a:spLocks noChangeShapeType="1"/>
                </p:cNvSpPr>
                <p:nvPr/>
              </p:nvSpPr>
              <p:spPr bwMode="auto">
                <a:xfrm>
                  <a:off x="24706580" y="21352510"/>
                  <a:ext cx="0" cy="17145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51567" name="Group 15"/>
              <p:cNvGrpSpPr>
                <a:grpSpLocks/>
              </p:cNvGrpSpPr>
              <p:nvPr/>
            </p:nvGrpSpPr>
            <p:grpSpPr bwMode="auto">
              <a:xfrm>
                <a:off x="24517350" y="22967950"/>
                <a:ext cx="838200" cy="609600"/>
                <a:chOff x="24517350" y="22967950"/>
                <a:chExt cx="838200" cy="609600"/>
              </a:xfrm>
            </p:grpSpPr>
            <p:sp>
              <p:nvSpPr>
                <p:cNvPr id="151568" name="Text Box 16"/>
                <p:cNvSpPr txBox="1">
                  <a:spLocks noChangeArrowheads="1"/>
                </p:cNvSpPr>
                <p:nvPr/>
              </p:nvSpPr>
              <p:spPr bwMode="auto">
                <a:xfrm>
                  <a:off x="24517350" y="22967950"/>
                  <a:ext cx="838200" cy="292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900">
                      <a:solidFill>
                        <a:srgbClr val="000000"/>
                      </a:solidFill>
                    </a:rPr>
                    <a:t>25</a:t>
                  </a:r>
                  <a:r>
                    <a:rPr lang="en-US" sz="1100" baseline="30000">
                      <a:solidFill>
                        <a:srgbClr val="000000"/>
                      </a:solidFill>
                    </a:rPr>
                    <a:t>th</a:t>
                  </a:r>
                  <a:r>
                    <a:rPr lang="en-US" sz="900">
                      <a:solidFill>
                        <a:srgbClr val="000000"/>
                      </a:solidFill>
                    </a:rPr>
                    <a:t> Percentile</a:t>
                  </a:r>
                </a:p>
                <a:p>
                  <a:pPr algn="ctr"/>
                  <a:r>
                    <a:rPr lang="en-US" sz="900">
                      <a:solidFill>
                        <a:srgbClr val="000000"/>
                      </a:solidFill>
                    </a:rPr>
                    <a:t>(6 years)</a:t>
                  </a:r>
                  <a:endParaRPr lang="en-US"/>
                </a:p>
              </p:txBody>
            </p:sp>
            <p:sp>
              <p:nvSpPr>
                <p:cNvPr id="151569" name="Line 17"/>
                <p:cNvSpPr>
                  <a:spLocks noChangeShapeType="1"/>
                </p:cNvSpPr>
                <p:nvPr/>
              </p:nvSpPr>
              <p:spPr bwMode="auto">
                <a:xfrm>
                  <a:off x="25082500" y="23263225"/>
                  <a:ext cx="0" cy="314325"/>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grpSp>
    </p:spTree>
    <p:extLst>
      <p:ext uri="{BB962C8B-B14F-4D97-AF65-F5344CB8AC3E}">
        <p14:creationId xmlns:p14="http://schemas.microsoft.com/office/powerpoint/2010/main" val="33811317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lide Number Placeholder 35"/>
          <p:cNvSpPr>
            <a:spLocks noGrp="1"/>
          </p:cNvSpPr>
          <p:nvPr>
            <p:ph type="sldNum" sz="quarter" idx="10"/>
          </p:nvPr>
        </p:nvSpPr>
        <p:spPr/>
        <p:txBody>
          <a:bodyPr/>
          <a:lstStyle/>
          <a:p>
            <a:fld id="{3008B606-E918-48AD-8267-BADADD0ADA7F}" type="slidenum">
              <a:rPr lang="en-US"/>
              <a:pPr/>
              <a:t>136</a:t>
            </a:fld>
            <a:endParaRPr lang="en-US"/>
          </a:p>
        </p:txBody>
      </p:sp>
      <p:sp>
        <p:nvSpPr>
          <p:cNvPr id="375810" name="Rectangle 2"/>
          <p:cNvSpPr>
            <a:spLocks noGrp="1" noChangeArrowheads="1"/>
          </p:cNvSpPr>
          <p:nvPr>
            <p:ph type="title"/>
          </p:nvPr>
        </p:nvSpPr>
        <p:spPr/>
        <p:txBody>
          <a:bodyPr>
            <a:normAutofit/>
          </a:bodyPr>
          <a:lstStyle/>
          <a:p>
            <a:r>
              <a:rPr lang="en-US" sz="4000" dirty="0">
                <a:solidFill>
                  <a:srgbClr val="CD0000"/>
                </a:solidFill>
              </a:rPr>
              <a:t>1-D (</a:t>
            </a:r>
            <a:r>
              <a:rPr lang="en-US" sz="4000" dirty="0" err="1">
                <a:solidFill>
                  <a:srgbClr val="CD0000"/>
                </a:solidFill>
              </a:rPr>
              <a:t>Univariate</a:t>
            </a:r>
            <a:r>
              <a:rPr lang="en-US" sz="4000" dirty="0">
                <a:solidFill>
                  <a:srgbClr val="CD0000"/>
                </a:solidFill>
              </a:rPr>
              <a:t>) Data</a:t>
            </a:r>
          </a:p>
        </p:txBody>
      </p:sp>
      <p:sp>
        <p:nvSpPr>
          <p:cNvPr id="375811" name="Rectangle 3"/>
          <p:cNvSpPr>
            <a:spLocks noGrp="1" noChangeArrowheads="1"/>
          </p:cNvSpPr>
          <p:nvPr>
            <p:ph type="body" idx="1"/>
          </p:nvPr>
        </p:nvSpPr>
        <p:spPr/>
        <p:txBody>
          <a:bodyPr/>
          <a:lstStyle/>
          <a:p>
            <a:pPr marL="342900" indent="-342900"/>
            <a:r>
              <a:rPr lang="en-US"/>
              <a:t>Representations</a:t>
            </a:r>
          </a:p>
        </p:txBody>
      </p:sp>
      <p:sp>
        <p:nvSpPr>
          <p:cNvPr id="375812" name="Line 4"/>
          <p:cNvSpPr>
            <a:spLocks noChangeShapeType="1"/>
          </p:cNvSpPr>
          <p:nvPr/>
        </p:nvSpPr>
        <p:spPr bwMode="auto">
          <a:xfrm>
            <a:off x="2362200" y="2971800"/>
            <a:ext cx="0" cy="21336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13" name="Oval 5"/>
          <p:cNvSpPr>
            <a:spLocks noChangeArrowheads="1"/>
          </p:cNvSpPr>
          <p:nvPr/>
        </p:nvSpPr>
        <p:spPr bwMode="auto">
          <a:xfrm>
            <a:off x="2667000" y="2971800"/>
            <a:ext cx="76200" cy="76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14" name="Oval 6"/>
          <p:cNvSpPr>
            <a:spLocks noChangeArrowheads="1"/>
          </p:cNvSpPr>
          <p:nvPr/>
        </p:nvSpPr>
        <p:spPr bwMode="auto">
          <a:xfrm>
            <a:off x="2667000" y="3276600"/>
            <a:ext cx="76200" cy="76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15" name="Oval 7"/>
          <p:cNvSpPr>
            <a:spLocks noChangeArrowheads="1"/>
          </p:cNvSpPr>
          <p:nvPr/>
        </p:nvSpPr>
        <p:spPr bwMode="auto">
          <a:xfrm>
            <a:off x="2667000" y="3429000"/>
            <a:ext cx="76200" cy="76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16" name="Oval 8"/>
          <p:cNvSpPr>
            <a:spLocks noChangeArrowheads="1"/>
          </p:cNvSpPr>
          <p:nvPr/>
        </p:nvSpPr>
        <p:spPr bwMode="auto">
          <a:xfrm>
            <a:off x="2667000" y="3581400"/>
            <a:ext cx="76200" cy="76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17" name="Oval 9"/>
          <p:cNvSpPr>
            <a:spLocks noChangeArrowheads="1"/>
          </p:cNvSpPr>
          <p:nvPr/>
        </p:nvSpPr>
        <p:spPr bwMode="auto">
          <a:xfrm>
            <a:off x="2667000" y="4038600"/>
            <a:ext cx="76200" cy="76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18" name="Oval 10"/>
          <p:cNvSpPr>
            <a:spLocks noChangeArrowheads="1"/>
          </p:cNvSpPr>
          <p:nvPr/>
        </p:nvSpPr>
        <p:spPr bwMode="auto">
          <a:xfrm>
            <a:off x="2667000" y="4419600"/>
            <a:ext cx="76200" cy="76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19" name="Oval 11"/>
          <p:cNvSpPr>
            <a:spLocks noChangeArrowheads="1"/>
          </p:cNvSpPr>
          <p:nvPr/>
        </p:nvSpPr>
        <p:spPr bwMode="auto">
          <a:xfrm>
            <a:off x="2667000" y="4495800"/>
            <a:ext cx="76200" cy="76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20" name="Oval 12"/>
          <p:cNvSpPr>
            <a:spLocks noChangeArrowheads="1"/>
          </p:cNvSpPr>
          <p:nvPr/>
        </p:nvSpPr>
        <p:spPr bwMode="auto">
          <a:xfrm>
            <a:off x="2667000" y="4876800"/>
            <a:ext cx="76200" cy="76200"/>
          </a:xfrm>
          <a:prstGeom prst="ellipse">
            <a:avLst/>
          </a:prstGeom>
          <a:solidFill>
            <a:schemeClr val="accent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21" name="Text Box 13"/>
          <p:cNvSpPr txBox="1">
            <a:spLocks noChangeArrowheads="1"/>
          </p:cNvSpPr>
          <p:nvPr/>
        </p:nvSpPr>
        <p:spPr bwMode="auto">
          <a:xfrm>
            <a:off x="1981200" y="3200401"/>
            <a:ext cx="280988" cy="194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latin typeface="Tahoma" panose="020B0604030504040204" pitchFamily="34" charset="0"/>
                <a:cs typeface="Arial" panose="020B0604020202020204" pitchFamily="34" charset="0"/>
              </a:rPr>
              <a:t>7</a:t>
            </a:r>
          </a:p>
          <a:p>
            <a:endParaRPr lang="en-US" sz="1400">
              <a:latin typeface="Tahoma" panose="020B0604030504040204" pitchFamily="34" charset="0"/>
              <a:cs typeface="Arial" panose="020B0604020202020204" pitchFamily="34" charset="0"/>
            </a:endParaRPr>
          </a:p>
          <a:p>
            <a:r>
              <a:rPr lang="en-US" sz="1400">
                <a:latin typeface="Tahoma" panose="020B0604030504040204" pitchFamily="34" charset="0"/>
                <a:cs typeface="Arial" panose="020B0604020202020204" pitchFamily="34" charset="0"/>
              </a:rPr>
              <a:t>5</a:t>
            </a:r>
          </a:p>
          <a:p>
            <a:endParaRPr lang="en-US" sz="1400">
              <a:latin typeface="Tahoma" panose="020B0604030504040204" pitchFamily="34" charset="0"/>
              <a:cs typeface="Arial" panose="020B0604020202020204" pitchFamily="34" charset="0"/>
            </a:endParaRPr>
          </a:p>
          <a:p>
            <a:r>
              <a:rPr lang="en-US" sz="1400">
                <a:latin typeface="Tahoma" panose="020B0604030504040204" pitchFamily="34" charset="0"/>
                <a:cs typeface="Arial" panose="020B0604020202020204" pitchFamily="34" charset="0"/>
              </a:rPr>
              <a:t>3</a:t>
            </a:r>
          </a:p>
          <a:p>
            <a:endParaRPr lang="en-US" sz="1400">
              <a:latin typeface="Tahoma" panose="020B0604030504040204" pitchFamily="34" charset="0"/>
              <a:cs typeface="Arial" panose="020B0604020202020204" pitchFamily="34" charset="0"/>
            </a:endParaRPr>
          </a:p>
          <a:p>
            <a:r>
              <a:rPr lang="en-US" sz="1400">
                <a:latin typeface="Tahoma" panose="020B0604030504040204" pitchFamily="34" charset="0"/>
                <a:cs typeface="Arial" panose="020B0604020202020204" pitchFamily="34" charset="0"/>
              </a:rPr>
              <a:t>1</a:t>
            </a:r>
          </a:p>
          <a:p>
            <a:endParaRPr lang="en-US">
              <a:latin typeface="Verdana" panose="020B0604030504040204" pitchFamily="34" charset="0"/>
              <a:cs typeface="Arial" panose="020B0604020202020204" pitchFamily="34" charset="0"/>
            </a:endParaRPr>
          </a:p>
        </p:txBody>
      </p:sp>
      <p:sp>
        <p:nvSpPr>
          <p:cNvPr id="375835" name="Line 27"/>
          <p:cNvSpPr>
            <a:spLocks noChangeShapeType="1"/>
          </p:cNvSpPr>
          <p:nvPr/>
        </p:nvSpPr>
        <p:spPr bwMode="auto">
          <a:xfrm>
            <a:off x="6553200" y="5029200"/>
            <a:ext cx="3657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36" name="Line 28"/>
          <p:cNvSpPr>
            <a:spLocks noChangeShapeType="1"/>
          </p:cNvSpPr>
          <p:nvPr/>
        </p:nvSpPr>
        <p:spPr bwMode="auto">
          <a:xfrm>
            <a:off x="7086600" y="4343400"/>
            <a:ext cx="2590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37" name="Text Box 29"/>
          <p:cNvSpPr txBox="1">
            <a:spLocks noChangeArrowheads="1"/>
          </p:cNvSpPr>
          <p:nvPr/>
        </p:nvSpPr>
        <p:spPr bwMode="auto">
          <a:xfrm>
            <a:off x="6324601" y="5103813"/>
            <a:ext cx="3095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ahoma" panose="020B0604030504040204" pitchFamily="34" charset="0"/>
                <a:cs typeface="Arial" panose="020B0604020202020204" pitchFamily="34" charset="0"/>
              </a:rPr>
              <a:t>0</a:t>
            </a:r>
          </a:p>
        </p:txBody>
      </p:sp>
      <p:sp>
        <p:nvSpPr>
          <p:cNvPr id="375838" name="Text Box 30"/>
          <p:cNvSpPr txBox="1">
            <a:spLocks noChangeArrowheads="1"/>
          </p:cNvSpPr>
          <p:nvPr/>
        </p:nvSpPr>
        <p:spPr bwMode="auto">
          <a:xfrm>
            <a:off x="9906001" y="5103813"/>
            <a:ext cx="4349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ahoma" panose="020B0604030504040204" pitchFamily="34" charset="0"/>
                <a:cs typeface="Arial" panose="020B0604020202020204" pitchFamily="34" charset="0"/>
              </a:rPr>
              <a:t>20</a:t>
            </a:r>
          </a:p>
        </p:txBody>
      </p:sp>
      <p:sp>
        <p:nvSpPr>
          <p:cNvPr id="375839" name="Text Box 31"/>
          <p:cNvSpPr txBox="1">
            <a:spLocks noChangeArrowheads="1"/>
          </p:cNvSpPr>
          <p:nvPr/>
        </p:nvSpPr>
        <p:spPr bwMode="auto">
          <a:xfrm>
            <a:off x="8686801" y="4572000"/>
            <a:ext cx="6064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latin typeface="Tahoma" panose="020B0604030504040204" pitchFamily="34" charset="0"/>
                <a:cs typeface="Arial" panose="020B0604020202020204" pitchFamily="34" charset="0"/>
              </a:rPr>
              <a:t>Mean</a:t>
            </a:r>
          </a:p>
        </p:txBody>
      </p:sp>
      <p:sp>
        <p:nvSpPr>
          <p:cNvPr id="375840" name="Line 32"/>
          <p:cNvSpPr>
            <a:spLocks noChangeShapeType="1"/>
          </p:cNvSpPr>
          <p:nvPr/>
        </p:nvSpPr>
        <p:spPr bwMode="auto">
          <a:xfrm>
            <a:off x="7086600" y="4191000"/>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41" name="Line 33"/>
          <p:cNvSpPr>
            <a:spLocks noChangeShapeType="1"/>
          </p:cNvSpPr>
          <p:nvPr/>
        </p:nvSpPr>
        <p:spPr bwMode="auto">
          <a:xfrm>
            <a:off x="9677400" y="4191000"/>
            <a:ext cx="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42" name="Rectangle 34"/>
          <p:cNvSpPr>
            <a:spLocks noChangeArrowheads="1"/>
          </p:cNvSpPr>
          <p:nvPr/>
        </p:nvSpPr>
        <p:spPr bwMode="auto">
          <a:xfrm>
            <a:off x="8001000" y="4114800"/>
            <a:ext cx="13716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43" name="Line 35"/>
          <p:cNvSpPr>
            <a:spLocks noChangeShapeType="1"/>
          </p:cNvSpPr>
          <p:nvPr/>
        </p:nvSpPr>
        <p:spPr bwMode="auto">
          <a:xfrm>
            <a:off x="8991600" y="4114800"/>
            <a:ext cx="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44" name="Text Box 36"/>
          <p:cNvSpPr txBox="1">
            <a:spLocks noChangeArrowheads="1"/>
          </p:cNvSpPr>
          <p:nvPr/>
        </p:nvSpPr>
        <p:spPr bwMode="auto">
          <a:xfrm>
            <a:off x="6858001" y="3886200"/>
            <a:ext cx="4540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latin typeface="Tahoma" panose="020B0604030504040204" pitchFamily="34" charset="0"/>
                <a:cs typeface="Arial" panose="020B0604020202020204" pitchFamily="34" charset="0"/>
              </a:rPr>
              <a:t>low</a:t>
            </a:r>
          </a:p>
        </p:txBody>
      </p:sp>
      <p:sp>
        <p:nvSpPr>
          <p:cNvPr id="375845" name="Text Box 37"/>
          <p:cNvSpPr txBox="1">
            <a:spLocks noChangeArrowheads="1"/>
          </p:cNvSpPr>
          <p:nvPr/>
        </p:nvSpPr>
        <p:spPr bwMode="auto">
          <a:xfrm>
            <a:off x="9525000" y="3886200"/>
            <a:ext cx="5207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latin typeface="Tahoma" panose="020B0604030504040204" pitchFamily="34" charset="0"/>
                <a:cs typeface="Arial" panose="020B0604020202020204" pitchFamily="34" charset="0"/>
              </a:rPr>
              <a:t>high</a:t>
            </a:r>
          </a:p>
        </p:txBody>
      </p:sp>
      <p:sp>
        <p:nvSpPr>
          <p:cNvPr id="375846" name="Text Box 38"/>
          <p:cNvSpPr txBox="1">
            <a:spLocks noChangeArrowheads="1"/>
          </p:cNvSpPr>
          <p:nvPr/>
        </p:nvSpPr>
        <p:spPr bwMode="auto">
          <a:xfrm>
            <a:off x="8153401" y="3810000"/>
            <a:ext cx="11160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latin typeface="Tahoma" panose="020B0604030504040204" pitchFamily="34" charset="0"/>
                <a:cs typeface="Arial" panose="020B0604020202020204" pitchFamily="34" charset="0"/>
              </a:rPr>
              <a:t>Middle 50%</a:t>
            </a:r>
          </a:p>
        </p:txBody>
      </p:sp>
      <p:sp>
        <p:nvSpPr>
          <p:cNvPr id="375847" name="Line 39"/>
          <p:cNvSpPr>
            <a:spLocks noChangeShapeType="1"/>
          </p:cNvSpPr>
          <p:nvPr/>
        </p:nvSpPr>
        <p:spPr bwMode="auto">
          <a:xfrm>
            <a:off x="8001000" y="3886200"/>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48" name="Line 40"/>
          <p:cNvSpPr>
            <a:spLocks noChangeShapeType="1"/>
          </p:cNvSpPr>
          <p:nvPr/>
        </p:nvSpPr>
        <p:spPr bwMode="auto">
          <a:xfrm>
            <a:off x="9372600" y="3886200"/>
            <a:ext cx="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49" name="Line 41"/>
          <p:cNvSpPr>
            <a:spLocks noChangeShapeType="1"/>
          </p:cNvSpPr>
          <p:nvPr/>
        </p:nvSpPr>
        <p:spPr bwMode="auto">
          <a:xfrm>
            <a:off x="3505200" y="5029200"/>
            <a:ext cx="0" cy="1066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50" name="Line 42"/>
          <p:cNvSpPr>
            <a:spLocks noChangeShapeType="1"/>
          </p:cNvSpPr>
          <p:nvPr/>
        </p:nvSpPr>
        <p:spPr bwMode="auto">
          <a:xfrm>
            <a:off x="3505200" y="6096000"/>
            <a:ext cx="2133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51" name="Rectangle 43"/>
          <p:cNvSpPr>
            <a:spLocks noChangeArrowheads="1"/>
          </p:cNvSpPr>
          <p:nvPr/>
        </p:nvSpPr>
        <p:spPr bwMode="auto">
          <a:xfrm>
            <a:off x="3581400" y="5181600"/>
            <a:ext cx="304800" cy="914400"/>
          </a:xfrm>
          <a:prstGeom prst="rect">
            <a:avLst/>
          </a:pr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52" name="Rectangle 44"/>
          <p:cNvSpPr>
            <a:spLocks noChangeArrowheads="1"/>
          </p:cNvSpPr>
          <p:nvPr/>
        </p:nvSpPr>
        <p:spPr bwMode="auto">
          <a:xfrm>
            <a:off x="4038600" y="5715000"/>
            <a:ext cx="304800" cy="381000"/>
          </a:xfrm>
          <a:prstGeom prst="rect">
            <a:avLst/>
          </a:pr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53" name="Rectangle 45"/>
          <p:cNvSpPr>
            <a:spLocks noChangeArrowheads="1"/>
          </p:cNvSpPr>
          <p:nvPr/>
        </p:nvSpPr>
        <p:spPr bwMode="auto">
          <a:xfrm>
            <a:off x="4495800" y="4876800"/>
            <a:ext cx="304800" cy="1219200"/>
          </a:xfrm>
          <a:prstGeom prst="rect">
            <a:avLst/>
          </a:pr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54" name="Rectangle 46"/>
          <p:cNvSpPr>
            <a:spLocks noChangeArrowheads="1"/>
          </p:cNvSpPr>
          <p:nvPr/>
        </p:nvSpPr>
        <p:spPr bwMode="auto">
          <a:xfrm>
            <a:off x="4953000" y="5334000"/>
            <a:ext cx="304800" cy="762000"/>
          </a:xfrm>
          <a:prstGeom prst="rect">
            <a:avLst/>
          </a:prstGeom>
          <a:solidFill>
            <a:schemeClr val="folHlink"/>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855" name="Text Box 47"/>
          <p:cNvSpPr txBox="1">
            <a:spLocks noChangeArrowheads="1"/>
          </p:cNvSpPr>
          <p:nvPr/>
        </p:nvSpPr>
        <p:spPr bwMode="auto">
          <a:xfrm>
            <a:off x="7315201" y="3276601"/>
            <a:ext cx="18891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Verdana" panose="020B0604030504040204" pitchFamily="34" charset="0"/>
                <a:cs typeface="Arial" panose="020B0604020202020204" pitchFamily="34" charset="0"/>
              </a:rPr>
              <a:t>Tukey box plot</a:t>
            </a:r>
          </a:p>
        </p:txBody>
      </p:sp>
      <p:sp>
        <p:nvSpPr>
          <p:cNvPr id="375857" name="Text Box 49"/>
          <p:cNvSpPr txBox="1">
            <a:spLocks noChangeArrowheads="1"/>
          </p:cNvSpPr>
          <p:nvPr/>
        </p:nvSpPr>
        <p:spPr bwMode="auto">
          <a:xfrm>
            <a:off x="3870326" y="6061075"/>
            <a:ext cx="1470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685800" indent="-22860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r>
              <a:rPr lang="en-US"/>
              <a:t>Histogram</a:t>
            </a:r>
          </a:p>
        </p:txBody>
      </p:sp>
    </p:spTree>
    <p:extLst>
      <p:ext uri="{BB962C8B-B14F-4D97-AF65-F5344CB8AC3E}">
        <p14:creationId xmlns:p14="http://schemas.microsoft.com/office/powerpoint/2010/main" val="7807915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a:defRPr sz="2400">
                <a:solidFill>
                  <a:schemeClr val="tx1"/>
                </a:solidFill>
                <a:latin typeface="Times" panose="02020603050405020304" pitchFamily="18" charset="0"/>
                <a:ea typeface="ＭＳ Ｐゴシック" panose="020B0600070205080204" pitchFamily="34" charset="-128"/>
              </a:defRPr>
            </a:lvl3pPr>
            <a:lvl4pPr>
              <a:defRPr sz="2400">
                <a:solidFill>
                  <a:schemeClr val="tx1"/>
                </a:solidFill>
                <a:latin typeface="Times" panose="02020603050405020304" pitchFamily="18" charset="0"/>
                <a:ea typeface="ＭＳ Ｐゴシック" panose="020B0600070205080204" pitchFamily="34" charset="-128"/>
              </a:defRPr>
            </a:lvl4pPr>
            <a:lvl5pPr>
              <a:defRPr sz="24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r>
              <a:rPr lang="en-US" sz="900"/>
              <a:t>Data Mining 2011  - Volinsky - Columbia University</a:t>
            </a:r>
          </a:p>
        </p:txBody>
      </p:sp>
      <p:sp>
        <p:nvSpPr>
          <p:cNvPr id="3174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a:defRPr sz="2400">
                <a:solidFill>
                  <a:schemeClr val="tx1"/>
                </a:solidFill>
                <a:latin typeface="Times" panose="02020603050405020304" pitchFamily="18" charset="0"/>
                <a:ea typeface="ＭＳ Ｐゴシック" panose="020B0600070205080204" pitchFamily="34" charset="-128"/>
              </a:defRPr>
            </a:lvl3pPr>
            <a:lvl4pPr>
              <a:defRPr sz="2400">
                <a:solidFill>
                  <a:schemeClr val="tx1"/>
                </a:solidFill>
                <a:latin typeface="Times" panose="02020603050405020304" pitchFamily="18" charset="0"/>
                <a:ea typeface="ＭＳ Ｐゴシック" panose="020B0600070205080204" pitchFamily="34" charset="-128"/>
              </a:defRPr>
            </a:lvl4pPr>
            <a:lvl5pPr>
              <a:defRPr sz="24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fld id="{B3373E56-4115-4A77-B3A9-A8DAEA0EBFA1}" type="slidenum">
              <a:rPr lang="en-US" sz="1400"/>
              <a:pPr/>
              <a:t>137</a:t>
            </a:fld>
            <a:endParaRPr lang="en-US" sz="1400"/>
          </a:p>
        </p:txBody>
      </p:sp>
      <p:pic>
        <p:nvPicPr>
          <p:cNvPr id="3174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304800"/>
            <a:ext cx="6096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1981200" y="2667001"/>
            <a:ext cx="2362200" cy="646331"/>
          </a:xfrm>
          <a:prstGeom prst="rect">
            <a:avLst/>
          </a:prstGeom>
          <a:gradFill rotWithShape="1">
            <a:gsLst>
              <a:gs pos="0">
                <a:srgbClr val="F0FFFF"/>
              </a:gs>
              <a:gs pos="64999">
                <a:srgbClr val="DDFEFF"/>
              </a:gs>
              <a:gs pos="100000">
                <a:srgbClr val="CFFFFF"/>
              </a:gs>
            </a:gsLst>
            <a:lin ang="5400000" scaled="1"/>
          </a:gradFill>
          <a:ln w="9525">
            <a:solidFill>
              <a:srgbClr val="B6DCDF"/>
            </a:solidFill>
            <a:miter lim="800000"/>
            <a:headEnd/>
            <a:tailEnd/>
          </a:ln>
          <a:effectLst>
            <a:outerShdw blurRad="40000" dist="20000" dir="5400000" rotWithShape="0">
              <a:srgbClr val="808080">
                <a:alpha val="37999"/>
              </a:srgbClr>
            </a:outerShdw>
          </a:effectLst>
        </p:spPr>
        <p:txBody>
          <a:bodyPr>
            <a:spAutoFit/>
          </a:bodyPr>
          <a:lstStyle/>
          <a:p>
            <a:pPr>
              <a:defRPr/>
            </a:pPr>
            <a:r>
              <a:rPr lang="en-US">
                <a:solidFill>
                  <a:schemeClr val="dk1"/>
                </a:solidFill>
              </a:rPr>
              <a:t>But be careful with axes and scales!</a:t>
            </a:r>
          </a:p>
        </p:txBody>
      </p:sp>
    </p:spTree>
    <p:extLst>
      <p:ext uri="{BB962C8B-B14F-4D97-AF65-F5344CB8AC3E}">
        <p14:creationId xmlns:p14="http://schemas.microsoft.com/office/powerpoint/2010/main" val="36426886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ChangeArrowheads="1"/>
          </p:cNvSpPr>
          <p:nvPr>
            <p:ph type="title"/>
          </p:nvPr>
        </p:nvSpPr>
        <p:spPr>
          <a:xfrm>
            <a:off x="838200" y="184150"/>
            <a:ext cx="9787128" cy="1143000"/>
          </a:xfrm>
        </p:spPr>
        <p:txBody>
          <a:bodyPr>
            <a:normAutofit/>
          </a:bodyPr>
          <a:lstStyle/>
          <a:p>
            <a:pPr eaLnBrk="1" hangingPunct="1"/>
            <a:r>
              <a:rPr lang="en-US" sz="4000" dirty="0">
                <a:solidFill>
                  <a:srgbClr val="CD0000"/>
                </a:solidFill>
                <a:ea typeface="ＭＳ Ｐゴシック" panose="020B0600070205080204" pitchFamily="34" charset="-128"/>
              </a:rPr>
              <a:t>Smoothed Histograms - Density Estimates</a:t>
            </a:r>
          </a:p>
        </p:txBody>
      </p:sp>
      <p:sp>
        <p:nvSpPr>
          <p:cNvPr id="32774" name="Text Box 3"/>
          <p:cNvSpPr txBox="1">
            <a:spLocks noChangeArrowheads="1"/>
          </p:cNvSpPr>
          <p:nvPr/>
        </p:nvSpPr>
        <p:spPr bwMode="auto">
          <a:xfrm>
            <a:off x="2590800" y="1219201"/>
            <a:ext cx="7620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a:defRPr sz="2400">
                <a:solidFill>
                  <a:schemeClr val="tx1"/>
                </a:solidFill>
                <a:latin typeface="Times" panose="02020603050405020304" pitchFamily="18" charset="0"/>
                <a:ea typeface="ＭＳ Ｐゴシック" panose="020B0600070205080204" pitchFamily="34" charset="-128"/>
              </a:defRPr>
            </a:lvl3pPr>
            <a:lvl4pPr>
              <a:defRPr sz="2400">
                <a:solidFill>
                  <a:schemeClr val="tx1"/>
                </a:solidFill>
                <a:latin typeface="Times" panose="02020603050405020304" pitchFamily="18" charset="0"/>
                <a:ea typeface="ＭＳ Ｐゴシック" panose="020B0600070205080204" pitchFamily="34" charset="-128"/>
              </a:defRPr>
            </a:lvl4pPr>
            <a:lvl5pPr>
              <a:defRPr sz="24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pPr eaLnBrk="1" hangingPunct="1">
              <a:spcBef>
                <a:spcPct val="50000"/>
              </a:spcBef>
              <a:buFontTx/>
              <a:buChar char="•"/>
            </a:pPr>
            <a:r>
              <a:rPr lang="en-US">
                <a:latin typeface="Garamond" panose="02020404030301010803" pitchFamily="18" charset="0"/>
              </a:rPr>
              <a:t>Kernel estimates smooth out the contribution of each datapoint over a local neighborhood of that point.</a:t>
            </a:r>
          </a:p>
          <a:p>
            <a:pPr eaLnBrk="1" hangingPunct="1">
              <a:spcBef>
                <a:spcPct val="50000"/>
              </a:spcBef>
            </a:pPr>
            <a:endParaRPr lang="en-US">
              <a:latin typeface="Garamond" panose="02020404030301010803" pitchFamily="18" charset="0"/>
            </a:endParaRPr>
          </a:p>
        </p:txBody>
      </p:sp>
      <p:graphicFrame>
        <p:nvGraphicFramePr>
          <p:cNvPr id="32770" name="Object 2"/>
          <p:cNvGraphicFramePr>
            <a:graphicFrameLocks noChangeAspect="1"/>
          </p:cNvGraphicFramePr>
          <p:nvPr/>
        </p:nvGraphicFramePr>
        <p:xfrm>
          <a:off x="2649539" y="2273300"/>
          <a:ext cx="2924175" cy="939800"/>
        </p:xfrm>
        <a:graphic>
          <a:graphicData uri="http://schemas.openxmlformats.org/presentationml/2006/ole">
            <mc:AlternateContent xmlns:mc="http://schemas.openxmlformats.org/markup-compatibility/2006">
              <mc:Choice xmlns:v="urn:schemas-microsoft-com:vml" Requires="v">
                <p:oleObj spid="_x0000_s160805" name="Equation" r:id="rId3" imgW="1384300" imgH="444500" progId="Equation.3">
                  <p:embed/>
                </p:oleObj>
              </mc:Choice>
              <mc:Fallback>
                <p:oleObj name="Equation" r:id="rId3" imgW="1384300" imgH="444500" progId="Equation.3">
                  <p:embed/>
                  <p:pic>
                    <p:nvPicPr>
                      <p:cNvPr id="327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9539" y="2273300"/>
                        <a:ext cx="2924175"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5" name="Rectangle 5"/>
          <p:cNvSpPr>
            <a:spLocks noChangeArrowheads="1"/>
          </p:cNvSpPr>
          <p:nvPr/>
        </p:nvSpPr>
        <p:spPr bwMode="auto">
          <a:xfrm>
            <a:off x="3048000" y="3276600"/>
            <a:ext cx="2000250" cy="369888"/>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a:defRPr sz="2400">
                <a:solidFill>
                  <a:schemeClr val="tx1"/>
                </a:solidFill>
                <a:latin typeface="Times" panose="02020603050405020304" pitchFamily="18" charset="0"/>
                <a:ea typeface="ＭＳ Ｐゴシック" panose="020B0600070205080204" pitchFamily="34" charset="-128"/>
              </a:defRPr>
            </a:lvl3pPr>
            <a:lvl4pPr>
              <a:defRPr sz="2400">
                <a:solidFill>
                  <a:schemeClr val="tx1"/>
                </a:solidFill>
                <a:latin typeface="Times" panose="02020603050405020304" pitchFamily="18" charset="0"/>
                <a:ea typeface="ＭＳ Ｐゴシック" panose="020B0600070205080204" pitchFamily="34" charset="-128"/>
              </a:defRPr>
            </a:lvl4pPr>
            <a:lvl5pPr>
              <a:defRPr sz="24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pPr eaLnBrk="1" hangingPunct="1"/>
            <a:r>
              <a:rPr lang="en-US" sz="1800" i="1">
                <a:latin typeface="Garamond" panose="02020404030301010803" pitchFamily="18" charset="0"/>
              </a:rPr>
              <a:t>h</a:t>
            </a:r>
            <a:r>
              <a:rPr lang="en-US" sz="1800">
                <a:latin typeface="Garamond" panose="02020404030301010803" pitchFamily="18" charset="0"/>
              </a:rPr>
              <a:t> is the kernel width</a:t>
            </a:r>
          </a:p>
        </p:txBody>
      </p:sp>
      <p:sp>
        <p:nvSpPr>
          <p:cNvPr id="32776" name="Text Box 6"/>
          <p:cNvSpPr txBox="1">
            <a:spLocks noChangeArrowheads="1"/>
          </p:cNvSpPr>
          <p:nvPr/>
        </p:nvSpPr>
        <p:spPr bwMode="auto">
          <a:xfrm>
            <a:off x="2590800" y="3962401"/>
            <a:ext cx="7620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panose="02020603050405020304" pitchFamily="18" charset="0"/>
                <a:ea typeface="ＭＳ Ｐゴシック" panose="020B0600070205080204" pitchFamily="34" charset="-128"/>
              </a:defRPr>
            </a:lvl1pPr>
            <a:lvl2pPr marL="37931725" indent="-37474525">
              <a:defRPr sz="2400">
                <a:solidFill>
                  <a:schemeClr val="tx1"/>
                </a:solidFill>
                <a:latin typeface="Times" panose="02020603050405020304" pitchFamily="18" charset="0"/>
                <a:ea typeface="ＭＳ Ｐゴシック" panose="020B0600070205080204" pitchFamily="34" charset="-128"/>
              </a:defRPr>
            </a:lvl2pPr>
            <a:lvl3pPr>
              <a:defRPr sz="2400">
                <a:solidFill>
                  <a:schemeClr val="tx1"/>
                </a:solidFill>
                <a:latin typeface="Times" panose="02020603050405020304" pitchFamily="18" charset="0"/>
                <a:ea typeface="ＭＳ Ｐゴシック" panose="020B0600070205080204" pitchFamily="34" charset="-128"/>
              </a:defRPr>
            </a:lvl3pPr>
            <a:lvl4pPr>
              <a:defRPr sz="2400">
                <a:solidFill>
                  <a:schemeClr val="tx1"/>
                </a:solidFill>
                <a:latin typeface="Times" panose="02020603050405020304" pitchFamily="18" charset="0"/>
                <a:ea typeface="ＭＳ Ｐゴシック" panose="020B0600070205080204" pitchFamily="34" charset="-128"/>
              </a:defRPr>
            </a:lvl4pPr>
            <a:lvl5pPr>
              <a:defRPr sz="2400">
                <a:solidFill>
                  <a:schemeClr val="tx1"/>
                </a:solidFill>
                <a:latin typeface="Times"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Times" panose="02020603050405020304" pitchFamily="18" charset="0"/>
                <a:ea typeface="ＭＳ Ｐゴシック" panose="020B0600070205080204" pitchFamily="34" charset="-128"/>
              </a:defRPr>
            </a:lvl9pPr>
          </a:lstStyle>
          <a:p>
            <a:pPr eaLnBrk="1" hangingPunct="1">
              <a:spcBef>
                <a:spcPct val="50000"/>
              </a:spcBef>
              <a:buFontTx/>
              <a:buChar char="•"/>
            </a:pPr>
            <a:r>
              <a:rPr lang="en-US">
                <a:latin typeface="Garamond" panose="02020404030301010803" pitchFamily="18" charset="0"/>
              </a:rPr>
              <a:t>Gaussian kernel is common:</a:t>
            </a:r>
          </a:p>
          <a:p>
            <a:pPr eaLnBrk="1" hangingPunct="1">
              <a:spcBef>
                <a:spcPct val="50000"/>
              </a:spcBef>
            </a:pPr>
            <a:endParaRPr lang="en-US">
              <a:latin typeface="Garamond" panose="02020404030301010803" pitchFamily="18" charset="0"/>
            </a:endParaRPr>
          </a:p>
        </p:txBody>
      </p:sp>
      <p:graphicFrame>
        <p:nvGraphicFramePr>
          <p:cNvPr id="32771" name="Object 3"/>
          <p:cNvGraphicFramePr>
            <a:graphicFrameLocks noChangeAspect="1"/>
          </p:cNvGraphicFramePr>
          <p:nvPr/>
        </p:nvGraphicFramePr>
        <p:xfrm>
          <a:off x="5105400" y="4572001"/>
          <a:ext cx="1582738" cy="752475"/>
        </p:xfrm>
        <a:graphic>
          <a:graphicData uri="http://schemas.openxmlformats.org/presentationml/2006/ole">
            <mc:AlternateContent xmlns:mc="http://schemas.openxmlformats.org/markup-compatibility/2006">
              <mc:Choice xmlns:v="urn:schemas-microsoft-com:vml" Requires="v">
                <p:oleObj spid="_x0000_s160806" name="Equation" r:id="rId5" imgW="749160" imgH="355320" progId="Equation.3">
                  <p:embed/>
                </p:oleObj>
              </mc:Choice>
              <mc:Fallback>
                <p:oleObj name="Equation" r:id="rId5" imgW="749160" imgH="355320" progId="Equation.3">
                  <p:embed/>
                  <p:pic>
                    <p:nvPicPr>
                      <p:cNvPr id="3277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4572001"/>
                        <a:ext cx="1582738"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2778"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20001" y="2209800"/>
            <a:ext cx="2551113"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16009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normAutofit/>
          </a:bodyPr>
          <a:lstStyle/>
          <a:p>
            <a:pPr eaLnBrk="1" hangingPunct="1"/>
            <a:r>
              <a:rPr lang="en-US" sz="4000" dirty="0">
                <a:solidFill>
                  <a:srgbClr val="CD0000"/>
                </a:solidFill>
                <a:ea typeface="ＭＳ Ｐゴシック" panose="020B0600070205080204" pitchFamily="34" charset="-128"/>
              </a:rPr>
              <a:t>Boxplots</a:t>
            </a:r>
          </a:p>
        </p:txBody>
      </p:sp>
      <p:pic>
        <p:nvPicPr>
          <p:cNvPr id="3482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2551" y="1219200"/>
            <a:ext cx="3986213"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Rectangle 4"/>
          <p:cNvSpPr>
            <a:spLocks noGrp="1" noChangeArrowheads="1"/>
          </p:cNvSpPr>
          <p:nvPr>
            <p:ph type="body" idx="1"/>
          </p:nvPr>
        </p:nvSpPr>
        <p:spPr>
          <a:xfrm>
            <a:off x="1611315" y="1524000"/>
            <a:ext cx="3886200" cy="4648200"/>
          </a:xfrm>
        </p:spPr>
        <p:txBody>
          <a:bodyPr/>
          <a:lstStyle/>
          <a:p>
            <a:pPr eaLnBrk="1" hangingPunct="1">
              <a:lnSpc>
                <a:spcPct val="90000"/>
              </a:lnSpc>
            </a:pPr>
            <a:r>
              <a:rPr lang="en-US" sz="2000" dirty="0">
                <a:ea typeface="ＭＳ Ｐゴシック" panose="020B0600070205080204" pitchFamily="34" charset="-128"/>
              </a:rPr>
              <a:t>Shows a lot of information about a variable in one plot</a:t>
            </a:r>
          </a:p>
          <a:p>
            <a:pPr lvl="1" eaLnBrk="1" hangingPunct="1">
              <a:lnSpc>
                <a:spcPct val="90000"/>
              </a:lnSpc>
            </a:pPr>
            <a:r>
              <a:rPr lang="en-US" sz="1800" dirty="0">
                <a:ea typeface="ＭＳ Ｐゴシック" panose="020B0600070205080204" pitchFamily="34" charset="-128"/>
              </a:rPr>
              <a:t>Median</a:t>
            </a:r>
          </a:p>
          <a:p>
            <a:pPr lvl="1" eaLnBrk="1" hangingPunct="1">
              <a:lnSpc>
                <a:spcPct val="90000"/>
              </a:lnSpc>
            </a:pPr>
            <a:r>
              <a:rPr lang="en-US" sz="1800" dirty="0">
                <a:ea typeface="ＭＳ Ｐゴシック" panose="020B0600070205080204" pitchFamily="34" charset="-128"/>
              </a:rPr>
              <a:t>IQR</a:t>
            </a:r>
          </a:p>
          <a:p>
            <a:pPr lvl="1" eaLnBrk="1" hangingPunct="1">
              <a:lnSpc>
                <a:spcPct val="90000"/>
              </a:lnSpc>
            </a:pPr>
            <a:r>
              <a:rPr lang="en-US" sz="1800" dirty="0">
                <a:ea typeface="ＭＳ Ｐゴシック" panose="020B0600070205080204" pitchFamily="34" charset="-128"/>
              </a:rPr>
              <a:t>Outliers</a:t>
            </a:r>
          </a:p>
          <a:p>
            <a:pPr lvl="1" eaLnBrk="1" hangingPunct="1">
              <a:lnSpc>
                <a:spcPct val="90000"/>
              </a:lnSpc>
            </a:pPr>
            <a:r>
              <a:rPr lang="en-US" sz="1800" dirty="0">
                <a:ea typeface="ＭＳ Ｐゴシック" panose="020B0600070205080204" pitchFamily="34" charset="-128"/>
              </a:rPr>
              <a:t>Range</a:t>
            </a:r>
          </a:p>
          <a:p>
            <a:pPr lvl="1" eaLnBrk="1" hangingPunct="1">
              <a:lnSpc>
                <a:spcPct val="90000"/>
              </a:lnSpc>
            </a:pPr>
            <a:r>
              <a:rPr lang="en-US" sz="1800" dirty="0" err="1">
                <a:ea typeface="ＭＳ Ｐゴシック" panose="020B0600070205080204" pitchFamily="34" charset="-128"/>
              </a:rPr>
              <a:t>Skewness</a:t>
            </a:r>
            <a:endParaRPr lang="en-US" sz="1800" dirty="0">
              <a:ea typeface="ＭＳ Ｐゴシック" panose="020B0600070205080204" pitchFamily="34" charset="-128"/>
            </a:endParaRPr>
          </a:p>
          <a:p>
            <a:pPr eaLnBrk="1" hangingPunct="1">
              <a:lnSpc>
                <a:spcPct val="90000"/>
              </a:lnSpc>
            </a:pPr>
            <a:r>
              <a:rPr lang="en-US" sz="2000" dirty="0">
                <a:ea typeface="ＭＳ Ｐゴシック" panose="020B0600070205080204" pitchFamily="34" charset="-128"/>
              </a:rPr>
              <a:t>Negatives</a:t>
            </a:r>
          </a:p>
          <a:p>
            <a:pPr lvl="1" eaLnBrk="1" hangingPunct="1">
              <a:lnSpc>
                <a:spcPct val="90000"/>
              </a:lnSpc>
            </a:pPr>
            <a:r>
              <a:rPr lang="en-US" sz="1800" dirty="0" err="1">
                <a:ea typeface="ＭＳ Ｐゴシック" panose="020B0600070205080204" pitchFamily="34" charset="-128"/>
              </a:rPr>
              <a:t>Overplotting</a:t>
            </a:r>
            <a:r>
              <a:rPr lang="en-US" sz="1800" dirty="0">
                <a:ea typeface="ＭＳ Ｐゴシック" panose="020B0600070205080204" pitchFamily="34" charset="-128"/>
              </a:rPr>
              <a:t> </a:t>
            </a:r>
          </a:p>
          <a:p>
            <a:pPr lvl="1" eaLnBrk="1" hangingPunct="1">
              <a:lnSpc>
                <a:spcPct val="90000"/>
              </a:lnSpc>
            </a:pPr>
            <a:r>
              <a:rPr lang="en-US" sz="1800" dirty="0">
                <a:ea typeface="ＭＳ Ｐゴシック" panose="020B0600070205080204" pitchFamily="34" charset="-128"/>
              </a:rPr>
              <a:t>Hard to tell distributional shape</a:t>
            </a:r>
          </a:p>
          <a:p>
            <a:pPr lvl="1" eaLnBrk="1" hangingPunct="1">
              <a:lnSpc>
                <a:spcPct val="90000"/>
              </a:lnSpc>
            </a:pPr>
            <a:r>
              <a:rPr lang="en-US" sz="1800" dirty="0">
                <a:ea typeface="ＭＳ Ｐゴシック" panose="020B0600070205080204" pitchFamily="34" charset="-128"/>
              </a:rPr>
              <a:t>no standard implementation in software (many options for whiskers, outliers)</a:t>
            </a:r>
          </a:p>
          <a:p>
            <a:pPr lvl="1" eaLnBrk="1" hangingPunct="1">
              <a:lnSpc>
                <a:spcPct val="90000"/>
              </a:lnSpc>
            </a:pPr>
            <a:endParaRPr lang="en-US" sz="1800" dirty="0">
              <a:ea typeface="ＭＳ Ｐゴシック" panose="020B0600070205080204" pitchFamily="34" charset="-128"/>
            </a:endParaRPr>
          </a:p>
        </p:txBody>
      </p:sp>
    </p:spTree>
    <p:extLst>
      <p:ext uri="{BB962C8B-B14F-4D97-AF65-F5344CB8AC3E}">
        <p14:creationId xmlns:p14="http://schemas.microsoft.com/office/powerpoint/2010/main" val="1502676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1291908" y="436563"/>
            <a:ext cx="7772400" cy="838200"/>
          </a:xfrm>
        </p:spPr>
        <p:txBody>
          <a:bodyPr>
            <a:normAutofit/>
          </a:bodyPr>
          <a:lstStyle/>
          <a:p>
            <a:r>
              <a:rPr lang="en-US" sz="4000" dirty="0">
                <a:solidFill>
                  <a:srgbClr val="CD0000"/>
                </a:solidFill>
              </a:rPr>
              <a:t>Sample Space</a:t>
            </a:r>
          </a:p>
        </p:txBody>
      </p:sp>
      <p:sp>
        <p:nvSpPr>
          <p:cNvPr id="6147" name="Rectangle 3"/>
          <p:cNvSpPr>
            <a:spLocks noGrp="1" noChangeArrowheads="1"/>
          </p:cNvSpPr>
          <p:nvPr>
            <p:ph type="body" idx="1"/>
          </p:nvPr>
        </p:nvSpPr>
        <p:spPr>
          <a:xfrm>
            <a:off x="1578032" y="1449185"/>
            <a:ext cx="7772400" cy="4495800"/>
          </a:xfrm>
        </p:spPr>
        <p:txBody>
          <a:bodyPr>
            <a:normAutofit/>
          </a:bodyPr>
          <a:lstStyle/>
          <a:p>
            <a:pPr marL="0" indent="0">
              <a:buNone/>
            </a:pPr>
            <a:endParaRPr lang="en-US" dirty="0">
              <a:latin typeface="+mj-lt"/>
            </a:endParaRPr>
          </a:p>
          <a:p>
            <a:pPr marL="228600" lvl="1">
              <a:spcBef>
                <a:spcPts val="1000"/>
              </a:spcBef>
            </a:pPr>
            <a:r>
              <a:rPr lang="en-US" altLang="en-US" sz="2800" dirty="0">
                <a:latin typeface="+mj-lt"/>
              </a:rPr>
              <a:t>Coin Toss ={</a:t>
            </a:r>
            <a:r>
              <a:rPr lang="en-US" altLang="en-US" sz="2800" dirty="0" err="1">
                <a:latin typeface="+mj-lt"/>
              </a:rPr>
              <a:t>head,tail</a:t>
            </a:r>
            <a:r>
              <a:rPr lang="en-US" altLang="en-US" sz="2800" dirty="0">
                <a:latin typeface="+mj-lt"/>
              </a:rPr>
              <a:t>} </a:t>
            </a:r>
          </a:p>
          <a:p>
            <a:pPr marL="228600" lvl="1">
              <a:spcBef>
                <a:spcPts val="1000"/>
              </a:spcBef>
            </a:pPr>
            <a:endParaRPr lang="en-US" altLang="en-US" sz="2800" dirty="0">
              <a:latin typeface="+mj-lt"/>
            </a:endParaRPr>
          </a:p>
          <a:p>
            <a:pPr marL="228600" lvl="1">
              <a:spcBef>
                <a:spcPts val="1000"/>
              </a:spcBef>
            </a:pPr>
            <a:r>
              <a:rPr lang="en-US" altLang="zh-CN" sz="2800" dirty="0">
                <a:latin typeface="+mj-lt"/>
                <a:ea typeface="SimSun" panose="02010600030101010101" pitchFamily="2" charset="-122"/>
              </a:rPr>
              <a:t>Two coins S = {HH, HT, TH, TT}</a:t>
            </a:r>
          </a:p>
          <a:p>
            <a:pPr marL="228600" lvl="1">
              <a:spcBef>
                <a:spcPts val="1000"/>
              </a:spcBef>
            </a:pPr>
            <a:endParaRPr lang="en-US" dirty="0">
              <a:latin typeface="+mj-lt"/>
            </a:endParaRPr>
          </a:p>
          <a:p>
            <a:r>
              <a:rPr lang="en-US" altLang="en-US" dirty="0">
                <a:latin typeface="+mj-lt"/>
              </a:rPr>
              <a:t>Inspecting a part ={</a:t>
            </a:r>
            <a:r>
              <a:rPr lang="en-US" altLang="en-US" dirty="0" err="1">
                <a:latin typeface="+mj-lt"/>
              </a:rPr>
              <a:t>good,bad</a:t>
            </a:r>
            <a:r>
              <a:rPr lang="en-US" altLang="en-US" dirty="0">
                <a:latin typeface="+mj-lt"/>
              </a:rPr>
              <a:t>}</a:t>
            </a:r>
            <a:endParaRPr lang="en-US" dirty="0">
              <a:latin typeface="+mj-lt"/>
            </a:endParaRPr>
          </a:p>
          <a:p>
            <a:pPr marL="0" indent="0">
              <a:buNone/>
            </a:pPr>
            <a:endParaRPr lang="en-US" dirty="0">
              <a:latin typeface="+mj-lt"/>
            </a:endParaRPr>
          </a:p>
          <a:p>
            <a:r>
              <a:rPr lang="en-US" altLang="en-US" dirty="0">
                <a:latin typeface="+mj-lt"/>
              </a:rPr>
              <a:t>Rolling a die S ={1,2,3,4,5,6}</a:t>
            </a:r>
            <a:endParaRPr lang="en-US" dirty="0">
              <a:latin typeface="+mj-lt"/>
            </a:endParaRPr>
          </a:p>
          <a:p>
            <a:pPr marL="0" indent="0">
              <a:buNone/>
            </a:pPr>
            <a:endParaRPr lang="en-US" altLang="zh-TW" dirty="0"/>
          </a:p>
        </p:txBody>
      </p:sp>
    </p:spTree>
    <p:extLst>
      <p:ext uri="{BB962C8B-B14F-4D97-AF65-F5344CB8AC3E}">
        <p14:creationId xmlns:p14="http://schemas.microsoft.com/office/powerpoint/2010/main" val="6246240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78340" y="1175438"/>
            <a:ext cx="9182395" cy="5481394"/>
          </a:xfrm>
        </p:spPr>
        <p:txBody>
          <a:bodyPr>
            <a:noAutofit/>
          </a:bodyPr>
          <a:lstStyle/>
          <a:p>
            <a:pPr algn="l"/>
            <a:r>
              <a:rPr lang="en-US" dirty="0">
                <a:latin typeface="+mj-lt"/>
              </a:rPr>
              <a:t>- Scatter-Plot</a:t>
            </a:r>
          </a:p>
          <a:p>
            <a:pPr algn="l"/>
            <a:r>
              <a:rPr lang="en-US" dirty="0">
                <a:latin typeface="+mj-lt"/>
              </a:rPr>
              <a:t>- Linear Regression</a:t>
            </a:r>
          </a:p>
          <a:p>
            <a:pPr algn="l"/>
            <a:r>
              <a:rPr lang="en-US" dirty="0">
                <a:latin typeface="+mj-lt"/>
              </a:rPr>
              <a:t>- Correlation Coefficients</a:t>
            </a:r>
          </a:p>
          <a:p>
            <a:pPr algn="l"/>
            <a:r>
              <a:rPr lang="en-US" dirty="0">
                <a:latin typeface="+mj-lt"/>
              </a:rPr>
              <a:t>- Box-Plot</a:t>
            </a:r>
          </a:p>
        </p:txBody>
      </p:sp>
      <p:sp>
        <p:nvSpPr>
          <p:cNvPr id="5" name="Rectangle 2"/>
          <p:cNvSpPr txBox="1">
            <a:spLocks noChangeArrowheads="1"/>
          </p:cNvSpPr>
          <p:nvPr/>
        </p:nvSpPr>
        <p:spPr>
          <a:xfrm>
            <a:off x="824553" y="-150125"/>
            <a:ext cx="878347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CD0000"/>
                </a:solidFill>
                <a:ea typeface="ＭＳ Ｐゴシック" panose="020B0600070205080204" pitchFamily="34" charset="-128"/>
              </a:rPr>
              <a:t>2D Analysis</a:t>
            </a:r>
          </a:p>
        </p:txBody>
      </p:sp>
    </p:spTree>
    <p:extLst>
      <p:ext uri="{BB962C8B-B14F-4D97-AF65-F5344CB8AC3E}">
        <p14:creationId xmlns:p14="http://schemas.microsoft.com/office/powerpoint/2010/main" val="303476138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normAutofit/>
          </a:bodyPr>
          <a:lstStyle/>
          <a:p>
            <a:r>
              <a:rPr lang="en-US" sz="4000" dirty="0">
                <a:solidFill>
                  <a:srgbClr val="CD0000"/>
                </a:solidFill>
              </a:rPr>
              <a:t>2-D (Bivariate) Data</a:t>
            </a:r>
          </a:p>
        </p:txBody>
      </p:sp>
      <p:sp>
        <p:nvSpPr>
          <p:cNvPr id="376835" name="Rectangle 3"/>
          <p:cNvSpPr>
            <a:spLocks noGrp="1" noChangeArrowheads="1"/>
          </p:cNvSpPr>
          <p:nvPr>
            <p:ph type="body" idx="1"/>
          </p:nvPr>
        </p:nvSpPr>
        <p:spPr/>
        <p:txBody>
          <a:bodyPr/>
          <a:lstStyle/>
          <a:p>
            <a:pPr marL="342900" indent="-342900"/>
            <a:r>
              <a:rPr lang="en-US"/>
              <a:t>Scatter plot, …</a:t>
            </a:r>
          </a:p>
        </p:txBody>
      </p:sp>
      <p:sp>
        <p:nvSpPr>
          <p:cNvPr id="376837" name="Line 5"/>
          <p:cNvSpPr>
            <a:spLocks noChangeShapeType="1"/>
          </p:cNvSpPr>
          <p:nvPr/>
        </p:nvSpPr>
        <p:spPr bwMode="auto">
          <a:xfrm>
            <a:off x="3581400" y="2819400"/>
            <a:ext cx="0" cy="259080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6838" name="Line 6"/>
          <p:cNvSpPr>
            <a:spLocks noChangeShapeType="1"/>
          </p:cNvSpPr>
          <p:nvPr/>
        </p:nvSpPr>
        <p:spPr bwMode="auto">
          <a:xfrm>
            <a:off x="3581400" y="5410200"/>
            <a:ext cx="5486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6839" name="Rectangle 7"/>
          <p:cNvSpPr>
            <a:spLocks noChangeArrowheads="1"/>
          </p:cNvSpPr>
          <p:nvPr/>
        </p:nvSpPr>
        <p:spPr bwMode="auto">
          <a:xfrm>
            <a:off x="2667000" y="3886200"/>
            <a:ext cx="6767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ahoma" panose="020B0604030504040204" pitchFamily="34" charset="0"/>
                <a:cs typeface="Arial" panose="020B0604020202020204" pitchFamily="34" charset="0"/>
              </a:rPr>
              <a:t>price</a:t>
            </a:r>
          </a:p>
        </p:txBody>
      </p:sp>
      <p:sp>
        <p:nvSpPr>
          <p:cNvPr id="376840" name="Rectangle 8"/>
          <p:cNvSpPr>
            <a:spLocks noChangeArrowheads="1"/>
          </p:cNvSpPr>
          <p:nvPr/>
        </p:nvSpPr>
        <p:spPr bwMode="auto">
          <a:xfrm>
            <a:off x="4343401" y="5562600"/>
            <a:ext cx="9784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ahoma" panose="020B0604030504040204" pitchFamily="34" charset="0"/>
                <a:cs typeface="Arial" panose="020B0604020202020204" pitchFamily="34" charset="0"/>
              </a:rPr>
              <a:t>mileage</a:t>
            </a:r>
          </a:p>
        </p:txBody>
      </p:sp>
      <p:sp>
        <p:nvSpPr>
          <p:cNvPr id="376841" name="Oval 9"/>
          <p:cNvSpPr>
            <a:spLocks noChangeArrowheads="1"/>
          </p:cNvSpPr>
          <p:nvPr/>
        </p:nvSpPr>
        <p:spPr bwMode="auto">
          <a:xfrm>
            <a:off x="7162800" y="3810000"/>
            <a:ext cx="152400" cy="152400"/>
          </a:xfrm>
          <a:prstGeom prst="ellipse">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6842" name="Oval 10"/>
          <p:cNvSpPr>
            <a:spLocks noChangeArrowheads="1"/>
          </p:cNvSpPr>
          <p:nvPr/>
        </p:nvSpPr>
        <p:spPr bwMode="auto">
          <a:xfrm>
            <a:off x="4648200" y="2819400"/>
            <a:ext cx="152400" cy="152400"/>
          </a:xfrm>
          <a:prstGeom prst="ellipse">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6843" name="Oval 11"/>
          <p:cNvSpPr>
            <a:spLocks noChangeArrowheads="1"/>
          </p:cNvSpPr>
          <p:nvPr/>
        </p:nvSpPr>
        <p:spPr bwMode="auto">
          <a:xfrm>
            <a:off x="5562600" y="3886200"/>
            <a:ext cx="152400" cy="152400"/>
          </a:xfrm>
          <a:prstGeom prst="ellipse">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6844" name="Oval 12"/>
          <p:cNvSpPr>
            <a:spLocks noChangeArrowheads="1"/>
          </p:cNvSpPr>
          <p:nvPr/>
        </p:nvSpPr>
        <p:spPr bwMode="auto">
          <a:xfrm>
            <a:off x="4267200" y="4724400"/>
            <a:ext cx="152400" cy="152400"/>
          </a:xfrm>
          <a:prstGeom prst="ellipse">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6845" name="Oval 13"/>
          <p:cNvSpPr>
            <a:spLocks noChangeArrowheads="1"/>
          </p:cNvSpPr>
          <p:nvPr/>
        </p:nvSpPr>
        <p:spPr bwMode="auto">
          <a:xfrm>
            <a:off x="6324600" y="4800600"/>
            <a:ext cx="152400" cy="152400"/>
          </a:xfrm>
          <a:prstGeom prst="ellipse">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6846" name="Oval 14"/>
          <p:cNvSpPr>
            <a:spLocks noChangeArrowheads="1"/>
          </p:cNvSpPr>
          <p:nvPr/>
        </p:nvSpPr>
        <p:spPr bwMode="auto">
          <a:xfrm>
            <a:off x="4572000" y="3733800"/>
            <a:ext cx="152400" cy="152400"/>
          </a:xfrm>
          <a:prstGeom prst="ellipse">
            <a:avLst/>
          </a:prstGeom>
          <a:solidFill>
            <a:schemeClr val="bg1"/>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853438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1FB5E30-437D-4D2B-B978-FDF2A1D2AE24}" type="slidenum">
              <a:rPr lang="zh-CN" altLang="en-US"/>
              <a:pPr/>
              <a:t>142</a:t>
            </a:fld>
            <a:endParaRPr lang="en-US" altLang="zh-CN"/>
          </a:p>
        </p:txBody>
      </p:sp>
      <p:sp>
        <p:nvSpPr>
          <p:cNvPr id="715778" name="Rectangle 2"/>
          <p:cNvSpPr>
            <a:spLocks noGrp="1" noChangeArrowheads="1"/>
          </p:cNvSpPr>
          <p:nvPr>
            <p:ph type="title"/>
          </p:nvPr>
        </p:nvSpPr>
        <p:spPr/>
        <p:txBody>
          <a:bodyPr>
            <a:normAutofit/>
          </a:bodyPr>
          <a:lstStyle/>
          <a:p>
            <a:r>
              <a:rPr lang="en-US" sz="4000" dirty="0">
                <a:solidFill>
                  <a:srgbClr val="CD0000"/>
                </a:solidFill>
              </a:rPr>
              <a:t>Line graphs</a:t>
            </a:r>
          </a:p>
        </p:txBody>
      </p:sp>
      <p:pic>
        <p:nvPicPr>
          <p:cNvPr id="7157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1" y="1600201"/>
            <a:ext cx="4638675"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5852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normAutofit/>
          </a:bodyPr>
          <a:lstStyle/>
          <a:p>
            <a:r>
              <a:rPr lang="en-US" sz="4000" dirty="0">
                <a:solidFill>
                  <a:srgbClr val="CD0000"/>
                </a:solidFill>
              </a:rPr>
              <a:t>Scatterplot Matrix</a:t>
            </a:r>
          </a:p>
        </p:txBody>
      </p:sp>
      <p:pic>
        <p:nvPicPr>
          <p:cNvPr id="438275" name="Picture 3"/>
          <p:cNvPicPr>
            <a:picLocks noChangeAspect="1" noChangeArrowheads="1"/>
          </p:cNvPicPr>
          <p:nvPr/>
        </p:nvPicPr>
        <p:blipFill>
          <a:blip r:embed="rId2">
            <a:extLst>
              <a:ext uri="{28A0092B-C50C-407E-A947-70E740481C1C}">
                <a14:useLocalDpi xmlns:a14="http://schemas.microsoft.com/office/drawing/2010/main" val="0"/>
              </a:ext>
            </a:extLst>
          </a:blip>
          <a:srcRect l="8749" t="3714" b="2602"/>
          <a:stretch>
            <a:fillRect/>
          </a:stretch>
        </p:blipFill>
        <p:spPr bwMode="auto">
          <a:xfrm>
            <a:off x="5638800" y="1524001"/>
            <a:ext cx="4497388" cy="4435475"/>
          </a:xfrm>
          <a:prstGeom prst="rect">
            <a:avLst/>
          </a:prstGeom>
          <a:noFill/>
          <a:extLst>
            <a:ext uri="{909E8E84-426E-40DD-AFC4-6F175D3DCCD1}">
              <a14:hiddenFill xmlns:a14="http://schemas.microsoft.com/office/drawing/2010/main">
                <a:solidFill>
                  <a:srgbClr val="FFFFFF"/>
                </a:solidFill>
              </a14:hiddenFill>
            </a:ext>
          </a:extLst>
        </p:spPr>
      </p:pic>
      <p:sp>
        <p:nvSpPr>
          <p:cNvPr id="438276" name="Text Box 4"/>
          <p:cNvSpPr txBox="1">
            <a:spLocks noChangeArrowheads="1"/>
          </p:cNvSpPr>
          <p:nvPr/>
        </p:nvSpPr>
        <p:spPr bwMode="auto">
          <a:xfrm>
            <a:off x="1828801" y="2209801"/>
            <a:ext cx="3066865"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ahoma" panose="020B0604030504040204" pitchFamily="34" charset="0"/>
                <a:cs typeface="Arial" panose="020B0604020202020204" pitchFamily="34" charset="0"/>
              </a:rPr>
              <a:t>Represent each possible</a:t>
            </a:r>
          </a:p>
          <a:p>
            <a:r>
              <a:rPr lang="en-US">
                <a:latin typeface="Tahoma" panose="020B0604030504040204" pitchFamily="34" charset="0"/>
                <a:cs typeface="Arial" panose="020B0604020202020204" pitchFamily="34" charset="0"/>
              </a:rPr>
              <a:t>pair of variables in their</a:t>
            </a:r>
          </a:p>
          <a:p>
            <a:r>
              <a:rPr lang="en-US">
                <a:latin typeface="Tahoma" panose="020B0604030504040204" pitchFamily="34" charset="0"/>
                <a:cs typeface="Arial" panose="020B0604020202020204" pitchFamily="34" charset="0"/>
              </a:rPr>
              <a:t>own 2-D scatterplot </a:t>
            </a:r>
          </a:p>
          <a:p>
            <a:r>
              <a:rPr lang="en-US">
                <a:latin typeface="Tahoma" panose="020B0604030504040204" pitchFamily="34" charset="0"/>
                <a:cs typeface="Arial" panose="020B0604020202020204" pitchFamily="34" charset="0"/>
              </a:rPr>
              <a:t>(car data)</a:t>
            </a:r>
          </a:p>
          <a:p>
            <a:endParaRPr lang="en-US">
              <a:latin typeface="Tahoma" panose="020B0604030504040204" pitchFamily="34" charset="0"/>
              <a:cs typeface="Arial" panose="020B0604020202020204" pitchFamily="34" charset="0"/>
            </a:endParaRPr>
          </a:p>
          <a:p>
            <a:r>
              <a:rPr lang="en-US" b="1" i="1">
                <a:solidFill>
                  <a:srgbClr val="E5405D"/>
                </a:solidFill>
                <a:latin typeface="Tahoma" panose="020B0604030504040204" pitchFamily="34" charset="0"/>
                <a:cs typeface="Arial" panose="020B0604020202020204" pitchFamily="34" charset="0"/>
              </a:rPr>
              <a:t>Q:</a:t>
            </a:r>
            <a:r>
              <a:rPr lang="en-US" b="1" i="1">
                <a:solidFill>
                  <a:srgbClr val="F35B1B"/>
                </a:solidFill>
                <a:latin typeface="Tahoma" panose="020B0604030504040204" pitchFamily="34" charset="0"/>
                <a:cs typeface="Arial" panose="020B0604020202020204" pitchFamily="34" charset="0"/>
              </a:rPr>
              <a:t> </a:t>
            </a:r>
            <a:r>
              <a:rPr lang="en-US" b="1" i="1">
                <a:solidFill>
                  <a:srgbClr val="E5405D"/>
                </a:solidFill>
                <a:latin typeface="Tahoma" panose="020B0604030504040204" pitchFamily="34" charset="0"/>
                <a:cs typeface="Arial" panose="020B0604020202020204" pitchFamily="34" charset="0"/>
              </a:rPr>
              <a:t>Useful for what?</a:t>
            </a:r>
          </a:p>
          <a:p>
            <a:r>
              <a:rPr lang="en-US">
                <a:latin typeface="Tahoma" panose="020B0604030504040204" pitchFamily="34" charset="0"/>
                <a:cs typeface="Arial" panose="020B0604020202020204" pitchFamily="34" charset="0"/>
              </a:rPr>
              <a:t>    A: linear correlations </a:t>
            </a:r>
          </a:p>
          <a:p>
            <a:r>
              <a:rPr lang="en-US">
                <a:latin typeface="Tahoma" panose="020B0604030504040204" pitchFamily="34" charset="0"/>
                <a:cs typeface="Arial" panose="020B0604020202020204" pitchFamily="34" charset="0"/>
              </a:rPr>
              <a:t> (e.g. horsepower &amp; weight)</a:t>
            </a:r>
          </a:p>
          <a:p>
            <a:endParaRPr lang="en-US">
              <a:latin typeface="Tahoma" panose="020B0604030504040204" pitchFamily="34" charset="0"/>
              <a:cs typeface="Arial" panose="020B0604020202020204" pitchFamily="34" charset="0"/>
            </a:endParaRPr>
          </a:p>
          <a:p>
            <a:r>
              <a:rPr lang="en-US" b="1" i="1">
                <a:solidFill>
                  <a:srgbClr val="E5405D"/>
                </a:solidFill>
                <a:latin typeface="Tahoma" panose="020B0604030504040204" pitchFamily="34" charset="0"/>
                <a:cs typeface="Arial" panose="020B0604020202020204" pitchFamily="34" charset="0"/>
              </a:rPr>
              <a:t>Q: Misses what?</a:t>
            </a:r>
          </a:p>
          <a:p>
            <a:r>
              <a:rPr lang="en-US">
                <a:latin typeface="Tahoma" panose="020B0604030504040204" pitchFamily="34" charset="0"/>
                <a:cs typeface="Arial" panose="020B0604020202020204" pitchFamily="34" charset="0"/>
              </a:rPr>
              <a:t>    A: multivariate effects</a:t>
            </a:r>
          </a:p>
        </p:txBody>
      </p:sp>
      <p:sp>
        <p:nvSpPr>
          <p:cNvPr id="438277" name="Rectangle 5"/>
          <p:cNvSpPr>
            <a:spLocks noChangeArrowheads="1"/>
          </p:cNvSpPr>
          <p:nvPr/>
        </p:nvSpPr>
        <p:spPr bwMode="auto">
          <a:xfrm>
            <a:off x="6705600" y="3733800"/>
            <a:ext cx="609600" cy="533400"/>
          </a:xfrm>
          <a:prstGeom prst="rect">
            <a:avLst/>
          </a:prstGeom>
          <a:solidFill>
            <a:schemeClr val="accent1">
              <a:alpha val="32001"/>
            </a:schemeClr>
          </a:solidFill>
          <a:ln w="9525">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5709258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38276">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8276">
                                            <p:txEl>
                                              <p:pRg st="7" end="7"/>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827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382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7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a:bodyPr>
          <a:lstStyle/>
          <a:p>
            <a:r>
              <a:rPr lang="en-US" sz="4000" dirty="0">
                <a:solidFill>
                  <a:srgbClr val="CD0000"/>
                </a:solidFill>
                <a:cs typeface="Times New Roman" panose="02020603050405020304" pitchFamily="18" charset="0"/>
              </a:rPr>
              <a:t>Scatter Plot with Regression Lines </a:t>
            </a:r>
          </a:p>
        </p:txBody>
      </p:sp>
      <p:sp>
        <p:nvSpPr>
          <p:cNvPr id="19459" name="Rectangle 3"/>
          <p:cNvSpPr>
            <a:spLocks noChangeArrowheads="1"/>
          </p:cNvSpPr>
          <p:nvPr/>
        </p:nvSpPr>
        <p:spPr bwMode="auto">
          <a:xfrm>
            <a:off x="4767263" y="234315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9462" name="Rectangle 6"/>
          <p:cNvSpPr>
            <a:spLocks noChangeArrowheads="1"/>
          </p:cNvSpPr>
          <p:nvPr/>
        </p:nvSpPr>
        <p:spPr bwMode="auto">
          <a:xfrm>
            <a:off x="4381500" y="234315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19461" name="Object 5"/>
          <p:cNvGraphicFramePr>
            <a:graphicFrameLocks noChangeAspect="1"/>
          </p:cNvGraphicFramePr>
          <p:nvPr>
            <p:extLst/>
          </p:nvPr>
        </p:nvGraphicFramePr>
        <p:xfrm>
          <a:off x="2334768" y="2343150"/>
          <a:ext cx="5638800" cy="3570287"/>
        </p:xfrm>
        <a:graphic>
          <a:graphicData uri="http://schemas.openxmlformats.org/presentationml/2006/ole">
            <mc:AlternateContent xmlns:mc="http://schemas.openxmlformats.org/markup-compatibility/2006">
              <mc:Choice xmlns:v="urn:schemas-microsoft-com:vml" Requires="v">
                <p:oleObj spid="_x0000_s161811" r:id="rId3" imgW="5028571" imgH="3419952" progId="Paint.Picture">
                  <p:embed/>
                </p:oleObj>
              </mc:Choice>
              <mc:Fallback>
                <p:oleObj r:id="rId3" imgW="5028571" imgH="3419952" progId="Paint.Picture">
                  <p:embed/>
                  <p:pic>
                    <p:nvPicPr>
                      <p:cNvPr id="1946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4768" y="2343150"/>
                        <a:ext cx="5638800" cy="3570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60086866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dirty="0">
                <a:solidFill>
                  <a:srgbClr val="CD0000"/>
                </a:solidFill>
              </a:rPr>
              <a:t>Unsupervised Learning Linear Classifier</a:t>
            </a:r>
          </a:p>
        </p:txBody>
      </p:sp>
      <p:sp>
        <p:nvSpPr>
          <p:cNvPr id="17411" name="Content Placeholder 2"/>
          <p:cNvSpPr>
            <a:spLocks noGrp="1"/>
          </p:cNvSpPr>
          <p:nvPr>
            <p:ph idx="1"/>
          </p:nvPr>
        </p:nvSpPr>
        <p:spPr/>
        <p:txBody>
          <a:bodyPr/>
          <a:lstStyle/>
          <a:p>
            <a:pPr>
              <a:buFont typeface="Arial" panose="020B0604020202020204" pitchFamily="34" charset="0"/>
              <a:buNone/>
            </a:pPr>
            <a:r>
              <a:rPr lang="en-US"/>
              <a:t>	Given some set of features with corresponding labels, learn a function to predict the labels from the features</a:t>
            </a:r>
          </a:p>
        </p:txBody>
      </p:sp>
      <p:grpSp>
        <p:nvGrpSpPr>
          <p:cNvPr id="17412" name="Group 14"/>
          <p:cNvGrpSpPr>
            <a:grpSpLocks/>
          </p:cNvGrpSpPr>
          <p:nvPr/>
        </p:nvGrpSpPr>
        <p:grpSpPr bwMode="auto">
          <a:xfrm>
            <a:off x="3657600" y="3200400"/>
            <a:ext cx="4038600" cy="3417888"/>
            <a:chOff x="4267200" y="2667000"/>
            <a:chExt cx="4038600" cy="3417332"/>
          </a:xfrm>
        </p:grpSpPr>
        <p:sp>
          <p:nvSpPr>
            <p:cNvPr id="17417" name="TextBox 4"/>
            <p:cNvSpPr txBox="1">
              <a:spLocks noChangeArrowheads="1"/>
            </p:cNvSpPr>
            <p:nvPr/>
          </p:nvSpPr>
          <p:spPr bwMode="auto">
            <a:xfrm>
              <a:off x="6553200" y="3505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b="1">
                  <a:solidFill>
                    <a:srgbClr val="FF0000"/>
                  </a:solidFill>
                </a:rPr>
                <a:t>x</a:t>
              </a:r>
            </a:p>
          </p:txBody>
        </p:sp>
        <p:sp>
          <p:nvSpPr>
            <p:cNvPr id="17418" name="TextBox 5"/>
            <p:cNvSpPr txBox="1">
              <a:spLocks noChangeArrowheads="1"/>
            </p:cNvSpPr>
            <p:nvPr/>
          </p:nvSpPr>
          <p:spPr bwMode="auto">
            <a:xfrm>
              <a:off x="7086600" y="35052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b="1">
                  <a:solidFill>
                    <a:srgbClr val="FF0000"/>
                  </a:solidFill>
                </a:rPr>
                <a:t>x</a:t>
              </a:r>
            </a:p>
          </p:txBody>
        </p:sp>
        <p:sp>
          <p:nvSpPr>
            <p:cNvPr id="17419" name="TextBox 6"/>
            <p:cNvSpPr txBox="1">
              <a:spLocks noChangeArrowheads="1"/>
            </p:cNvSpPr>
            <p:nvPr/>
          </p:nvSpPr>
          <p:spPr bwMode="auto">
            <a:xfrm>
              <a:off x="7086600" y="4191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b="1">
                  <a:solidFill>
                    <a:srgbClr val="FF0000"/>
                  </a:solidFill>
                </a:rPr>
                <a:t>x</a:t>
              </a:r>
            </a:p>
          </p:txBody>
        </p:sp>
        <p:sp>
          <p:nvSpPr>
            <p:cNvPr id="17420" name="TextBox 7"/>
            <p:cNvSpPr txBox="1">
              <a:spLocks noChangeArrowheads="1"/>
            </p:cNvSpPr>
            <p:nvPr/>
          </p:nvSpPr>
          <p:spPr bwMode="auto">
            <a:xfrm>
              <a:off x="7620000" y="4038600"/>
              <a:ext cx="228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b="1">
                  <a:solidFill>
                    <a:srgbClr val="FF0000"/>
                  </a:solidFill>
                </a:rPr>
                <a:t>x</a:t>
              </a:r>
            </a:p>
          </p:txBody>
        </p:sp>
        <p:sp>
          <p:nvSpPr>
            <p:cNvPr id="17421" name="TextBox 8"/>
            <p:cNvSpPr txBox="1">
              <a:spLocks noChangeArrowheads="1"/>
            </p:cNvSpPr>
            <p:nvPr/>
          </p:nvSpPr>
          <p:spPr bwMode="auto">
            <a:xfrm>
              <a:off x="5257800" y="28956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b="1">
                  <a:solidFill>
                    <a:srgbClr val="FF0000"/>
                  </a:solidFill>
                </a:rPr>
                <a:t>x</a:t>
              </a:r>
            </a:p>
          </p:txBody>
        </p:sp>
        <p:sp>
          <p:nvSpPr>
            <p:cNvPr id="17422" name="TextBox 9"/>
            <p:cNvSpPr txBox="1">
              <a:spLocks noChangeArrowheads="1"/>
            </p:cNvSpPr>
            <p:nvPr/>
          </p:nvSpPr>
          <p:spPr bwMode="auto">
            <a:xfrm>
              <a:off x="5257800" y="3429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b="1">
                  <a:solidFill>
                    <a:srgbClr val="FF0000"/>
                  </a:solidFill>
                </a:rPr>
                <a:t>x</a:t>
              </a:r>
            </a:p>
          </p:txBody>
        </p:sp>
        <p:sp>
          <p:nvSpPr>
            <p:cNvPr id="17423" name="TextBox 10"/>
            <p:cNvSpPr txBox="1">
              <a:spLocks noChangeArrowheads="1"/>
            </p:cNvSpPr>
            <p:nvPr/>
          </p:nvSpPr>
          <p:spPr bwMode="auto">
            <a:xfrm>
              <a:off x="6248400" y="304800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b="1">
                  <a:solidFill>
                    <a:srgbClr val="FF0000"/>
                  </a:solidFill>
                </a:rPr>
                <a:t>x</a:t>
              </a:r>
            </a:p>
          </p:txBody>
        </p:sp>
        <p:sp>
          <p:nvSpPr>
            <p:cNvPr id="17424" name="TextBox 11"/>
            <p:cNvSpPr txBox="1">
              <a:spLocks noChangeArrowheads="1"/>
            </p:cNvSpPr>
            <p:nvPr/>
          </p:nvSpPr>
          <p:spPr bwMode="auto">
            <a:xfrm>
              <a:off x="5715000" y="3680460"/>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b="1">
                  <a:solidFill>
                    <a:srgbClr val="FF0000"/>
                  </a:solidFill>
                </a:rPr>
                <a:t>x</a:t>
              </a:r>
            </a:p>
          </p:txBody>
        </p:sp>
        <p:sp>
          <p:nvSpPr>
            <p:cNvPr id="17425" name="TextBox 12"/>
            <p:cNvSpPr txBox="1">
              <a:spLocks noChangeArrowheads="1"/>
            </p:cNvSpPr>
            <p:nvPr/>
          </p:nvSpPr>
          <p:spPr bwMode="auto">
            <a:xfrm>
              <a:off x="6553200" y="44196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b="1">
                  <a:solidFill>
                    <a:srgbClr val="00B050"/>
                  </a:solidFill>
                </a:rPr>
                <a:t>o</a:t>
              </a:r>
            </a:p>
          </p:txBody>
        </p:sp>
        <p:sp>
          <p:nvSpPr>
            <p:cNvPr id="17426" name="TextBox 13"/>
            <p:cNvSpPr txBox="1">
              <a:spLocks noChangeArrowheads="1"/>
            </p:cNvSpPr>
            <p:nvPr/>
          </p:nvSpPr>
          <p:spPr bwMode="auto">
            <a:xfrm>
              <a:off x="5181600" y="46482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b="1">
                  <a:solidFill>
                    <a:srgbClr val="00B050"/>
                  </a:solidFill>
                </a:rPr>
                <a:t>o</a:t>
              </a:r>
            </a:p>
          </p:txBody>
        </p:sp>
        <p:sp>
          <p:nvSpPr>
            <p:cNvPr id="17427" name="TextBox 14"/>
            <p:cNvSpPr txBox="1">
              <a:spLocks noChangeArrowheads="1"/>
            </p:cNvSpPr>
            <p:nvPr/>
          </p:nvSpPr>
          <p:spPr bwMode="auto">
            <a:xfrm>
              <a:off x="5334000" y="41148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b="1">
                  <a:solidFill>
                    <a:srgbClr val="00B050"/>
                  </a:solidFill>
                </a:rPr>
                <a:t>o</a:t>
              </a:r>
            </a:p>
          </p:txBody>
        </p:sp>
        <p:sp>
          <p:nvSpPr>
            <p:cNvPr id="17428" name="TextBox 15"/>
            <p:cNvSpPr txBox="1">
              <a:spLocks noChangeArrowheads="1"/>
            </p:cNvSpPr>
            <p:nvPr/>
          </p:nvSpPr>
          <p:spPr bwMode="auto">
            <a:xfrm>
              <a:off x="5943600" y="50292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b="1">
                  <a:solidFill>
                    <a:srgbClr val="00B050"/>
                  </a:solidFill>
                </a:rPr>
                <a:t>o</a:t>
              </a:r>
            </a:p>
          </p:txBody>
        </p:sp>
        <p:sp>
          <p:nvSpPr>
            <p:cNvPr id="17429" name="TextBox 16"/>
            <p:cNvSpPr txBox="1">
              <a:spLocks noChangeArrowheads="1"/>
            </p:cNvSpPr>
            <p:nvPr/>
          </p:nvSpPr>
          <p:spPr bwMode="auto">
            <a:xfrm>
              <a:off x="6019800" y="4343400"/>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b="1">
                  <a:solidFill>
                    <a:srgbClr val="00B050"/>
                  </a:solidFill>
                </a:rPr>
                <a:t>o</a:t>
              </a:r>
            </a:p>
          </p:txBody>
        </p:sp>
        <p:cxnSp>
          <p:nvCxnSpPr>
            <p:cNvPr id="18" name="Straight Arrow Connector 17"/>
            <p:cNvCxnSpPr/>
            <p:nvPr/>
          </p:nvCxnSpPr>
          <p:spPr>
            <a:xfrm rot="5400000" flipH="1" flipV="1">
              <a:off x="3389555" y="4152658"/>
              <a:ext cx="2972904"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876800" y="5638317"/>
              <a:ext cx="34290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432" name="TextBox 19"/>
            <p:cNvSpPr txBox="1">
              <a:spLocks noChangeArrowheads="1"/>
            </p:cNvSpPr>
            <p:nvPr/>
          </p:nvSpPr>
          <p:spPr bwMode="auto">
            <a:xfrm>
              <a:off x="4267200" y="5181600"/>
              <a:ext cx="428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solidFill>
                    <a:srgbClr val="000000"/>
                  </a:solidFill>
                </a:rPr>
                <a:t>x2</a:t>
              </a:r>
            </a:p>
          </p:txBody>
        </p:sp>
        <p:sp>
          <p:nvSpPr>
            <p:cNvPr id="17433" name="TextBox 20"/>
            <p:cNvSpPr txBox="1">
              <a:spLocks noChangeArrowheads="1"/>
            </p:cNvSpPr>
            <p:nvPr/>
          </p:nvSpPr>
          <p:spPr bwMode="auto">
            <a:xfrm>
              <a:off x="5105400" y="5715000"/>
              <a:ext cx="4283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solidFill>
                    <a:srgbClr val="000000"/>
                  </a:solidFill>
                </a:rPr>
                <a:t>x1</a:t>
              </a:r>
            </a:p>
          </p:txBody>
        </p:sp>
      </p:grpSp>
      <p:cxnSp>
        <p:nvCxnSpPr>
          <p:cNvPr id="23" name="Straight Connector 22"/>
          <p:cNvCxnSpPr/>
          <p:nvPr/>
        </p:nvCxnSpPr>
        <p:spPr>
          <a:xfrm>
            <a:off x="3657600" y="4038600"/>
            <a:ext cx="5943600" cy="21336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4" name="Right Arrow 23"/>
          <p:cNvSpPr/>
          <p:nvPr/>
        </p:nvSpPr>
        <p:spPr>
          <a:xfrm rot="17425660">
            <a:off x="7142163" y="4838700"/>
            <a:ext cx="639762" cy="34448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
        <p:nvSpPr>
          <p:cNvPr id="25" name="Right Arrow 24"/>
          <p:cNvSpPr/>
          <p:nvPr/>
        </p:nvSpPr>
        <p:spPr>
          <a:xfrm rot="6546465">
            <a:off x="6880226" y="5564189"/>
            <a:ext cx="638175" cy="346075"/>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spTree>
    <p:extLst>
      <p:ext uri="{BB962C8B-B14F-4D97-AF65-F5344CB8AC3E}">
        <p14:creationId xmlns:p14="http://schemas.microsoft.com/office/powerpoint/2010/main" val="23649259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lide Number Placeholder 2"/>
          <p:cNvSpPr>
            <a:spLocks noGrp="1"/>
          </p:cNvSpPr>
          <p:nvPr>
            <p:ph type="sldNum" sz="quarter" idx="10"/>
          </p:nvPr>
        </p:nvSpPr>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D21A2B4-9D5E-4394-9C72-46CF8CF6378C}" type="slidenum">
              <a:rPr lang="en-US" sz="900">
                <a:solidFill>
                  <a:schemeClr val="bg2"/>
                </a:solidFill>
                <a:latin typeface="Tahoma" panose="020B0604030504040204" pitchFamily="34" charset="0"/>
              </a:rPr>
              <a:pPr/>
              <a:t>146</a:t>
            </a:fld>
            <a:endParaRPr lang="en-US" sz="900">
              <a:solidFill>
                <a:schemeClr val="bg2"/>
              </a:solidFill>
              <a:latin typeface="Tahoma" panose="020B0604030504040204" pitchFamily="34" charset="0"/>
            </a:endParaRPr>
          </a:p>
        </p:txBody>
      </p:sp>
      <p:sp>
        <p:nvSpPr>
          <p:cNvPr id="14339" name="Rectangle 2"/>
          <p:cNvSpPr>
            <a:spLocks noGrp="1" noChangeArrowheads="1"/>
          </p:cNvSpPr>
          <p:nvPr>
            <p:ph type="title"/>
          </p:nvPr>
        </p:nvSpPr>
        <p:spPr>
          <a:noFill/>
        </p:spPr>
        <p:txBody>
          <a:bodyPr vert="horz" lIns="92075" tIns="46038" rIns="92075" bIns="46038" rtlCol="0" anchor="b">
            <a:normAutofit/>
          </a:bodyPr>
          <a:lstStyle/>
          <a:p>
            <a:r>
              <a:rPr lang="en-US" dirty="0">
                <a:solidFill>
                  <a:srgbClr val="CD0000"/>
                </a:solidFill>
              </a:rPr>
              <a:t>Classification: Linear Regression</a:t>
            </a:r>
          </a:p>
        </p:txBody>
      </p:sp>
      <p:sp>
        <p:nvSpPr>
          <p:cNvPr id="14340" name="Rectangle 3"/>
          <p:cNvSpPr>
            <a:spLocks noChangeArrowheads="1"/>
          </p:cNvSpPr>
          <p:nvPr/>
        </p:nvSpPr>
        <p:spPr bwMode="gray">
          <a:xfrm>
            <a:off x="6858000" y="2286000"/>
            <a:ext cx="3581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2400">
                <a:solidFill>
                  <a:schemeClr val="tx1"/>
                </a:solidFill>
                <a:latin typeface="Times New Roman" panose="02020603050405020304" pitchFamily="18" charset="0"/>
              </a:defRPr>
            </a:lvl1pPr>
            <a:lvl2pPr marL="742950" indent="-401638">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buClr>
                <a:srgbClr val="E2007F"/>
              </a:buClr>
              <a:buFont typeface="Wingdings" panose="05000000000000000000" pitchFamily="2" charset="2"/>
              <a:buChar char="§"/>
            </a:pPr>
            <a:r>
              <a:rPr lang="en-US">
                <a:solidFill>
                  <a:schemeClr val="bg2"/>
                </a:solidFill>
                <a:latin typeface="Tahoma" panose="020B0604030504040204" pitchFamily="34" charset="0"/>
              </a:rPr>
              <a:t>Linear Regression</a:t>
            </a:r>
          </a:p>
          <a:p>
            <a:pPr lvl="1">
              <a:spcBef>
                <a:spcPct val="50000"/>
              </a:spcBef>
              <a:buClr>
                <a:srgbClr val="00C6BD"/>
              </a:buClr>
              <a:buFont typeface="Wingdings" panose="05000000000000000000" pitchFamily="2" charset="2"/>
              <a:buNone/>
            </a:pPr>
            <a:r>
              <a:rPr lang="en-US" sz="2100">
                <a:solidFill>
                  <a:schemeClr val="bg2"/>
                </a:solidFill>
                <a:latin typeface="Tahoma" panose="020B0604030504040204" pitchFamily="34" charset="0"/>
              </a:rPr>
              <a:t>w</a:t>
            </a:r>
            <a:r>
              <a:rPr lang="en-US" sz="2100" baseline="-25000">
                <a:solidFill>
                  <a:schemeClr val="bg2"/>
                </a:solidFill>
                <a:latin typeface="Tahoma" panose="020B0604030504040204" pitchFamily="34" charset="0"/>
              </a:rPr>
              <a:t>0</a:t>
            </a:r>
            <a:r>
              <a:rPr lang="en-US" sz="2100">
                <a:solidFill>
                  <a:schemeClr val="bg2"/>
                </a:solidFill>
                <a:latin typeface="Tahoma" panose="020B0604030504040204" pitchFamily="34" charset="0"/>
              </a:rPr>
              <a:t>  + w</a:t>
            </a:r>
            <a:r>
              <a:rPr lang="en-US" sz="2100" baseline="-25000">
                <a:solidFill>
                  <a:schemeClr val="bg2"/>
                </a:solidFill>
                <a:latin typeface="Tahoma" panose="020B0604030504040204" pitchFamily="34" charset="0"/>
              </a:rPr>
              <a:t>1</a:t>
            </a:r>
            <a:r>
              <a:rPr lang="en-US" sz="2100">
                <a:solidFill>
                  <a:schemeClr val="bg2"/>
                </a:solidFill>
                <a:latin typeface="Tahoma" panose="020B0604030504040204" pitchFamily="34" charset="0"/>
              </a:rPr>
              <a:t> x  + w</a:t>
            </a:r>
            <a:r>
              <a:rPr lang="en-US" sz="2100" baseline="-25000">
                <a:solidFill>
                  <a:schemeClr val="bg2"/>
                </a:solidFill>
                <a:latin typeface="Tahoma" panose="020B0604030504040204" pitchFamily="34" charset="0"/>
              </a:rPr>
              <a:t>2</a:t>
            </a:r>
            <a:r>
              <a:rPr lang="en-US" sz="2100">
                <a:solidFill>
                  <a:schemeClr val="bg2"/>
                </a:solidFill>
                <a:latin typeface="Tahoma" panose="020B0604030504040204" pitchFamily="34" charset="0"/>
              </a:rPr>
              <a:t> y &gt;= 0</a:t>
            </a:r>
          </a:p>
          <a:p>
            <a:pPr>
              <a:spcBef>
                <a:spcPct val="50000"/>
              </a:spcBef>
              <a:buClr>
                <a:srgbClr val="E2007F"/>
              </a:buClr>
              <a:buFont typeface="Wingdings" panose="05000000000000000000" pitchFamily="2" charset="2"/>
              <a:buChar char="§"/>
            </a:pPr>
            <a:r>
              <a:rPr lang="en-US">
                <a:solidFill>
                  <a:schemeClr val="bg2"/>
                </a:solidFill>
                <a:latin typeface="Tahoma" panose="020B0604030504040204" pitchFamily="34" charset="0"/>
              </a:rPr>
              <a:t>Regression computes w</a:t>
            </a:r>
            <a:r>
              <a:rPr lang="en-US" sz="1400">
                <a:solidFill>
                  <a:schemeClr val="bg2"/>
                </a:solidFill>
                <a:latin typeface="Tahoma" panose="020B0604030504040204" pitchFamily="34" charset="0"/>
              </a:rPr>
              <a:t>i</a:t>
            </a:r>
            <a:r>
              <a:rPr lang="en-US">
                <a:solidFill>
                  <a:schemeClr val="bg2"/>
                </a:solidFill>
                <a:latin typeface="Tahoma" panose="020B0604030504040204" pitchFamily="34" charset="0"/>
              </a:rPr>
              <a:t>  from data to minimize squared error to ‘fit’ the data</a:t>
            </a:r>
          </a:p>
          <a:p>
            <a:pPr>
              <a:spcBef>
                <a:spcPct val="50000"/>
              </a:spcBef>
              <a:buClr>
                <a:srgbClr val="E2007F"/>
              </a:buClr>
              <a:buFont typeface="Wingdings" panose="05000000000000000000" pitchFamily="2" charset="2"/>
              <a:buChar char="§"/>
            </a:pPr>
            <a:r>
              <a:rPr lang="en-US">
                <a:solidFill>
                  <a:schemeClr val="bg2"/>
                </a:solidFill>
                <a:latin typeface="Tahoma" panose="020B0604030504040204" pitchFamily="34" charset="0"/>
              </a:rPr>
              <a:t>Not flexible enough</a:t>
            </a:r>
          </a:p>
        </p:txBody>
      </p:sp>
      <p:sp>
        <p:nvSpPr>
          <p:cNvPr id="14341" name="Line 4"/>
          <p:cNvSpPr>
            <a:spLocks noChangeShapeType="1"/>
          </p:cNvSpPr>
          <p:nvPr/>
        </p:nvSpPr>
        <p:spPr bwMode="auto">
          <a:xfrm>
            <a:off x="3124200" y="2438400"/>
            <a:ext cx="0" cy="2895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42" name="Line 5"/>
          <p:cNvSpPr>
            <a:spLocks noChangeShapeType="1"/>
          </p:cNvSpPr>
          <p:nvPr/>
        </p:nvSpPr>
        <p:spPr bwMode="auto">
          <a:xfrm>
            <a:off x="3124200" y="5334000"/>
            <a:ext cx="3505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4343" name="Oval 6"/>
          <p:cNvSpPr>
            <a:spLocks noChangeArrowheads="1"/>
          </p:cNvSpPr>
          <p:nvPr/>
        </p:nvSpPr>
        <p:spPr bwMode="auto">
          <a:xfrm>
            <a:off x="3816350" y="3587750"/>
            <a:ext cx="139700" cy="1397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44" name="Oval 7"/>
          <p:cNvSpPr>
            <a:spLocks noChangeArrowheads="1"/>
          </p:cNvSpPr>
          <p:nvPr/>
        </p:nvSpPr>
        <p:spPr bwMode="auto">
          <a:xfrm>
            <a:off x="3968750" y="3740150"/>
            <a:ext cx="139700" cy="1397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45" name="Oval 8"/>
          <p:cNvSpPr>
            <a:spLocks noChangeArrowheads="1"/>
          </p:cNvSpPr>
          <p:nvPr/>
        </p:nvSpPr>
        <p:spPr bwMode="auto">
          <a:xfrm>
            <a:off x="4273550" y="3663950"/>
            <a:ext cx="139700" cy="1397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46" name="Oval 9"/>
          <p:cNvSpPr>
            <a:spLocks noChangeArrowheads="1"/>
          </p:cNvSpPr>
          <p:nvPr/>
        </p:nvSpPr>
        <p:spPr bwMode="auto">
          <a:xfrm>
            <a:off x="4578350" y="3587750"/>
            <a:ext cx="139700" cy="1397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47" name="Oval 10"/>
          <p:cNvSpPr>
            <a:spLocks noChangeArrowheads="1"/>
          </p:cNvSpPr>
          <p:nvPr/>
        </p:nvSpPr>
        <p:spPr bwMode="auto">
          <a:xfrm>
            <a:off x="3740150" y="4273550"/>
            <a:ext cx="139700" cy="1397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48" name="Oval 11"/>
          <p:cNvSpPr>
            <a:spLocks noChangeArrowheads="1"/>
          </p:cNvSpPr>
          <p:nvPr/>
        </p:nvSpPr>
        <p:spPr bwMode="auto">
          <a:xfrm>
            <a:off x="4959350" y="3282950"/>
            <a:ext cx="139700" cy="1397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49" name="Oval 12"/>
          <p:cNvSpPr>
            <a:spLocks noChangeArrowheads="1"/>
          </p:cNvSpPr>
          <p:nvPr/>
        </p:nvSpPr>
        <p:spPr bwMode="auto">
          <a:xfrm>
            <a:off x="4121150" y="4044950"/>
            <a:ext cx="139700" cy="1397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50" name="Oval 13"/>
          <p:cNvSpPr>
            <a:spLocks noChangeArrowheads="1"/>
          </p:cNvSpPr>
          <p:nvPr/>
        </p:nvSpPr>
        <p:spPr bwMode="auto">
          <a:xfrm>
            <a:off x="4578350" y="3892550"/>
            <a:ext cx="139700" cy="1397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51" name="Oval 14"/>
          <p:cNvSpPr>
            <a:spLocks noChangeArrowheads="1"/>
          </p:cNvSpPr>
          <p:nvPr/>
        </p:nvSpPr>
        <p:spPr bwMode="auto">
          <a:xfrm>
            <a:off x="4959350" y="3816350"/>
            <a:ext cx="139700" cy="1397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52" name="Oval 15"/>
          <p:cNvSpPr>
            <a:spLocks noChangeArrowheads="1"/>
          </p:cNvSpPr>
          <p:nvPr/>
        </p:nvSpPr>
        <p:spPr bwMode="auto">
          <a:xfrm>
            <a:off x="3892550" y="4425950"/>
            <a:ext cx="139700" cy="1397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53" name="Oval 16"/>
          <p:cNvSpPr>
            <a:spLocks noChangeArrowheads="1"/>
          </p:cNvSpPr>
          <p:nvPr/>
        </p:nvSpPr>
        <p:spPr bwMode="auto">
          <a:xfrm>
            <a:off x="3663950" y="4654550"/>
            <a:ext cx="139700" cy="1397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54" name="Oval 17"/>
          <p:cNvSpPr>
            <a:spLocks noChangeArrowheads="1"/>
          </p:cNvSpPr>
          <p:nvPr/>
        </p:nvSpPr>
        <p:spPr bwMode="auto">
          <a:xfrm>
            <a:off x="4349750" y="3282950"/>
            <a:ext cx="139700" cy="1397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55" name="Oval 18"/>
          <p:cNvSpPr>
            <a:spLocks noChangeArrowheads="1"/>
          </p:cNvSpPr>
          <p:nvPr/>
        </p:nvSpPr>
        <p:spPr bwMode="auto">
          <a:xfrm>
            <a:off x="4959350" y="3511550"/>
            <a:ext cx="139700" cy="1397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56" name="Oval 19"/>
          <p:cNvSpPr>
            <a:spLocks noChangeArrowheads="1"/>
          </p:cNvSpPr>
          <p:nvPr/>
        </p:nvSpPr>
        <p:spPr bwMode="auto">
          <a:xfrm>
            <a:off x="6026150" y="3587750"/>
            <a:ext cx="139700" cy="1397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57" name="Oval 20"/>
          <p:cNvSpPr>
            <a:spLocks noChangeArrowheads="1"/>
          </p:cNvSpPr>
          <p:nvPr/>
        </p:nvSpPr>
        <p:spPr bwMode="auto">
          <a:xfrm>
            <a:off x="5721350" y="3816350"/>
            <a:ext cx="139700" cy="1397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58" name="Oval 21"/>
          <p:cNvSpPr>
            <a:spLocks noChangeArrowheads="1"/>
          </p:cNvSpPr>
          <p:nvPr/>
        </p:nvSpPr>
        <p:spPr bwMode="auto">
          <a:xfrm>
            <a:off x="5645150" y="4121150"/>
            <a:ext cx="139700" cy="1397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59" name="Oval 22"/>
          <p:cNvSpPr>
            <a:spLocks noChangeArrowheads="1"/>
          </p:cNvSpPr>
          <p:nvPr/>
        </p:nvSpPr>
        <p:spPr bwMode="auto">
          <a:xfrm>
            <a:off x="5949950" y="4197350"/>
            <a:ext cx="139700" cy="1397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60" name="Oval 23"/>
          <p:cNvSpPr>
            <a:spLocks noChangeArrowheads="1"/>
          </p:cNvSpPr>
          <p:nvPr/>
        </p:nvSpPr>
        <p:spPr bwMode="auto">
          <a:xfrm>
            <a:off x="6102350" y="4349750"/>
            <a:ext cx="139700" cy="1397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61" name="Oval 24"/>
          <p:cNvSpPr>
            <a:spLocks noChangeArrowheads="1"/>
          </p:cNvSpPr>
          <p:nvPr/>
        </p:nvSpPr>
        <p:spPr bwMode="auto">
          <a:xfrm>
            <a:off x="6026150" y="3968750"/>
            <a:ext cx="139700" cy="139700"/>
          </a:xfrm>
          <a:prstGeom prst="ellipse">
            <a:avLst/>
          </a:prstGeom>
          <a:solidFill>
            <a:schemeClr val="accent2"/>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62" name="Oval 25"/>
          <p:cNvSpPr>
            <a:spLocks noChangeArrowheads="1"/>
          </p:cNvSpPr>
          <p:nvPr/>
        </p:nvSpPr>
        <p:spPr bwMode="auto">
          <a:xfrm>
            <a:off x="4114800" y="4800600"/>
            <a:ext cx="139700" cy="139700"/>
          </a:xfrm>
          <a:prstGeom prst="ellipse">
            <a:avLst/>
          </a:prstGeom>
          <a:solidFill>
            <a:schemeClr val="fo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63" name="Oval 26"/>
          <p:cNvSpPr>
            <a:spLocks noChangeArrowheads="1"/>
          </p:cNvSpPr>
          <p:nvPr/>
        </p:nvSpPr>
        <p:spPr bwMode="auto">
          <a:xfrm>
            <a:off x="4343400" y="4648200"/>
            <a:ext cx="139700" cy="139700"/>
          </a:xfrm>
          <a:prstGeom prst="ellipse">
            <a:avLst/>
          </a:prstGeom>
          <a:solidFill>
            <a:schemeClr val="fo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64" name="Oval 27"/>
          <p:cNvSpPr>
            <a:spLocks noChangeArrowheads="1"/>
          </p:cNvSpPr>
          <p:nvPr/>
        </p:nvSpPr>
        <p:spPr bwMode="auto">
          <a:xfrm>
            <a:off x="4648200" y="4724400"/>
            <a:ext cx="139700" cy="139700"/>
          </a:xfrm>
          <a:prstGeom prst="ellipse">
            <a:avLst/>
          </a:prstGeom>
          <a:solidFill>
            <a:schemeClr val="fo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65" name="Oval 28"/>
          <p:cNvSpPr>
            <a:spLocks noChangeArrowheads="1"/>
          </p:cNvSpPr>
          <p:nvPr/>
        </p:nvSpPr>
        <p:spPr bwMode="auto">
          <a:xfrm>
            <a:off x="4648200" y="4495800"/>
            <a:ext cx="139700" cy="139700"/>
          </a:xfrm>
          <a:prstGeom prst="ellipse">
            <a:avLst/>
          </a:prstGeom>
          <a:solidFill>
            <a:schemeClr val="fo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66" name="Oval 29"/>
          <p:cNvSpPr>
            <a:spLocks noChangeArrowheads="1"/>
          </p:cNvSpPr>
          <p:nvPr/>
        </p:nvSpPr>
        <p:spPr bwMode="auto">
          <a:xfrm>
            <a:off x="4953000" y="4419600"/>
            <a:ext cx="139700" cy="139700"/>
          </a:xfrm>
          <a:prstGeom prst="ellipse">
            <a:avLst/>
          </a:prstGeom>
          <a:solidFill>
            <a:schemeClr val="fo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67" name="Oval 30"/>
          <p:cNvSpPr>
            <a:spLocks noChangeArrowheads="1"/>
          </p:cNvSpPr>
          <p:nvPr/>
        </p:nvSpPr>
        <p:spPr bwMode="auto">
          <a:xfrm>
            <a:off x="5029200" y="4724400"/>
            <a:ext cx="152400" cy="152400"/>
          </a:xfrm>
          <a:prstGeom prst="ellipse">
            <a:avLst/>
          </a:prstGeom>
          <a:solidFill>
            <a:schemeClr val="fo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68" name="Oval 31"/>
          <p:cNvSpPr>
            <a:spLocks noChangeArrowheads="1"/>
          </p:cNvSpPr>
          <p:nvPr/>
        </p:nvSpPr>
        <p:spPr bwMode="auto">
          <a:xfrm>
            <a:off x="4648200" y="3276600"/>
            <a:ext cx="139700" cy="139700"/>
          </a:xfrm>
          <a:prstGeom prst="ellipse">
            <a:avLst/>
          </a:prstGeom>
          <a:solidFill>
            <a:schemeClr val="fo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14369" name="Oval 32"/>
          <p:cNvSpPr>
            <a:spLocks noChangeArrowheads="1"/>
          </p:cNvSpPr>
          <p:nvPr/>
        </p:nvSpPr>
        <p:spPr bwMode="auto">
          <a:xfrm>
            <a:off x="5638800" y="4419600"/>
            <a:ext cx="139700" cy="139700"/>
          </a:xfrm>
          <a:prstGeom prst="ellipse">
            <a:avLst/>
          </a:prstGeom>
          <a:solidFill>
            <a:schemeClr val="folHlink"/>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
        <p:nvSpPr>
          <p:cNvPr id="276513" name="Line 33"/>
          <p:cNvSpPr>
            <a:spLocks noChangeShapeType="1"/>
          </p:cNvSpPr>
          <p:nvPr/>
        </p:nvSpPr>
        <p:spPr bwMode="auto">
          <a:xfrm flipV="1">
            <a:off x="3352800" y="3276600"/>
            <a:ext cx="2819400" cy="1981200"/>
          </a:xfrm>
          <a:prstGeom prst="line">
            <a:avLst/>
          </a:prstGeom>
          <a:noFill/>
          <a:ln w="9525">
            <a:solidFill>
              <a:schemeClr val="tx1"/>
            </a:solidFill>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76514" name="Oval 34"/>
          <p:cNvSpPr>
            <a:spLocks noChangeArrowheads="1"/>
          </p:cNvSpPr>
          <p:nvPr/>
        </p:nvSpPr>
        <p:spPr bwMode="auto">
          <a:xfrm>
            <a:off x="5029200" y="4114800"/>
            <a:ext cx="139700" cy="139700"/>
          </a:xfrm>
          <a:prstGeom prst="ellipse">
            <a:avLst/>
          </a:prstGeom>
          <a:solidFill>
            <a:schemeClr val="bg1"/>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p>
        </p:txBody>
      </p:sp>
    </p:spTree>
    <p:extLst>
      <p:ext uri="{BB962C8B-B14F-4D97-AF65-F5344CB8AC3E}">
        <p14:creationId xmlns:p14="http://schemas.microsoft.com/office/powerpoint/2010/main" val="14283299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6" presetClass="emph" presetSubtype="0" fill="hold" grpId="1" nodeType="clickEffect">
                                  <p:stCondLst>
                                    <p:cond delay="0"/>
                                  </p:stCondLst>
                                  <p:childTnLst>
                                    <p:animScale>
                                      <p:cBhvr>
                                        <p:cTn id="14" dur="2000" fill="hold"/>
                                        <p:tgtEl>
                                          <p:spTgt spid="2765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3" grpId="0" animBg="1"/>
      <p:bldP spid="276514" grpId="0" animBg="1"/>
      <p:bldP spid="276514" grpId="1"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78340" y="1175438"/>
            <a:ext cx="9182395" cy="5481394"/>
          </a:xfrm>
        </p:spPr>
        <p:txBody>
          <a:bodyPr>
            <a:noAutofit/>
          </a:bodyPr>
          <a:lstStyle/>
          <a:p>
            <a:pPr algn="l"/>
            <a:r>
              <a:rPr lang="en-US" sz="2800" dirty="0">
                <a:latin typeface="+mj-lt"/>
              </a:rPr>
              <a:t>Multivariate Data </a:t>
            </a:r>
          </a:p>
        </p:txBody>
      </p:sp>
      <p:sp>
        <p:nvSpPr>
          <p:cNvPr id="5" name="Rectangle 2"/>
          <p:cNvSpPr txBox="1">
            <a:spLocks noChangeArrowheads="1"/>
          </p:cNvSpPr>
          <p:nvPr/>
        </p:nvSpPr>
        <p:spPr>
          <a:xfrm>
            <a:off x="824553" y="-150125"/>
            <a:ext cx="878347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CD0000"/>
                </a:solidFill>
                <a:ea typeface="ＭＳ Ｐゴシック" panose="020B0600070205080204" pitchFamily="34" charset="-128"/>
              </a:rPr>
              <a:t>Multivariate Data</a:t>
            </a:r>
          </a:p>
        </p:txBody>
      </p:sp>
    </p:spTree>
    <p:extLst>
      <p:ext uri="{BB962C8B-B14F-4D97-AF65-F5344CB8AC3E}">
        <p14:creationId xmlns:p14="http://schemas.microsoft.com/office/powerpoint/2010/main" val="16389218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normAutofit/>
          </a:bodyPr>
          <a:lstStyle/>
          <a:p>
            <a:r>
              <a:rPr lang="en-US" sz="4000" dirty="0" err="1">
                <a:solidFill>
                  <a:srgbClr val="CD0000"/>
                </a:solidFill>
              </a:rPr>
              <a:t>Chernoff</a:t>
            </a:r>
            <a:r>
              <a:rPr lang="en-US" sz="4000" dirty="0">
                <a:solidFill>
                  <a:srgbClr val="CD0000"/>
                </a:solidFill>
              </a:rPr>
              <a:t> Faces</a:t>
            </a:r>
          </a:p>
        </p:txBody>
      </p:sp>
      <p:sp>
        <p:nvSpPr>
          <p:cNvPr id="381955" name="Text Box 3"/>
          <p:cNvSpPr txBox="1">
            <a:spLocks noChangeArrowheads="1"/>
          </p:cNvSpPr>
          <p:nvPr/>
        </p:nvSpPr>
        <p:spPr bwMode="auto">
          <a:xfrm>
            <a:off x="2057400" y="1676401"/>
            <a:ext cx="53433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ahoma" panose="020B0604030504040204" pitchFamily="34" charset="0"/>
                <a:cs typeface="Arial" panose="020B0604020202020204" pitchFamily="34" charset="0"/>
              </a:rPr>
              <a:t>Encode different variables’ values in characteristics</a:t>
            </a:r>
          </a:p>
          <a:p>
            <a:r>
              <a:rPr lang="en-US">
                <a:latin typeface="Tahoma" panose="020B0604030504040204" pitchFamily="34" charset="0"/>
                <a:cs typeface="Arial" panose="020B0604020202020204" pitchFamily="34" charset="0"/>
              </a:rPr>
              <a:t>of human face</a:t>
            </a:r>
            <a:endParaRPr lang="en-US">
              <a:latin typeface="Verdana" panose="020B0604030504040204" pitchFamily="34" charset="0"/>
              <a:cs typeface="Arial" panose="020B0604020202020204" pitchFamily="34" charset="0"/>
            </a:endParaRPr>
          </a:p>
        </p:txBody>
      </p:sp>
      <p:sp>
        <p:nvSpPr>
          <p:cNvPr id="381956" name="Rectangle 4"/>
          <p:cNvSpPr>
            <a:spLocks noChangeArrowheads="1"/>
          </p:cNvSpPr>
          <p:nvPr/>
        </p:nvSpPr>
        <p:spPr bwMode="auto">
          <a:xfrm>
            <a:off x="4419601" y="5561013"/>
            <a:ext cx="619913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a:latin typeface="Courier New" panose="02070309020205020404" pitchFamily="49" charset="0"/>
                <a:cs typeface="Arial" panose="020B0604020202020204" pitchFamily="34" charset="0"/>
              </a:rPr>
              <a:t>http://www.cs.uchicago.edu/~wiseman/chernoff/</a:t>
            </a:r>
          </a:p>
          <a:p>
            <a:r>
              <a:rPr lang="en-US" sz="1400">
                <a:latin typeface="Courier New" panose="02070309020205020404" pitchFamily="49" charset="0"/>
                <a:cs typeface="Arial" panose="020B0604020202020204" pitchFamily="34" charset="0"/>
              </a:rPr>
              <a:t>http://hesketh.com/schampeo/projects/Faces/chernoff.html</a:t>
            </a:r>
            <a:endParaRPr lang="en-US" sz="1600">
              <a:solidFill>
                <a:schemeClr val="accent2"/>
              </a:solidFill>
              <a:cs typeface="Arial" panose="020B0604020202020204" pitchFamily="34" charset="0"/>
            </a:endParaRPr>
          </a:p>
        </p:txBody>
      </p:sp>
      <p:sp>
        <p:nvSpPr>
          <p:cNvPr id="381957" name="Text Box 5"/>
          <p:cNvSpPr txBox="1">
            <a:spLocks noChangeArrowheads="1"/>
          </p:cNvSpPr>
          <p:nvPr/>
        </p:nvSpPr>
        <p:spPr bwMode="auto">
          <a:xfrm>
            <a:off x="2971801" y="5561013"/>
            <a:ext cx="15224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atin typeface="Tahoma" panose="020B0604030504040204" pitchFamily="34" charset="0"/>
                <a:cs typeface="Arial" panose="020B0604020202020204" pitchFamily="34" charset="0"/>
              </a:rPr>
              <a:t>Cute applets:</a:t>
            </a:r>
          </a:p>
        </p:txBody>
      </p:sp>
      <p:pic>
        <p:nvPicPr>
          <p:cNvPr id="381958" name="Picture 6" descr="annotatedfa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741613"/>
            <a:ext cx="3886200" cy="2703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669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normAutofit/>
          </a:bodyPr>
          <a:lstStyle/>
          <a:p>
            <a:r>
              <a:rPr lang="en-US" sz="4000" dirty="0">
                <a:solidFill>
                  <a:srgbClr val="CD0000"/>
                </a:solidFill>
              </a:rPr>
              <a:t>Stick Figures</a:t>
            </a:r>
          </a:p>
        </p:txBody>
      </p:sp>
      <p:sp>
        <p:nvSpPr>
          <p:cNvPr id="418823" name="Rectangle 7"/>
          <p:cNvSpPr>
            <a:spLocks noGrp="1" noChangeArrowheads="1"/>
          </p:cNvSpPr>
          <p:nvPr>
            <p:ph type="body" idx="1"/>
          </p:nvPr>
        </p:nvSpPr>
        <p:spPr/>
        <p:txBody>
          <a:bodyPr/>
          <a:lstStyle/>
          <a:p>
            <a:r>
              <a:rPr lang="en-US"/>
              <a:t>Two variables are mapped to X, Y axes</a:t>
            </a:r>
          </a:p>
          <a:p>
            <a:r>
              <a:rPr lang="en-US"/>
              <a:t>Other variables are mapped to limb lengths and angles </a:t>
            </a:r>
          </a:p>
          <a:p>
            <a:r>
              <a:rPr lang="en-US"/>
              <a:t>Texture patterns can show data characteristics</a:t>
            </a:r>
          </a:p>
        </p:txBody>
      </p:sp>
      <p:pic>
        <p:nvPicPr>
          <p:cNvPr id="418821" name="Picture 5"/>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2438401" y="3810000"/>
            <a:ext cx="5280025" cy="2590800"/>
          </a:xfrm>
          <a:noFill/>
          <a:ln/>
          <a:extLst>
            <a:ext uri="{91240B29-F687-4F45-9708-019B960494DF}">
              <a14:hiddenLine xmlns:a14="http://schemas.microsoft.com/office/drawing/2010/main" w="9525" cap="flat" cmpd="sng">
                <a:solidFill>
                  <a:schemeClr val="tx1"/>
                </a:solidFill>
                <a:prstDash val="solid"/>
                <a:miter lim="800000"/>
                <a:headEnd type="none" w="sm" len="sm"/>
                <a:tailEnd type="none" w="sm" len="sm"/>
              </a14:hiddenLine>
            </a:ext>
          </a:extLst>
        </p:spPr>
      </p:pic>
    </p:spTree>
    <p:extLst>
      <p:ext uri="{BB962C8B-B14F-4D97-AF65-F5344CB8AC3E}">
        <p14:creationId xmlns:p14="http://schemas.microsoft.com/office/powerpoint/2010/main" val="4028723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498987" y="0"/>
            <a:ext cx="10515600" cy="1325563"/>
          </a:xfrm>
        </p:spPr>
        <p:txBody>
          <a:bodyPr>
            <a:normAutofit/>
          </a:bodyPr>
          <a:lstStyle/>
          <a:p>
            <a:pPr eaLnBrk="1" hangingPunct="1"/>
            <a:r>
              <a:rPr lang="en-US" altLang="en-US" sz="4000" dirty="0">
                <a:solidFill>
                  <a:srgbClr val="CD0000"/>
                </a:solidFill>
              </a:rPr>
              <a:t>Probability</a:t>
            </a:r>
          </a:p>
        </p:txBody>
      </p:sp>
      <p:sp>
        <p:nvSpPr>
          <p:cNvPr id="5123" name="Rectangle 5"/>
          <p:cNvSpPr>
            <a:spLocks noGrp="1" noChangeArrowheads="1"/>
          </p:cNvSpPr>
          <p:nvPr>
            <p:ph type="body" idx="1"/>
          </p:nvPr>
        </p:nvSpPr>
        <p:spPr>
          <a:xfrm>
            <a:off x="1029930" y="864777"/>
            <a:ext cx="10515600" cy="4351338"/>
          </a:xfrm>
        </p:spPr>
        <p:txBody>
          <a:bodyPr>
            <a:noAutofit/>
          </a:bodyPr>
          <a:lstStyle/>
          <a:p>
            <a:endParaRPr lang="en-US" altLang="en-US" dirty="0">
              <a:effectLst>
                <a:outerShdw blurRad="38100" dist="38100" dir="2700000" algn="tl">
                  <a:srgbClr val="C0C0C0"/>
                </a:outerShdw>
              </a:effectLst>
              <a:latin typeface="+mj-lt"/>
            </a:endParaRPr>
          </a:p>
          <a:p>
            <a:pPr>
              <a:buFontTx/>
              <a:buAutoNum type="arabicPeriod"/>
            </a:pPr>
            <a:r>
              <a:rPr lang="en-US" altLang="en-US" dirty="0">
                <a:latin typeface="+mj-lt"/>
              </a:rPr>
              <a:t>The probability of any event </a:t>
            </a:r>
            <a:r>
              <a:rPr lang="en-US" altLang="en-US" i="1" dirty="0">
                <a:latin typeface="+mj-lt"/>
              </a:rPr>
              <a:t>E</a:t>
            </a:r>
            <a:r>
              <a:rPr lang="en-US" altLang="en-US" dirty="0">
                <a:latin typeface="+mj-lt"/>
              </a:rPr>
              <a:t>, </a:t>
            </a:r>
            <a:r>
              <a:rPr lang="en-US" altLang="en-US" i="1" dirty="0">
                <a:latin typeface="+mj-lt"/>
              </a:rPr>
              <a:t>P</a:t>
            </a:r>
            <a:r>
              <a:rPr lang="en-US" altLang="en-US" dirty="0">
                <a:latin typeface="+mj-lt"/>
              </a:rPr>
              <a:t>(</a:t>
            </a:r>
            <a:r>
              <a:rPr lang="en-US" altLang="en-US" i="1" dirty="0">
                <a:latin typeface="+mj-lt"/>
              </a:rPr>
              <a:t>E</a:t>
            </a:r>
            <a:r>
              <a:rPr lang="en-US" altLang="en-US" dirty="0">
                <a:latin typeface="+mj-lt"/>
              </a:rPr>
              <a:t>), must be between 0 and 1 inclusive.  That is,  </a:t>
            </a:r>
          </a:p>
          <a:p>
            <a:pPr marL="0" indent="0">
              <a:buNone/>
            </a:pPr>
            <a:endParaRPr lang="en-US" altLang="en-US" dirty="0">
              <a:latin typeface="+mj-lt"/>
            </a:endParaRPr>
          </a:p>
          <a:p>
            <a:pPr marL="0" indent="0">
              <a:buNone/>
            </a:pPr>
            <a:r>
              <a:rPr lang="en-US" altLang="en-US" dirty="0">
                <a:latin typeface="+mj-lt"/>
              </a:rPr>
              <a:t>					0 </a:t>
            </a:r>
            <a:r>
              <a:rPr lang="en-US" altLang="en-US" u="sng" dirty="0">
                <a:latin typeface="+mj-lt"/>
              </a:rPr>
              <a:t>&lt;</a:t>
            </a:r>
            <a:r>
              <a:rPr lang="en-US" altLang="en-US" dirty="0">
                <a:latin typeface="+mj-lt"/>
              </a:rPr>
              <a:t> </a:t>
            </a:r>
            <a:r>
              <a:rPr lang="en-US" altLang="en-US" i="1" dirty="0">
                <a:latin typeface="+mj-lt"/>
              </a:rPr>
              <a:t>P</a:t>
            </a:r>
            <a:r>
              <a:rPr lang="en-US" altLang="en-US" dirty="0">
                <a:latin typeface="+mj-lt"/>
              </a:rPr>
              <a:t>(</a:t>
            </a:r>
            <a:r>
              <a:rPr lang="en-US" altLang="en-US" i="1" dirty="0">
                <a:latin typeface="+mj-lt"/>
              </a:rPr>
              <a:t>E</a:t>
            </a:r>
            <a:r>
              <a:rPr lang="en-US" altLang="en-US" dirty="0">
                <a:latin typeface="+mj-lt"/>
              </a:rPr>
              <a:t>) </a:t>
            </a:r>
            <a:r>
              <a:rPr lang="en-US" altLang="en-US" u="sng" dirty="0">
                <a:latin typeface="+mj-lt"/>
              </a:rPr>
              <a:t>&lt;</a:t>
            </a:r>
            <a:r>
              <a:rPr lang="en-US" altLang="en-US" dirty="0">
                <a:latin typeface="+mj-lt"/>
              </a:rPr>
              <a:t> 1.</a:t>
            </a:r>
          </a:p>
          <a:p>
            <a:pPr marL="0" indent="0">
              <a:buNone/>
            </a:pPr>
            <a:endParaRPr lang="en-US" altLang="en-US" dirty="0">
              <a:latin typeface="+mj-lt"/>
            </a:endParaRPr>
          </a:p>
          <a:p>
            <a:pPr marL="0" indent="0">
              <a:buNone/>
            </a:pPr>
            <a:r>
              <a:rPr lang="en-US" altLang="en-US" dirty="0">
                <a:latin typeface="+mj-lt"/>
              </a:rPr>
              <a:t>2. If an event is </a:t>
            </a:r>
            <a:r>
              <a:rPr lang="en-US" altLang="en-US" b="1" dirty="0">
                <a:latin typeface="+mj-lt"/>
              </a:rPr>
              <a:t>impossible</a:t>
            </a:r>
            <a:r>
              <a:rPr lang="en-US" altLang="en-US" dirty="0">
                <a:latin typeface="+mj-lt"/>
              </a:rPr>
              <a:t>, the probability of the event is 0.</a:t>
            </a:r>
          </a:p>
          <a:p>
            <a:pPr marL="0" indent="0">
              <a:buNone/>
            </a:pPr>
            <a:r>
              <a:rPr lang="en-US" altLang="en-US" dirty="0">
                <a:latin typeface="+mj-lt"/>
              </a:rPr>
              <a:t>3. If an event is a </a:t>
            </a:r>
            <a:r>
              <a:rPr lang="en-US" altLang="en-US" b="1" dirty="0">
                <a:latin typeface="+mj-lt"/>
              </a:rPr>
              <a:t>certainty, </a:t>
            </a:r>
            <a:r>
              <a:rPr lang="en-US" altLang="en-US" dirty="0">
                <a:latin typeface="+mj-lt"/>
              </a:rPr>
              <a:t>the probability of the event is 1.</a:t>
            </a:r>
          </a:p>
          <a:p>
            <a:pPr marL="0" indent="0">
              <a:buNone/>
            </a:pPr>
            <a:r>
              <a:rPr lang="en-US" altLang="en-US" dirty="0">
                <a:latin typeface="+mj-lt"/>
              </a:rPr>
              <a:t>4. If </a:t>
            </a:r>
            <a:r>
              <a:rPr lang="en-US" altLang="en-US" i="1" dirty="0">
                <a:latin typeface="+mj-lt"/>
              </a:rPr>
              <a:t>S</a:t>
            </a:r>
            <a:r>
              <a:rPr lang="en-US" altLang="en-US" dirty="0">
                <a:latin typeface="+mj-lt"/>
              </a:rPr>
              <a:t> = {</a:t>
            </a:r>
            <a:r>
              <a:rPr lang="en-US" altLang="en-US" i="1" dirty="0">
                <a:latin typeface="+mj-lt"/>
              </a:rPr>
              <a:t>e</a:t>
            </a:r>
            <a:r>
              <a:rPr lang="en-US" altLang="en-US" baseline="-25000" dirty="0">
                <a:latin typeface="+mj-lt"/>
              </a:rPr>
              <a:t>1</a:t>
            </a:r>
            <a:r>
              <a:rPr lang="en-US" altLang="en-US" dirty="0">
                <a:latin typeface="+mj-lt"/>
              </a:rPr>
              <a:t>, </a:t>
            </a:r>
            <a:r>
              <a:rPr lang="en-US" altLang="en-US" i="1" dirty="0">
                <a:latin typeface="+mj-lt"/>
              </a:rPr>
              <a:t>e</a:t>
            </a:r>
            <a:r>
              <a:rPr lang="en-US" altLang="en-US" baseline="-25000" dirty="0">
                <a:latin typeface="+mj-lt"/>
              </a:rPr>
              <a:t>2</a:t>
            </a:r>
            <a:r>
              <a:rPr lang="en-US" altLang="en-US" dirty="0">
                <a:latin typeface="+mj-lt"/>
              </a:rPr>
              <a:t>, …, </a:t>
            </a:r>
            <a:r>
              <a:rPr lang="en-US" altLang="en-US" i="1" dirty="0">
                <a:latin typeface="+mj-lt"/>
              </a:rPr>
              <a:t>e</a:t>
            </a:r>
            <a:r>
              <a:rPr lang="en-US" altLang="en-US" i="1" baseline="-25000" dirty="0">
                <a:latin typeface="+mj-lt"/>
              </a:rPr>
              <a:t>n</a:t>
            </a:r>
            <a:r>
              <a:rPr lang="en-US" altLang="en-US" dirty="0">
                <a:latin typeface="+mj-lt"/>
              </a:rPr>
              <a:t>}, then </a:t>
            </a:r>
          </a:p>
          <a:p>
            <a:pPr marL="0" indent="0">
              <a:buNone/>
            </a:pPr>
            <a:endParaRPr lang="en-US" altLang="en-US" dirty="0">
              <a:latin typeface="+mj-lt"/>
            </a:endParaRPr>
          </a:p>
          <a:p>
            <a:pPr marL="0" indent="0">
              <a:buNone/>
            </a:pPr>
            <a:r>
              <a:rPr lang="en-US" altLang="en-US" dirty="0">
                <a:latin typeface="+mj-lt"/>
              </a:rPr>
              <a:t>			</a:t>
            </a:r>
            <a:r>
              <a:rPr lang="en-US" altLang="en-US" i="1" dirty="0">
                <a:latin typeface="+mj-lt"/>
              </a:rPr>
              <a:t>P</a:t>
            </a:r>
            <a:r>
              <a:rPr lang="en-US" altLang="en-US" dirty="0">
                <a:latin typeface="+mj-lt"/>
              </a:rPr>
              <a:t>(</a:t>
            </a:r>
            <a:r>
              <a:rPr lang="en-US" altLang="en-US" i="1" dirty="0">
                <a:latin typeface="+mj-lt"/>
              </a:rPr>
              <a:t>e</a:t>
            </a:r>
            <a:r>
              <a:rPr lang="en-US" altLang="en-US" baseline="-25000" dirty="0">
                <a:latin typeface="+mj-lt"/>
              </a:rPr>
              <a:t>1</a:t>
            </a:r>
            <a:r>
              <a:rPr lang="en-US" altLang="en-US" dirty="0">
                <a:latin typeface="+mj-lt"/>
              </a:rPr>
              <a:t>) + </a:t>
            </a:r>
            <a:r>
              <a:rPr lang="en-US" altLang="en-US" i="1" dirty="0">
                <a:latin typeface="+mj-lt"/>
              </a:rPr>
              <a:t>P</a:t>
            </a:r>
            <a:r>
              <a:rPr lang="en-US" altLang="en-US" dirty="0">
                <a:latin typeface="+mj-lt"/>
              </a:rPr>
              <a:t>(</a:t>
            </a:r>
            <a:r>
              <a:rPr lang="en-US" altLang="en-US" i="1" dirty="0">
                <a:latin typeface="+mj-lt"/>
              </a:rPr>
              <a:t>e</a:t>
            </a:r>
            <a:r>
              <a:rPr lang="en-US" altLang="en-US" baseline="-25000" dirty="0">
                <a:latin typeface="+mj-lt"/>
              </a:rPr>
              <a:t>2</a:t>
            </a:r>
            <a:r>
              <a:rPr lang="en-US" altLang="en-US" dirty="0">
                <a:latin typeface="+mj-lt"/>
              </a:rPr>
              <a:t>) + … + </a:t>
            </a:r>
            <a:r>
              <a:rPr lang="en-US" altLang="en-US" i="1" dirty="0">
                <a:latin typeface="+mj-lt"/>
              </a:rPr>
              <a:t>P</a:t>
            </a:r>
            <a:r>
              <a:rPr lang="en-US" altLang="en-US" dirty="0">
                <a:latin typeface="+mj-lt"/>
              </a:rPr>
              <a:t>(</a:t>
            </a:r>
            <a:r>
              <a:rPr lang="en-US" altLang="en-US" i="1" dirty="0">
                <a:latin typeface="+mj-lt"/>
              </a:rPr>
              <a:t>e</a:t>
            </a:r>
            <a:r>
              <a:rPr lang="en-US" altLang="en-US" i="1" baseline="-25000" dirty="0">
                <a:latin typeface="+mj-lt"/>
              </a:rPr>
              <a:t>n</a:t>
            </a:r>
            <a:r>
              <a:rPr lang="en-US" altLang="en-US" dirty="0">
                <a:latin typeface="+mj-lt"/>
              </a:rPr>
              <a:t>) = 1. </a:t>
            </a:r>
          </a:p>
        </p:txBody>
      </p:sp>
    </p:spTree>
    <p:extLst>
      <p:ext uri="{BB962C8B-B14F-4D97-AF65-F5344CB8AC3E}">
        <p14:creationId xmlns:p14="http://schemas.microsoft.com/office/powerpoint/2010/main" val="41643281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78340" y="1175438"/>
            <a:ext cx="9182395" cy="5481394"/>
          </a:xfrm>
        </p:spPr>
        <p:txBody>
          <a:bodyPr>
            <a:noAutofit/>
          </a:bodyPr>
          <a:lstStyle/>
          <a:p>
            <a:pPr algn="l"/>
            <a:r>
              <a:rPr lang="en-US" sz="2800" dirty="0">
                <a:latin typeface="+mj-lt"/>
              </a:rPr>
              <a:t>- Centroid-based clustering</a:t>
            </a:r>
          </a:p>
          <a:p>
            <a:pPr algn="l"/>
            <a:r>
              <a:rPr lang="en-US" sz="2800" dirty="0">
                <a:latin typeface="+mj-lt"/>
              </a:rPr>
              <a:t>- Hierarchical Clustering</a:t>
            </a:r>
          </a:p>
          <a:p>
            <a:pPr algn="l"/>
            <a:r>
              <a:rPr lang="en-US" sz="2800" dirty="0">
                <a:latin typeface="+mj-lt"/>
              </a:rPr>
              <a:t>-- Agglomerative Clustering</a:t>
            </a:r>
          </a:p>
          <a:p>
            <a:pPr algn="l"/>
            <a:r>
              <a:rPr lang="en-US" sz="2800" dirty="0">
                <a:latin typeface="+mj-lt"/>
              </a:rPr>
              <a:t>-- Divisive Clustering</a:t>
            </a:r>
          </a:p>
          <a:p>
            <a:pPr algn="l"/>
            <a:r>
              <a:rPr lang="en-US" sz="2800" dirty="0">
                <a:latin typeface="+mj-lt"/>
              </a:rPr>
              <a:t> </a:t>
            </a:r>
          </a:p>
        </p:txBody>
      </p:sp>
      <p:sp>
        <p:nvSpPr>
          <p:cNvPr id="5" name="Rectangle 2"/>
          <p:cNvSpPr txBox="1">
            <a:spLocks noChangeArrowheads="1"/>
          </p:cNvSpPr>
          <p:nvPr/>
        </p:nvSpPr>
        <p:spPr>
          <a:xfrm>
            <a:off x="824553" y="-150125"/>
            <a:ext cx="878347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dirty="0">
                <a:solidFill>
                  <a:srgbClr val="CD0000"/>
                </a:solidFill>
                <a:ea typeface="ＭＳ Ｐゴシック" panose="020B0600070205080204" pitchFamily="34" charset="-128"/>
              </a:rPr>
              <a:t>Clustering</a:t>
            </a:r>
          </a:p>
        </p:txBody>
      </p:sp>
    </p:spTree>
    <p:extLst>
      <p:ext uri="{BB962C8B-B14F-4D97-AF65-F5344CB8AC3E}">
        <p14:creationId xmlns:p14="http://schemas.microsoft.com/office/powerpoint/2010/main" val="382164293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a:xfrm>
            <a:off x="742665" y="146761"/>
            <a:ext cx="10515600" cy="1325563"/>
          </a:xfrm>
        </p:spPr>
        <p:txBody>
          <a:bodyPr>
            <a:normAutofit/>
          </a:bodyPr>
          <a:lstStyle/>
          <a:p>
            <a:r>
              <a:rPr lang="en-US" altLang="en-US" sz="4000" dirty="0">
                <a:solidFill>
                  <a:srgbClr val="CD0000"/>
                </a:solidFill>
              </a:rPr>
              <a:t>Spatial  Cluster</a:t>
            </a:r>
          </a:p>
        </p:txBody>
      </p:sp>
      <p:pic>
        <p:nvPicPr>
          <p:cNvPr id="7505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371601"/>
            <a:ext cx="7924800" cy="524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6753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solidFill>
                  <a:srgbClr val="CD0000"/>
                </a:solidFill>
              </a:rPr>
              <a:t> Clustering </a:t>
            </a:r>
          </a:p>
        </p:txBody>
      </p:sp>
      <p:sp>
        <p:nvSpPr>
          <p:cNvPr id="17411" name="Rectangle 3"/>
          <p:cNvSpPr>
            <a:spLocks noGrp="1" noChangeArrowheads="1"/>
          </p:cNvSpPr>
          <p:nvPr>
            <p:ph type="body" idx="1"/>
          </p:nvPr>
        </p:nvSpPr>
        <p:spPr>
          <a:xfrm>
            <a:off x="1981200" y="1719264"/>
            <a:ext cx="8229600" cy="2547937"/>
          </a:xfrm>
        </p:spPr>
        <p:txBody>
          <a:bodyPr/>
          <a:lstStyle/>
          <a:p>
            <a:pPr>
              <a:lnSpc>
                <a:spcPct val="80000"/>
              </a:lnSpc>
            </a:pPr>
            <a:r>
              <a:rPr lang="en-US" sz="2600" dirty="0"/>
              <a:t>The goal of clustering is to</a:t>
            </a:r>
          </a:p>
          <a:p>
            <a:pPr lvl="1">
              <a:lnSpc>
                <a:spcPct val="80000"/>
              </a:lnSpc>
            </a:pPr>
            <a:r>
              <a:rPr lang="en-US" sz="2200" dirty="0"/>
              <a:t>group data points that are close (or </a:t>
            </a:r>
            <a:r>
              <a:rPr lang="en-US" sz="2200" b="1" dirty="0"/>
              <a:t>similar</a:t>
            </a:r>
            <a:r>
              <a:rPr lang="en-US" sz="2200" dirty="0"/>
              <a:t>) to each other</a:t>
            </a:r>
          </a:p>
          <a:p>
            <a:pPr lvl="1">
              <a:lnSpc>
                <a:spcPct val="80000"/>
              </a:lnSpc>
            </a:pPr>
            <a:r>
              <a:rPr lang="en-US" sz="2200" dirty="0"/>
              <a:t>identify such groupings (or clusters) in an </a:t>
            </a:r>
            <a:r>
              <a:rPr lang="en-US" sz="2200" b="1" dirty="0"/>
              <a:t>unsupervised</a:t>
            </a:r>
            <a:r>
              <a:rPr lang="en-US" sz="2200" dirty="0"/>
              <a:t> manner</a:t>
            </a:r>
          </a:p>
          <a:p>
            <a:pPr lvl="2">
              <a:lnSpc>
                <a:spcPct val="80000"/>
              </a:lnSpc>
            </a:pPr>
            <a:r>
              <a:rPr lang="en-US" sz="2100" dirty="0"/>
              <a:t>Unsupervised: no information is provided to the algorithm on which data points belong to which clusters</a:t>
            </a:r>
          </a:p>
          <a:p>
            <a:pPr>
              <a:lnSpc>
                <a:spcPct val="80000"/>
              </a:lnSpc>
            </a:pPr>
            <a:r>
              <a:rPr lang="en-US" sz="2600" dirty="0"/>
              <a:t>Example</a:t>
            </a:r>
          </a:p>
        </p:txBody>
      </p:sp>
      <p:sp>
        <p:nvSpPr>
          <p:cNvPr id="17413" name="Line 5"/>
          <p:cNvSpPr>
            <a:spLocks noChangeShapeType="1"/>
          </p:cNvSpPr>
          <p:nvPr/>
        </p:nvSpPr>
        <p:spPr bwMode="auto">
          <a:xfrm>
            <a:off x="3733800" y="6172200"/>
            <a:ext cx="449580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4" name="Line 6"/>
          <p:cNvSpPr>
            <a:spLocks noChangeShapeType="1"/>
          </p:cNvSpPr>
          <p:nvPr/>
        </p:nvSpPr>
        <p:spPr bwMode="auto">
          <a:xfrm>
            <a:off x="4343400" y="3962400"/>
            <a:ext cx="0" cy="25908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6" name="Text Box 8"/>
          <p:cNvSpPr txBox="1">
            <a:spLocks noChangeArrowheads="1"/>
          </p:cNvSpPr>
          <p:nvPr/>
        </p:nvSpPr>
        <p:spPr bwMode="auto">
          <a:xfrm>
            <a:off x="4648200" y="5562600"/>
            <a:ext cx="2840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x</a:t>
            </a:r>
          </a:p>
        </p:txBody>
      </p:sp>
      <p:sp>
        <p:nvSpPr>
          <p:cNvPr id="17418" name="Text Box 10"/>
          <p:cNvSpPr txBox="1">
            <a:spLocks noChangeArrowheads="1"/>
          </p:cNvSpPr>
          <p:nvPr/>
        </p:nvSpPr>
        <p:spPr bwMode="auto">
          <a:xfrm>
            <a:off x="4800600" y="5715000"/>
            <a:ext cx="2840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x</a:t>
            </a:r>
          </a:p>
        </p:txBody>
      </p:sp>
      <p:sp>
        <p:nvSpPr>
          <p:cNvPr id="17419" name="Text Box 11"/>
          <p:cNvSpPr txBox="1">
            <a:spLocks noChangeArrowheads="1"/>
          </p:cNvSpPr>
          <p:nvPr/>
        </p:nvSpPr>
        <p:spPr bwMode="auto">
          <a:xfrm>
            <a:off x="4724400" y="5105400"/>
            <a:ext cx="2840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x</a:t>
            </a:r>
          </a:p>
        </p:txBody>
      </p:sp>
      <p:sp>
        <p:nvSpPr>
          <p:cNvPr id="17420" name="Text Box 12"/>
          <p:cNvSpPr txBox="1">
            <a:spLocks noChangeArrowheads="1"/>
          </p:cNvSpPr>
          <p:nvPr/>
        </p:nvSpPr>
        <p:spPr bwMode="auto">
          <a:xfrm>
            <a:off x="5257800" y="5334000"/>
            <a:ext cx="2840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x</a:t>
            </a:r>
          </a:p>
        </p:txBody>
      </p:sp>
      <p:sp>
        <p:nvSpPr>
          <p:cNvPr id="17421" name="Text Box 13"/>
          <p:cNvSpPr txBox="1">
            <a:spLocks noChangeArrowheads="1"/>
          </p:cNvSpPr>
          <p:nvPr/>
        </p:nvSpPr>
        <p:spPr bwMode="auto">
          <a:xfrm>
            <a:off x="6400800" y="4038600"/>
            <a:ext cx="2840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x</a:t>
            </a:r>
          </a:p>
        </p:txBody>
      </p:sp>
      <p:sp>
        <p:nvSpPr>
          <p:cNvPr id="17422" name="Text Box 14"/>
          <p:cNvSpPr txBox="1">
            <a:spLocks noChangeArrowheads="1"/>
          </p:cNvSpPr>
          <p:nvPr/>
        </p:nvSpPr>
        <p:spPr bwMode="auto">
          <a:xfrm>
            <a:off x="6019800" y="3962400"/>
            <a:ext cx="2840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x</a:t>
            </a:r>
          </a:p>
        </p:txBody>
      </p:sp>
      <p:sp>
        <p:nvSpPr>
          <p:cNvPr id="17423" name="Text Box 15"/>
          <p:cNvSpPr txBox="1">
            <a:spLocks noChangeArrowheads="1"/>
          </p:cNvSpPr>
          <p:nvPr/>
        </p:nvSpPr>
        <p:spPr bwMode="auto">
          <a:xfrm>
            <a:off x="6705600" y="5181600"/>
            <a:ext cx="2840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x</a:t>
            </a:r>
          </a:p>
        </p:txBody>
      </p:sp>
      <p:sp>
        <p:nvSpPr>
          <p:cNvPr id="17424" name="Text Box 16"/>
          <p:cNvSpPr txBox="1">
            <a:spLocks noChangeArrowheads="1"/>
          </p:cNvSpPr>
          <p:nvPr/>
        </p:nvSpPr>
        <p:spPr bwMode="auto">
          <a:xfrm>
            <a:off x="7086600" y="4953000"/>
            <a:ext cx="2840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x</a:t>
            </a:r>
          </a:p>
        </p:txBody>
      </p:sp>
      <p:sp>
        <p:nvSpPr>
          <p:cNvPr id="17425" name="Text Box 17"/>
          <p:cNvSpPr txBox="1">
            <a:spLocks noChangeArrowheads="1"/>
          </p:cNvSpPr>
          <p:nvPr/>
        </p:nvSpPr>
        <p:spPr bwMode="auto">
          <a:xfrm>
            <a:off x="7010400" y="5562600"/>
            <a:ext cx="2840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x</a:t>
            </a:r>
          </a:p>
        </p:txBody>
      </p:sp>
      <p:sp>
        <p:nvSpPr>
          <p:cNvPr id="17426" name="Oval 18"/>
          <p:cNvSpPr>
            <a:spLocks noChangeArrowheads="1"/>
          </p:cNvSpPr>
          <p:nvPr/>
        </p:nvSpPr>
        <p:spPr bwMode="auto">
          <a:xfrm>
            <a:off x="4267200" y="4876800"/>
            <a:ext cx="1524000" cy="1524000"/>
          </a:xfrm>
          <a:prstGeom prst="ellipse">
            <a:avLst/>
          </a:pr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8" name="Oval 20"/>
          <p:cNvSpPr>
            <a:spLocks noChangeArrowheads="1"/>
          </p:cNvSpPr>
          <p:nvPr/>
        </p:nvSpPr>
        <p:spPr bwMode="auto">
          <a:xfrm>
            <a:off x="5715000" y="3886200"/>
            <a:ext cx="1371600" cy="609600"/>
          </a:xfrm>
          <a:prstGeom prst="ellipse">
            <a:avLst/>
          </a:pr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9" name="Oval 21"/>
          <p:cNvSpPr>
            <a:spLocks noChangeArrowheads="1"/>
          </p:cNvSpPr>
          <p:nvPr/>
        </p:nvSpPr>
        <p:spPr bwMode="auto">
          <a:xfrm>
            <a:off x="6553200" y="4724400"/>
            <a:ext cx="1066800" cy="1447800"/>
          </a:xfrm>
          <a:prstGeom prst="ellipse">
            <a:avLst/>
          </a:prstGeom>
          <a:noFill/>
          <a:ln w="19050">
            <a:solidFill>
              <a:srgbClr val="33CC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30" name="Text Box 22"/>
          <p:cNvSpPr txBox="1">
            <a:spLocks noChangeArrowheads="1"/>
          </p:cNvSpPr>
          <p:nvPr/>
        </p:nvSpPr>
        <p:spPr bwMode="auto">
          <a:xfrm>
            <a:off x="7696200" y="3765551"/>
            <a:ext cx="2819400" cy="1200329"/>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What should the clusters be for these data points?</a:t>
            </a:r>
          </a:p>
        </p:txBody>
      </p:sp>
    </p:spTree>
    <p:extLst>
      <p:ext uri="{BB962C8B-B14F-4D97-AF65-F5344CB8AC3E}">
        <p14:creationId xmlns:p14="http://schemas.microsoft.com/office/powerpoint/2010/main" val="23465451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2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6" grpId="0" animBg="1"/>
      <p:bldP spid="17428" grpId="0" animBg="1"/>
      <p:bldP spid="17429" grpId="0" animBg="1"/>
      <p:bldP spid="1743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3" name="Object 3"/>
          <p:cNvGraphicFramePr>
            <a:graphicFrameLocks noChangeAspect="1"/>
          </p:cNvGraphicFramePr>
          <p:nvPr/>
        </p:nvGraphicFramePr>
        <p:xfrm>
          <a:off x="7467600" y="4587876"/>
          <a:ext cx="2590800" cy="1965325"/>
        </p:xfrm>
        <a:graphic>
          <a:graphicData uri="http://schemas.openxmlformats.org/presentationml/2006/ole">
            <mc:AlternateContent xmlns:mc="http://schemas.openxmlformats.org/markup-compatibility/2006">
              <mc:Choice xmlns:v="urn:schemas-microsoft-com:vml" Requires="v">
                <p:oleObj spid="_x0000_s163859" r:id="rId4" imgW="3580952" imgH="4095238" progId="Paint.Picture">
                  <p:embed/>
                </p:oleObj>
              </mc:Choice>
              <mc:Fallback>
                <p:oleObj r:id="rId4" imgW="3580952" imgH="4095238" progId="Paint.Picture">
                  <p:embed/>
                  <p:pic>
                    <p:nvPicPr>
                      <p:cNvPr id="1536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7600" y="4587876"/>
                        <a:ext cx="2590800" cy="196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5" name="Rectangle 5"/>
          <p:cNvSpPr>
            <a:spLocks noGrp="1" noChangeArrowheads="1"/>
          </p:cNvSpPr>
          <p:nvPr>
            <p:ph type="title"/>
          </p:nvPr>
        </p:nvSpPr>
        <p:spPr/>
        <p:txBody>
          <a:bodyPr>
            <a:normAutofit/>
          </a:bodyPr>
          <a:lstStyle/>
          <a:p>
            <a:r>
              <a:rPr lang="en-US" sz="4000" dirty="0" err="1">
                <a:solidFill>
                  <a:srgbClr val="CD0000"/>
                </a:solidFill>
              </a:rPr>
              <a:t>Dendrogram</a:t>
            </a:r>
            <a:endParaRPr lang="en-US" sz="4000" dirty="0">
              <a:solidFill>
                <a:srgbClr val="CD0000"/>
              </a:solidFill>
            </a:endParaRPr>
          </a:p>
        </p:txBody>
      </p:sp>
      <p:sp>
        <p:nvSpPr>
          <p:cNvPr id="15366" name="Rectangle 6"/>
          <p:cNvSpPr>
            <a:spLocks noGrp="1" noChangeArrowheads="1"/>
          </p:cNvSpPr>
          <p:nvPr>
            <p:ph type="body" idx="1"/>
          </p:nvPr>
        </p:nvSpPr>
        <p:spPr>
          <a:xfrm>
            <a:off x="2438400" y="2362200"/>
            <a:ext cx="5562600" cy="3733800"/>
          </a:xfrm>
        </p:spPr>
        <p:txBody>
          <a:bodyPr/>
          <a:lstStyle/>
          <a:p>
            <a:r>
              <a:rPr lang="en-US" sz="2400"/>
              <a:t>Intuitive representation - hierarchical decomposition of data into sets of nested clusters.  </a:t>
            </a:r>
          </a:p>
          <a:p>
            <a:r>
              <a:rPr lang="en-US" sz="2400"/>
              <a:t>From an agglomerative perspective: </a:t>
            </a:r>
          </a:p>
          <a:p>
            <a:pPr lvl="1"/>
            <a:r>
              <a:rPr lang="en-US" sz="2000"/>
              <a:t>Each leaf - a single data entity </a:t>
            </a:r>
          </a:p>
          <a:p>
            <a:pPr lvl="1"/>
            <a:r>
              <a:rPr lang="en-US" sz="2000"/>
              <a:t>Each internal node - the union of all data entities in its sub-tree</a:t>
            </a:r>
          </a:p>
          <a:p>
            <a:pPr lvl="1"/>
            <a:r>
              <a:rPr lang="en-US" sz="2000"/>
              <a:t>The root - the entire dataset   </a:t>
            </a:r>
          </a:p>
          <a:p>
            <a:pPr lvl="1"/>
            <a:r>
              <a:rPr lang="en-US" sz="2000"/>
              <a:t>The height of any internal node - the similarity between its ‘children’. </a:t>
            </a:r>
          </a:p>
        </p:txBody>
      </p:sp>
      <p:sp>
        <p:nvSpPr>
          <p:cNvPr id="15364" name="Rectangle 4"/>
          <p:cNvSpPr>
            <a:spLocks noChangeArrowheads="1"/>
          </p:cNvSpPr>
          <p:nvPr/>
        </p:nvSpPr>
        <p:spPr bwMode="auto">
          <a:xfrm>
            <a:off x="4495800" y="22145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29381732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6" name="Object 4"/>
          <p:cNvGraphicFramePr>
            <a:graphicFrameLocks noChangeAspect="1"/>
          </p:cNvGraphicFramePr>
          <p:nvPr/>
        </p:nvGraphicFramePr>
        <p:xfrm>
          <a:off x="5638800" y="2416175"/>
          <a:ext cx="4876800" cy="4021138"/>
        </p:xfrm>
        <a:graphic>
          <a:graphicData uri="http://schemas.openxmlformats.org/presentationml/2006/ole">
            <mc:AlternateContent xmlns:mc="http://schemas.openxmlformats.org/markup-compatibility/2006">
              <mc:Choice xmlns:v="urn:schemas-microsoft-com:vml" Requires="v">
                <p:oleObj spid="_x0000_s164883" r:id="rId4" imgW="3580952" imgH="4095238" progId="Paint.Picture">
                  <p:embed/>
                </p:oleObj>
              </mc:Choice>
              <mc:Fallback>
                <p:oleObj r:id="rId4" imgW="3580952" imgH="4095238" progId="Paint.Picture">
                  <p:embed/>
                  <p:pic>
                    <p:nvPicPr>
                      <p:cNvPr id="4915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800" y="2416175"/>
                        <a:ext cx="4876800" cy="4021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57" name="Rectangle 5"/>
          <p:cNvSpPr>
            <a:spLocks noGrp="1" noChangeArrowheads="1"/>
          </p:cNvSpPr>
          <p:nvPr>
            <p:ph type="title"/>
          </p:nvPr>
        </p:nvSpPr>
        <p:spPr/>
        <p:txBody>
          <a:bodyPr>
            <a:normAutofit/>
          </a:bodyPr>
          <a:lstStyle/>
          <a:p>
            <a:r>
              <a:rPr lang="en-US" sz="4000" dirty="0" err="1">
                <a:solidFill>
                  <a:srgbClr val="CD0000"/>
                </a:solidFill>
              </a:rPr>
              <a:t>Dendrogram</a:t>
            </a:r>
            <a:r>
              <a:rPr lang="en-US" sz="4000" dirty="0">
                <a:solidFill>
                  <a:srgbClr val="CD0000"/>
                </a:solidFill>
              </a:rPr>
              <a:t> with Exemplars </a:t>
            </a:r>
          </a:p>
        </p:txBody>
      </p:sp>
      <p:sp>
        <p:nvSpPr>
          <p:cNvPr id="49158" name="Rectangle 6"/>
          <p:cNvSpPr>
            <a:spLocks noGrp="1" noChangeArrowheads="1"/>
          </p:cNvSpPr>
          <p:nvPr>
            <p:ph type="body" idx="1"/>
          </p:nvPr>
        </p:nvSpPr>
        <p:spPr>
          <a:xfrm>
            <a:off x="2438400" y="2362200"/>
            <a:ext cx="3429000" cy="3733800"/>
          </a:xfrm>
        </p:spPr>
        <p:txBody>
          <a:bodyPr/>
          <a:lstStyle/>
          <a:p>
            <a:r>
              <a:rPr lang="en-US" sz="2400"/>
              <a:t>The “most typical member of each cluster” [</a:t>
            </a:r>
            <a:r>
              <a:rPr lang="en-US" sz="2400">
                <a:cs typeface="Times New Roman" panose="02020603050405020304" pitchFamily="18" charset="0"/>
              </a:rPr>
              <a:t>Wishart99]</a:t>
            </a:r>
            <a:endParaRPr lang="en-US" sz="2400"/>
          </a:p>
          <a:p>
            <a:pPr lvl="1"/>
            <a:r>
              <a:rPr lang="en-US" sz="2000"/>
              <a:t>Underlined labels of the leafs </a:t>
            </a:r>
          </a:p>
          <a:p>
            <a:pPr lvl="1"/>
            <a:r>
              <a:rPr lang="en-US" sz="2000"/>
              <a:t>Done in combination with shading to identify the clustering level</a:t>
            </a:r>
          </a:p>
        </p:txBody>
      </p:sp>
      <p:sp>
        <p:nvSpPr>
          <p:cNvPr id="49155" name="Rectangle 3"/>
          <p:cNvSpPr>
            <a:spLocks noChangeArrowheads="1"/>
          </p:cNvSpPr>
          <p:nvPr/>
        </p:nvSpPr>
        <p:spPr bwMode="auto">
          <a:xfrm>
            <a:off x="4495800" y="22145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Tree>
    <p:extLst>
      <p:ext uri="{BB962C8B-B14F-4D97-AF65-F5344CB8AC3E}">
        <p14:creationId xmlns:p14="http://schemas.microsoft.com/office/powerpoint/2010/main" val="28477314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715370" y="201351"/>
            <a:ext cx="10515600" cy="1325563"/>
          </a:xfrm>
        </p:spPr>
        <p:txBody>
          <a:bodyPr>
            <a:normAutofit/>
          </a:bodyPr>
          <a:lstStyle/>
          <a:p>
            <a:r>
              <a:rPr lang="en-US" sz="4000" dirty="0">
                <a:solidFill>
                  <a:srgbClr val="CD0000"/>
                </a:solidFill>
                <a:ea typeface="ＭＳ Ｐゴシック" panose="020B0600070205080204" pitchFamily="34" charset="-128"/>
              </a:rPr>
              <a:t>Spatial data: </a:t>
            </a:r>
            <a:r>
              <a:rPr lang="en-US" sz="4000" dirty="0" err="1">
                <a:solidFill>
                  <a:srgbClr val="CD0000"/>
                </a:solidFill>
                <a:ea typeface="ＭＳ Ｐゴシック" panose="020B0600070205080204" pitchFamily="34" charset="-128"/>
              </a:rPr>
              <a:t>choropleth</a:t>
            </a:r>
            <a:r>
              <a:rPr lang="en-US" sz="4000" dirty="0">
                <a:solidFill>
                  <a:srgbClr val="CD0000"/>
                </a:solidFill>
                <a:ea typeface="ＭＳ Ｐゴシック" panose="020B0600070205080204" pitchFamily="34" charset="-128"/>
              </a:rPr>
              <a:t> Maps</a:t>
            </a:r>
          </a:p>
        </p:txBody>
      </p:sp>
      <p:sp>
        <p:nvSpPr>
          <p:cNvPr id="39939" name="Content Placeholder 2"/>
          <p:cNvSpPr>
            <a:spLocks noGrp="1"/>
          </p:cNvSpPr>
          <p:nvPr>
            <p:ph idx="1"/>
          </p:nvPr>
        </p:nvSpPr>
        <p:spPr>
          <a:xfrm>
            <a:off x="2209800" y="5562600"/>
            <a:ext cx="7772400" cy="533400"/>
          </a:xfrm>
        </p:spPr>
        <p:txBody>
          <a:bodyPr>
            <a:normAutofit fontScale="70000" lnSpcReduction="20000"/>
          </a:bodyPr>
          <a:lstStyle/>
          <a:p>
            <a:r>
              <a:rPr lang="en-US" sz="2000" dirty="0">
                <a:ea typeface="ＭＳ Ｐゴシック" panose="020B0600070205080204" pitchFamily="34" charset="-128"/>
              </a:rPr>
              <a:t>Maps using color shadings to represent numerical values are called </a:t>
            </a:r>
            <a:r>
              <a:rPr lang="en-US" sz="2000" dirty="0" err="1">
                <a:ea typeface="ＭＳ Ｐゴシック" panose="020B0600070205080204" pitchFamily="34" charset="-128"/>
              </a:rPr>
              <a:t>chloropleth</a:t>
            </a:r>
            <a:r>
              <a:rPr lang="en-US" sz="2000" dirty="0">
                <a:ea typeface="ＭＳ Ｐゴシック" panose="020B0600070205080204" pitchFamily="34" charset="-128"/>
              </a:rPr>
              <a:t> maps</a:t>
            </a:r>
            <a:endParaRPr lang="en-US" sz="2000" dirty="0">
              <a:ea typeface="ＭＳ Ｐゴシック" panose="020B0600070205080204" pitchFamily="34" charset="-128"/>
              <a:hlinkClick r:id="" action="ppaction://noaction"/>
            </a:endParaRPr>
          </a:p>
          <a:p>
            <a:r>
              <a:rPr lang="en-US" sz="2000" dirty="0">
                <a:ea typeface="ＭＳ Ｐゴシック" panose="020B0600070205080204" pitchFamily="34" charset="-128"/>
                <a:hlinkClick r:id="" action="ppaction://noaction"/>
              </a:rPr>
              <a:t>http://elections.nytimes.com/2008/results/president/map.html</a:t>
            </a:r>
            <a:endParaRPr lang="en-US" sz="2000" dirty="0">
              <a:ea typeface="ＭＳ Ｐゴシック" panose="020B0600070205080204" pitchFamily="34" charset="-128"/>
            </a:endParaRPr>
          </a:p>
          <a:p>
            <a:endParaRPr lang="en-US" dirty="0">
              <a:ea typeface="ＭＳ Ｐゴシック" panose="020B0600070205080204" pitchFamily="34" charset="-128"/>
            </a:endParaRPr>
          </a:p>
          <a:p>
            <a:endParaRPr lang="en-US" dirty="0">
              <a:ea typeface="ＭＳ Ｐゴシック" panose="020B0600070205080204" pitchFamily="34" charset="-128"/>
            </a:endParaRPr>
          </a:p>
        </p:txBody>
      </p:sp>
      <p:pic>
        <p:nvPicPr>
          <p:cNvPr id="3994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30740" y="1392237"/>
            <a:ext cx="6934200" cy="483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199235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487" y="157162"/>
            <a:ext cx="9725025" cy="6543675"/>
          </a:xfrm>
          <a:prstGeom prst="rect">
            <a:avLst/>
          </a:prstGeom>
        </p:spPr>
      </p:pic>
    </p:spTree>
    <p:extLst>
      <p:ext uri="{BB962C8B-B14F-4D97-AF65-F5344CB8AC3E}">
        <p14:creationId xmlns:p14="http://schemas.microsoft.com/office/powerpoint/2010/main" val="9777517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487" y="157162"/>
            <a:ext cx="9725025" cy="6543675"/>
          </a:xfrm>
          <a:prstGeom prst="rect">
            <a:avLst/>
          </a:prstGeom>
        </p:spPr>
      </p:pic>
    </p:spTree>
    <p:extLst>
      <p:ext uri="{BB962C8B-B14F-4D97-AF65-F5344CB8AC3E}">
        <p14:creationId xmlns:p14="http://schemas.microsoft.com/office/powerpoint/2010/main" val="200344067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700213"/>
            <a:ext cx="9144000" cy="444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6" name="Rectangle 4"/>
          <p:cNvSpPr>
            <a:spLocks noGrp="1" noChangeArrowheads="1"/>
          </p:cNvSpPr>
          <p:nvPr>
            <p:ph type="title"/>
          </p:nvPr>
        </p:nvSpPr>
        <p:spPr>
          <a:xfrm>
            <a:off x="715085" y="185738"/>
            <a:ext cx="10448784" cy="1371600"/>
          </a:xfrm>
          <a:noFill/>
          <a:ln/>
        </p:spPr>
        <p:txBody>
          <a:bodyPr>
            <a:normAutofit/>
          </a:bodyPr>
          <a:lstStyle/>
          <a:p>
            <a:r>
              <a:rPr lang="en-US" altLang="en-US" sz="4000" dirty="0">
                <a:solidFill>
                  <a:srgbClr val="CD0000"/>
                </a:solidFill>
              </a:rPr>
              <a:t>Rectangular Cartograms: 2004 Election Results</a:t>
            </a:r>
          </a:p>
        </p:txBody>
      </p:sp>
    </p:spTree>
    <p:extLst>
      <p:ext uri="{BB962C8B-B14F-4D97-AF65-F5344CB8AC3E}">
        <p14:creationId xmlns:p14="http://schemas.microsoft.com/office/powerpoint/2010/main" val="2330465518"/>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487" y="157162"/>
            <a:ext cx="9725025" cy="6543675"/>
          </a:xfrm>
          <a:prstGeom prst="rect">
            <a:avLst/>
          </a:prstGeom>
        </p:spPr>
      </p:pic>
    </p:spTree>
    <p:extLst>
      <p:ext uri="{BB962C8B-B14F-4D97-AF65-F5344CB8AC3E}">
        <p14:creationId xmlns:p14="http://schemas.microsoft.com/office/powerpoint/2010/main" val="1991962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361122" y="0"/>
            <a:ext cx="10515600" cy="1325563"/>
          </a:xfrm>
          <a:noFill/>
        </p:spPr>
        <p:txBody>
          <a:bodyPr>
            <a:normAutofit/>
          </a:bodyPr>
          <a:lstStyle/>
          <a:p>
            <a:r>
              <a:rPr lang="en-US" altLang="en-US" sz="4000" dirty="0">
                <a:solidFill>
                  <a:srgbClr val="CD0000"/>
                </a:solidFill>
              </a:rPr>
              <a:t>Unions and Intersections</a:t>
            </a:r>
          </a:p>
        </p:txBody>
      </p:sp>
      <p:sp>
        <p:nvSpPr>
          <p:cNvPr id="2" name="Rectangle 1"/>
          <p:cNvSpPr/>
          <p:nvPr/>
        </p:nvSpPr>
        <p:spPr>
          <a:xfrm>
            <a:off x="1705140" y="970307"/>
            <a:ext cx="9542642" cy="5693866"/>
          </a:xfrm>
          <a:prstGeom prst="rect">
            <a:avLst/>
          </a:prstGeom>
        </p:spPr>
        <p:txBody>
          <a:bodyPr wrap="square">
            <a:spAutoFit/>
          </a:bodyPr>
          <a:lstStyle/>
          <a:p>
            <a:r>
              <a:rPr lang="en-US" altLang="en-US" sz="2800" dirty="0">
                <a:latin typeface="+mj-lt"/>
              </a:rPr>
              <a:t>AND Rule of Probability</a:t>
            </a:r>
          </a:p>
          <a:p>
            <a:endParaRPr lang="en-US" altLang="en-US" sz="2800" dirty="0">
              <a:latin typeface="+mj-lt"/>
            </a:endParaRPr>
          </a:p>
          <a:p>
            <a:r>
              <a:rPr lang="en-US" sz="2800" dirty="0">
                <a:latin typeface="+mj-lt"/>
              </a:rPr>
              <a:t>The probability of 2 independent events both happening is the product of their individual probabilities.</a:t>
            </a:r>
          </a:p>
          <a:p>
            <a:endParaRPr lang="en-US" sz="2800" dirty="0">
              <a:latin typeface="+mj-lt"/>
            </a:endParaRPr>
          </a:p>
          <a:p>
            <a:r>
              <a:rPr lang="en-US" sz="2800" dirty="0">
                <a:latin typeface="+mj-lt"/>
              </a:rPr>
              <a:t>Called the AND rule because “this event happens AND that event happens”.</a:t>
            </a:r>
          </a:p>
          <a:p>
            <a:endParaRPr lang="en-US" sz="2800" dirty="0">
              <a:latin typeface="+mj-lt"/>
            </a:endParaRPr>
          </a:p>
          <a:p>
            <a:r>
              <a:rPr lang="en-US" sz="2800" dirty="0">
                <a:latin typeface="+mj-lt"/>
              </a:rPr>
              <a:t>For example, what is the probability of rolling a 2 on one die and a 2 on a second die?  For each event, the probability is 1/6, so the probability of both happening is 1/6 x 1/6 = 1/36.</a:t>
            </a:r>
          </a:p>
          <a:p>
            <a:endParaRPr lang="en-US" sz="2800" dirty="0">
              <a:latin typeface="+mj-lt"/>
            </a:endParaRPr>
          </a:p>
          <a:p>
            <a:r>
              <a:rPr lang="en-US" sz="2800" dirty="0">
                <a:latin typeface="+mj-lt"/>
              </a:rPr>
              <a:t>Note that the events have to be independent.</a:t>
            </a:r>
          </a:p>
        </p:txBody>
      </p:sp>
    </p:spTree>
    <p:extLst>
      <p:ext uri="{BB962C8B-B14F-4D97-AF65-F5344CB8AC3E}">
        <p14:creationId xmlns:p14="http://schemas.microsoft.com/office/powerpoint/2010/main" val="3852649108"/>
      </p:ext>
    </p:extLst>
  </p:cSld>
  <p:clrMapOvr>
    <a:masterClrMapping/>
  </p:clrMapOvr>
  <p:transition>
    <p:random/>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487" y="157162"/>
            <a:ext cx="9725025" cy="6543675"/>
          </a:xfrm>
          <a:prstGeom prst="rect">
            <a:avLst/>
          </a:prstGeom>
        </p:spPr>
      </p:pic>
    </p:spTree>
    <p:extLst>
      <p:ext uri="{BB962C8B-B14F-4D97-AF65-F5344CB8AC3E}">
        <p14:creationId xmlns:p14="http://schemas.microsoft.com/office/powerpoint/2010/main" val="319837361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487" y="157162"/>
            <a:ext cx="9725025" cy="6543675"/>
          </a:xfrm>
          <a:prstGeom prst="rect">
            <a:avLst/>
          </a:prstGeom>
        </p:spPr>
      </p:pic>
    </p:spTree>
    <p:extLst>
      <p:ext uri="{BB962C8B-B14F-4D97-AF65-F5344CB8AC3E}">
        <p14:creationId xmlns:p14="http://schemas.microsoft.com/office/powerpoint/2010/main" val="280400898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487" y="157162"/>
            <a:ext cx="9725025" cy="6543675"/>
          </a:xfrm>
          <a:prstGeom prst="rect">
            <a:avLst/>
          </a:prstGeom>
        </p:spPr>
      </p:pic>
    </p:spTree>
    <p:extLst>
      <p:ext uri="{BB962C8B-B14F-4D97-AF65-F5344CB8AC3E}">
        <p14:creationId xmlns:p14="http://schemas.microsoft.com/office/powerpoint/2010/main" val="24917262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487" y="157162"/>
            <a:ext cx="9725025" cy="6543675"/>
          </a:xfrm>
          <a:prstGeom prst="rect">
            <a:avLst/>
          </a:prstGeom>
        </p:spPr>
      </p:pic>
    </p:spTree>
    <p:extLst>
      <p:ext uri="{BB962C8B-B14F-4D97-AF65-F5344CB8AC3E}">
        <p14:creationId xmlns:p14="http://schemas.microsoft.com/office/powerpoint/2010/main" val="9897639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487" y="157162"/>
            <a:ext cx="9725025" cy="6543675"/>
          </a:xfrm>
          <a:prstGeom prst="rect">
            <a:avLst/>
          </a:prstGeom>
        </p:spPr>
      </p:pic>
    </p:spTree>
    <p:extLst>
      <p:ext uri="{BB962C8B-B14F-4D97-AF65-F5344CB8AC3E}">
        <p14:creationId xmlns:p14="http://schemas.microsoft.com/office/powerpoint/2010/main" val="256962942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487" y="157162"/>
            <a:ext cx="9725025" cy="6543675"/>
          </a:xfrm>
          <a:prstGeom prst="rect">
            <a:avLst/>
          </a:prstGeom>
        </p:spPr>
      </p:pic>
    </p:spTree>
    <p:extLst>
      <p:ext uri="{BB962C8B-B14F-4D97-AF65-F5344CB8AC3E}">
        <p14:creationId xmlns:p14="http://schemas.microsoft.com/office/powerpoint/2010/main" val="6430640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2665" y="410135"/>
            <a:ext cx="5715000" cy="5715000"/>
          </a:xfrm>
          <a:prstGeom prst="rect">
            <a:avLst/>
          </a:prstGeom>
        </p:spPr>
      </p:pic>
    </p:spTree>
    <p:extLst>
      <p:ext uri="{BB962C8B-B14F-4D97-AF65-F5344CB8AC3E}">
        <p14:creationId xmlns:p14="http://schemas.microsoft.com/office/powerpoint/2010/main" val="380539686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376237"/>
            <a:ext cx="5143500" cy="6105525"/>
          </a:xfrm>
          <a:prstGeom prst="rect">
            <a:avLst/>
          </a:prstGeom>
        </p:spPr>
      </p:pic>
    </p:spTree>
    <p:extLst>
      <p:ext uri="{BB962C8B-B14F-4D97-AF65-F5344CB8AC3E}">
        <p14:creationId xmlns:p14="http://schemas.microsoft.com/office/powerpoint/2010/main" val="30805724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518" y="121022"/>
            <a:ext cx="5776971" cy="6318562"/>
          </a:xfrm>
          <a:prstGeom prst="rect">
            <a:avLst/>
          </a:prstGeom>
        </p:spPr>
      </p:pic>
      <p:sp>
        <p:nvSpPr>
          <p:cNvPr id="3" name="TextBox 2"/>
          <p:cNvSpPr txBox="1"/>
          <p:nvPr/>
        </p:nvSpPr>
        <p:spPr>
          <a:xfrm>
            <a:off x="161365" y="6439584"/>
            <a:ext cx="7256730" cy="646331"/>
          </a:xfrm>
          <a:prstGeom prst="rect">
            <a:avLst/>
          </a:prstGeom>
          <a:noFill/>
        </p:spPr>
        <p:txBody>
          <a:bodyPr wrap="none" rtlCol="0">
            <a:spAutoFit/>
          </a:bodyPr>
          <a:lstStyle/>
          <a:p>
            <a:r>
              <a:rPr lang="en-US" dirty="0">
                <a:hlinkClick r:id="rId3"/>
              </a:rPr>
              <a:t>http://www.datapointed.net/2014/10/maps-of-street-grids-by-orientation/</a:t>
            </a:r>
            <a:endParaRPr lang="en-US" dirty="0"/>
          </a:p>
          <a:p>
            <a:endParaRPr lang="en-US" dirty="0"/>
          </a:p>
        </p:txBody>
      </p:sp>
    </p:spTree>
    <p:extLst>
      <p:ext uri="{BB962C8B-B14F-4D97-AF65-F5344CB8AC3E}">
        <p14:creationId xmlns:p14="http://schemas.microsoft.com/office/powerpoint/2010/main" val="284567481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667" y="1371601"/>
            <a:ext cx="4248709" cy="424870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9312" y="1371601"/>
            <a:ext cx="4212852" cy="4212852"/>
          </a:xfrm>
          <a:prstGeom prst="rect">
            <a:avLst/>
          </a:prstGeom>
        </p:spPr>
      </p:pic>
      <p:sp>
        <p:nvSpPr>
          <p:cNvPr id="4" name="TextBox 3"/>
          <p:cNvSpPr txBox="1"/>
          <p:nvPr/>
        </p:nvSpPr>
        <p:spPr>
          <a:xfrm>
            <a:off x="1452282" y="5982384"/>
            <a:ext cx="7256730" cy="646331"/>
          </a:xfrm>
          <a:prstGeom prst="rect">
            <a:avLst/>
          </a:prstGeom>
          <a:noFill/>
        </p:spPr>
        <p:txBody>
          <a:bodyPr wrap="none" rtlCol="0">
            <a:spAutoFit/>
          </a:bodyPr>
          <a:lstStyle/>
          <a:p>
            <a:r>
              <a:rPr lang="en-US" dirty="0">
                <a:hlinkClick r:id="rId4"/>
              </a:rPr>
              <a:t>http://www.datapointed.net/2014/10/maps-of-street-grids-by-orientation/</a:t>
            </a:r>
            <a:endParaRPr lang="en-US" dirty="0"/>
          </a:p>
          <a:p>
            <a:endParaRPr lang="en-US" dirty="0"/>
          </a:p>
        </p:txBody>
      </p:sp>
    </p:spTree>
    <p:extLst>
      <p:ext uri="{BB962C8B-B14F-4D97-AF65-F5344CB8AC3E}">
        <p14:creationId xmlns:p14="http://schemas.microsoft.com/office/powerpoint/2010/main" val="1141810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Probability - The OR Rule of Probability</a:t>
            </a:r>
          </a:p>
        </p:txBody>
      </p:sp>
      <p:sp>
        <p:nvSpPr>
          <p:cNvPr id="5123" name="Rectangle 5"/>
          <p:cNvSpPr>
            <a:spLocks noGrp="1" noChangeArrowheads="1"/>
          </p:cNvSpPr>
          <p:nvPr>
            <p:ph type="body" idx="1"/>
          </p:nvPr>
        </p:nvSpPr>
        <p:spPr>
          <a:xfrm>
            <a:off x="1029930" y="1690688"/>
            <a:ext cx="10515600" cy="4351338"/>
          </a:xfrm>
        </p:spPr>
        <p:txBody>
          <a:bodyPr/>
          <a:lstStyle/>
          <a:p>
            <a:r>
              <a:rPr lang="en-US" altLang="en-US" dirty="0">
                <a:latin typeface="+mj-lt"/>
              </a:rPr>
              <a:t>The probability that either one of 2 different events will occur is the sum of their separate probabilities.</a:t>
            </a:r>
          </a:p>
          <a:p>
            <a:r>
              <a:rPr lang="en-US" altLang="en-US" dirty="0">
                <a:latin typeface="+mj-lt"/>
              </a:rPr>
              <a:t>For example, the chance of rolling either a 2 or a 3 on a die is 1/6 + 1/6 = 1/3.</a:t>
            </a:r>
          </a:p>
        </p:txBody>
      </p:sp>
    </p:spTree>
    <p:extLst>
      <p:ext uri="{BB962C8B-B14F-4D97-AF65-F5344CB8AC3E}">
        <p14:creationId xmlns:p14="http://schemas.microsoft.com/office/powerpoint/2010/main" val="208458177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500" y="358027"/>
            <a:ext cx="7841876" cy="5881407"/>
          </a:xfrm>
          <a:prstGeom prst="rect">
            <a:avLst/>
          </a:prstGeom>
        </p:spPr>
      </p:pic>
    </p:spTree>
    <p:extLst>
      <p:ext uri="{BB962C8B-B14F-4D97-AF65-F5344CB8AC3E}">
        <p14:creationId xmlns:p14="http://schemas.microsoft.com/office/powerpoint/2010/main" val="425418964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1667" y="0"/>
            <a:ext cx="5309419" cy="6858000"/>
          </a:xfrm>
          <a:prstGeom prst="rect">
            <a:avLst/>
          </a:prstGeom>
        </p:spPr>
      </p:pic>
    </p:spTree>
    <p:extLst>
      <p:ext uri="{BB962C8B-B14F-4D97-AF65-F5344CB8AC3E}">
        <p14:creationId xmlns:p14="http://schemas.microsoft.com/office/powerpoint/2010/main" val="329375234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091" y="0"/>
            <a:ext cx="5515818" cy="6858000"/>
          </a:xfrm>
          <a:prstGeom prst="rect">
            <a:avLst/>
          </a:prstGeom>
        </p:spPr>
      </p:pic>
    </p:spTree>
    <p:extLst>
      <p:ext uri="{BB962C8B-B14F-4D97-AF65-F5344CB8AC3E}">
        <p14:creationId xmlns:p14="http://schemas.microsoft.com/office/powerpoint/2010/main" val="312494086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394" y="119343"/>
            <a:ext cx="10100982" cy="6565639"/>
          </a:xfrm>
          <a:prstGeom prst="rect">
            <a:avLst/>
          </a:prstGeom>
        </p:spPr>
      </p:pic>
    </p:spTree>
    <p:extLst>
      <p:ext uri="{BB962C8B-B14F-4D97-AF65-F5344CB8AC3E}">
        <p14:creationId xmlns:p14="http://schemas.microsoft.com/office/powerpoint/2010/main" val="356813946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779" y="272303"/>
            <a:ext cx="8953500" cy="6286500"/>
          </a:xfrm>
          <a:prstGeom prst="rect">
            <a:avLst/>
          </a:prstGeom>
        </p:spPr>
      </p:pic>
    </p:spTree>
    <p:extLst>
      <p:ext uri="{BB962C8B-B14F-4D97-AF65-F5344CB8AC3E}">
        <p14:creationId xmlns:p14="http://schemas.microsoft.com/office/powerpoint/2010/main" val="182130053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5151" y="0"/>
            <a:ext cx="2821697" cy="6858000"/>
          </a:xfrm>
          <a:prstGeom prst="rect">
            <a:avLst/>
          </a:prstGeom>
        </p:spPr>
      </p:pic>
    </p:spTree>
    <p:extLst>
      <p:ext uri="{BB962C8B-B14F-4D97-AF65-F5344CB8AC3E}">
        <p14:creationId xmlns:p14="http://schemas.microsoft.com/office/powerpoint/2010/main" val="104120300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164" y="0"/>
            <a:ext cx="8731671" cy="6858000"/>
          </a:xfrm>
          <a:prstGeom prst="rect">
            <a:avLst/>
          </a:prstGeom>
        </p:spPr>
      </p:pic>
    </p:spTree>
    <p:extLst>
      <p:ext uri="{BB962C8B-B14F-4D97-AF65-F5344CB8AC3E}">
        <p14:creationId xmlns:p14="http://schemas.microsoft.com/office/powerpoint/2010/main" val="22001458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638" y="0"/>
            <a:ext cx="9180723" cy="6858000"/>
          </a:xfrm>
          <a:prstGeom prst="rect">
            <a:avLst/>
          </a:prstGeom>
        </p:spPr>
      </p:pic>
    </p:spTree>
    <p:extLst>
      <p:ext uri="{BB962C8B-B14F-4D97-AF65-F5344CB8AC3E}">
        <p14:creationId xmlns:p14="http://schemas.microsoft.com/office/powerpoint/2010/main" val="3229905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638" y="0"/>
            <a:ext cx="9180723" cy="6858000"/>
          </a:xfrm>
          <a:prstGeom prst="rect">
            <a:avLst/>
          </a:prstGeom>
        </p:spPr>
      </p:pic>
    </p:spTree>
    <p:extLst>
      <p:ext uri="{BB962C8B-B14F-4D97-AF65-F5344CB8AC3E}">
        <p14:creationId xmlns:p14="http://schemas.microsoft.com/office/powerpoint/2010/main" val="182587849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638" y="0"/>
            <a:ext cx="9180723" cy="6858000"/>
          </a:xfrm>
          <a:prstGeom prst="rect">
            <a:avLst/>
          </a:prstGeom>
        </p:spPr>
      </p:pic>
    </p:spTree>
    <p:extLst>
      <p:ext uri="{BB962C8B-B14F-4D97-AF65-F5344CB8AC3E}">
        <p14:creationId xmlns:p14="http://schemas.microsoft.com/office/powerpoint/2010/main" val="1911941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Joint Probability</a:t>
            </a:r>
          </a:p>
        </p:txBody>
      </p:sp>
      <p:sp>
        <p:nvSpPr>
          <p:cNvPr id="5123" name="Rectangle 5"/>
          <p:cNvSpPr>
            <a:spLocks noGrp="1" noChangeArrowheads="1"/>
          </p:cNvSpPr>
          <p:nvPr>
            <p:ph type="body" idx="1"/>
          </p:nvPr>
        </p:nvSpPr>
        <p:spPr>
          <a:xfrm>
            <a:off x="1029930" y="1690688"/>
            <a:ext cx="10515600" cy="4351338"/>
          </a:xfrm>
        </p:spPr>
        <p:txBody>
          <a:bodyPr>
            <a:normAutofit/>
          </a:bodyPr>
          <a:lstStyle/>
          <a:p>
            <a:r>
              <a:rPr lang="en-US" altLang="zh-CN" dirty="0">
                <a:latin typeface="+mj-lt"/>
                <a:ea typeface="SimSun" panose="02010600030101010101" pitchFamily="2" charset="-122"/>
              </a:rPr>
              <a:t>For events A and B, </a:t>
            </a:r>
            <a:r>
              <a:rPr lang="en-US" altLang="zh-CN" b="1" dirty="0">
                <a:latin typeface="+mj-lt"/>
                <a:ea typeface="SimSun" panose="02010600030101010101" pitchFamily="2" charset="-122"/>
              </a:rPr>
              <a:t>joint probability</a:t>
            </a:r>
            <a:r>
              <a:rPr lang="en-US" altLang="zh-CN" dirty="0">
                <a:latin typeface="+mj-lt"/>
                <a:ea typeface="SimSun" panose="02010600030101010101" pitchFamily="2" charset="-122"/>
              </a:rPr>
              <a:t> </a:t>
            </a:r>
            <a:r>
              <a:rPr lang="en-US" altLang="zh-CN" dirty="0" err="1">
                <a:latin typeface="+mj-lt"/>
                <a:ea typeface="SimSun" panose="02010600030101010101" pitchFamily="2" charset="-122"/>
              </a:rPr>
              <a:t>Pr</a:t>
            </a:r>
            <a:r>
              <a:rPr lang="en-US" altLang="zh-CN" dirty="0">
                <a:latin typeface="+mj-lt"/>
                <a:ea typeface="SimSun" panose="02010600030101010101" pitchFamily="2" charset="-122"/>
              </a:rPr>
              <a:t>(AB) stands for the probability that both events happen.</a:t>
            </a:r>
          </a:p>
          <a:p>
            <a:r>
              <a:rPr lang="en-US" altLang="zh-CN" dirty="0">
                <a:latin typeface="+mj-lt"/>
                <a:ea typeface="SimSun" panose="02010600030101010101" pitchFamily="2" charset="-122"/>
              </a:rPr>
              <a:t>Example: A={HH}, B={HT, TH}, what is the joint probability </a:t>
            </a:r>
            <a:r>
              <a:rPr lang="en-US" altLang="zh-CN" dirty="0" err="1">
                <a:latin typeface="+mj-lt"/>
                <a:ea typeface="SimSun" panose="02010600030101010101" pitchFamily="2" charset="-122"/>
              </a:rPr>
              <a:t>Pr</a:t>
            </a:r>
            <a:r>
              <a:rPr lang="en-US" altLang="zh-CN" dirty="0">
                <a:latin typeface="+mj-lt"/>
                <a:ea typeface="SimSun" panose="02010600030101010101" pitchFamily="2" charset="-122"/>
              </a:rPr>
              <a:t>(AB)?</a:t>
            </a:r>
          </a:p>
        </p:txBody>
      </p:sp>
    </p:spTree>
    <p:extLst>
      <p:ext uri="{BB962C8B-B14F-4D97-AF65-F5344CB8AC3E}">
        <p14:creationId xmlns:p14="http://schemas.microsoft.com/office/powerpoint/2010/main" val="385104917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638" y="0"/>
            <a:ext cx="9180723" cy="6858000"/>
          </a:xfrm>
          <a:prstGeom prst="rect">
            <a:avLst/>
          </a:prstGeom>
        </p:spPr>
      </p:pic>
    </p:spTree>
    <p:extLst>
      <p:ext uri="{BB962C8B-B14F-4D97-AF65-F5344CB8AC3E}">
        <p14:creationId xmlns:p14="http://schemas.microsoft.com/office/powerpoint/2010/main" val="224808912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131" y="1456764"/>
            <a:ext cx="3849221" cy="384922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756" y="1322294"/>
            <a:ext cx="4118162" cy="4118162"/>
          </a:xfrm>
          <a:prstGeom prst="rect">
            <a:avLst/>
          </a:prstGeom>
        </p:spPr>
      </p:pic>
    </p:spTree>
    <p:extLst>
      <p:ext uri="{BB962C8B-B14F-4D97-AF65-F5344CB8AC3E}">
        <p14:creationId xmlns:p14="http://schemas.microsoft.com/office/powerpoint/2010/main" val="32544372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953" y="415659"/>
            <a:ext cx="8765153" cy="5884781"/>
          </a:xfrm>
          <a:prstGeom prst="rect">
            <a:avLst/>
          </a:prstGeom>
        </p:spPr>
      </p:pic>
    </p:spTree>
    <p:extLst>
      <p:ext uri="{BB962C8B-B14F-4D97-AF65-F5344CB8AC3E}">
        <p14:creationId xmlns:p14="http://schemas.microsoft.com/office/powerpoint/2010/main" val="8358018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319" y="1213678"/>
            <a:ext cx="5286107" cy="443860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611" y="1061241"/>
            <a:ext cx="5929351" cy="4743480"/>
          </a:xfrm>
          <a:prstGeom prst="rect">
            <a:avLst/>
          </a:prstGeom>
        </p:spPr>
      </p:pic>
    </p:spTree>
    <p:extLst>
      <p:ext uri="{BB962C8B-B14F-4D97-AF65-F5344CB8AC3E}">
        <p14:creationId xmlns:p14="http://schemas.microsoft.com/office/powerpoint/2010/main" val="419004185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7125" y="442912"/>
            <a:ext cx="4857750" cy="5972175"/>
          </a:xfrm>
          <a:prstGeom prst="rect">
            <a:avLst/>
          </a:prstGeom>
        </p:spPr>
      </p:pic>
    </p:spTree>
    <p:extLst>
      <p:ext uri="{BB962C8B-B14F-4D97-AF65-F5344CB8AC3E}">
        <p14:creationId xmlns:p14="http://schemas.microsoft.com/office/powerpoint/2010/main" val="3328916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661" y="0"/>
            <a:ext cx="3372678" cy="6858000"/>
          </a:xfrm>
          <a:prstGeom prst="rect">
            <a:avLst/>
          </a:prstGeom>
        </p:spPr>
      </p:pic>
    </p:spTree>
    <p:extLst>
      <p:ext uri="{BB962C8B-B14F-4D97-AF65-F5344CB8AC3E}">
        <p14:creationId xmlns:p14="http://schemas.microsoft.com/office/powerpoint/2010/main" val="411593573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740" y="0"/>
            <a:ext cx="7730519" cy="6858000"/>
          </a:xfrm>
          <a:prstGeom prst="rect">
            <a:avLst/>
          </a:prstGeom>
        </p:spPr>
      </p:pic>
    </p:spTree>
    <p:extLst>
      <p:ext uri="{BB962C8B-B14F-4D97-AF65-F5344CB8AC3E}">
        <p14:creationId xmlns:p14="http://schemas.microsoft.com/office/powerpoint/2010/main" val="315056534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159" y="0"/>
            <a:ext cx="3425681" cy="6858000"/>
          </a:xfrm>
          <a:prstGeom prst="rect">
            <a:avLst/>
          </a:prstGeom>
        </p:spPr>
      </p:pic>
    </p:spTree>
    <p:extLst>
      <p:ext uri="{BB962C8B-B14F-4D97-AF65-F5344CB8AC3E}">
        <p14:creationId xmlns:p14="http://schemas.microsoft.com/office/powerpoint/2010/main" val="29410318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387" y="542925"/>
            <a:ext cx="7515225" cy="5772150"/>
          </a:xfrm>
          <a:prstGeom prst="rect">
            <a:avLst/>
          </a:prstGeom>
        </p:spPr>
      </p:pic>
    </p:spTree>
    <p:extLst>
      <p:ext uri="{BB962C8B-B14F-4D97-AF65-F5344CB8AC3E}">
        <p14:creationId xmlns:p14="http://schemas.microsoft.com/office/powerpoint/2010/main" val="81077667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Rectangle 3"/>
          <p:cNvSpPr>
            <a:spLocks noGrp="1" noChangeArrowheads="1"/>
          </p:cNvSpPr>
          <p:nvPr>
            <p:ph type="body" idx="1"/>
          </p:nvPr>
        </p:nvSpPr>
        <p:spPr>
          <a:xfrm>
            <a:off x="243124" y="1090586"/>
            <a:ext cx="2350175" cy="5265764"/>
          </a:xfrm>
        </p:spPr>
        <p:txBody>
          <a:bodyPr>
            <a:normAutofit/>
          </a:bodyPr>
          <a:lstStyle/>
          <a:p>
            <a:r>
              <a:rPr lang="en-US" dirty="0">
                <a:latin typeface="+mj-lt"/>
              </a:rPr>
              <a:t>Selected maps from Atlas of the Habitual by Tim Clark, </a:t>
            </a:r>
            <a:r>
              <a:rPr lang="en-US" dirty="0">
                <a:latin typeface="+mj-lt"/>
                <a:hlinkClick r:id="rId2"/>
              </a:rPr>
              <a:t>http://www.tlclark.com/atlasofthehabitual/</a:t>
            </a:r>
            <a:endParaRPr lang="en-US" dirty="0">
              <a:latin typeface="+mj-lt"/>
            </a:endParaRPr>
          </a:p>
          <a:p>
            <a:endParaRPr lang="en-US" dirty="0">
              <a:latin typeface="+mj-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0105" y="28367"/>
            <a:ext cx="5818542" cy="6693108"/>
          </a:xfrm>
          <a:prstGeom prst="rect">
            <a:avLst/>
          </a:prstGeom>
        </p:spPr>
      </p:pic>
    </p:spTree>
    <p:extLst>
      <p:ext uri="{BB962C8B-B14F-4D97-AF65-F5344CB8AC3E}">
        <p14:creationId xmlns:p14="http://schemas.microsoft.com/office/powerpoint/2010/main" val="390401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Independence</a:t>
            </a:r>
          </a:p>
        </p:txBody>
      </p:sp>
      <p:sp>
        <p:nvSpPr>
          <p:cNvPr id="5123" name="Rectangle 5"/>
          <p:cNvSpPr>
            <a:spLocks noGrp="1" noChangeArrowheads="1"/>
          </p:cNvSpPr>
          <p:nvPr>
            <p:ph type="body" idx="1"/>
          </p:nvPr>
        </p:nvSpPr>
        <p:spPr>
          <a:xfrm>
            <a:off x="1029930" y="1690688"/>
            <a:ext cx="10515600" cy="4351338"/>
          </a:xfrm>
        </p:spPr>
        <p:txBody>
          <a:bodyPr>
            <a:normAutofit/>
          </a:bodyPr>
          <a:lstStyle/>
          <a:p>
            <a:r>
              <a:rPr lang="en-US" altLang="zh-CN" dirty="0">
                <a:latin typeface="+mj-lt"/>
                <a:ea typeface="SimSun" panose="02010600030101010101" pitchFamily="2" charset="-122"/>
              </a:rPr>
              <a:t>Two events </a:t>
            </a:r>
            <a:r>
              <a:rPr lang="en-US" altLang="zh-CN" b="1" i="1" dirty="0">
                <a:latin typeface="+mj-lt"/>
                <a:ea typeface="SimSun" panose="02010600030101010101" pitchFamily="2" charset="-122"/>
              </a:rPr>
              <a:t>A and B are independent</a:t>
            </a:r>
            <a:r>
              <a:rPr lang="en-US" altLang="zh-CN" dirty="0">
                <a:latin typeface="+mj-lt"/>
                <a:ea typeface="SimSun" panose="02010600030101010101" pitchFamily="2" charset="-122"/>
              </a:rPr>
              <a:t> in case</a:t>
            </a:r>
          </a:p>
          <a:p>
            <a:pPr lvl="1">
              <a:buFont typeface="Wingdings" panose="05000000000000000000" pitchFamily="2" charset="2"/>
              <a:buNone/>
            </a:pPr>
            <a:r>
              <a:rPr lang="en-US" altLang="zh-CN" sz="2800" dirty="0">
                <a:latin typeface="+mj-lt"/>
                <a:ea typeface="SimSun" panose="02010600030101010101" pitchFamily="2" charset="-122"/>
              </a:rPr>
              <a:t>			</a:t>
            </a:r>
            <a:r>
              <a:rPr lang="en-US" altLang="zh-CN" sz="2800" dirty="0" err="1">
                <a:latin typeface="+mj-lt"/>
                <a:ea typeface="SimSun" panose="02010600030101010101" pitchFamily="2" charset="-122"/>
              </a:rPr>
              <a:t>Pr</a:t>
            </a:r>
            <a:r>
              <a:rPr lang="en-US" altLang="zh-CN" sz="2800" dirty="0">
                <a:latin typeface="+mj-lt"/>
                <a:ea typeface="SimSun" panose="02010600030101010101" pitchFamily="2" charset="-122"/>
              </a:rPr>
              <a:t>(AB) = </a:t>
            </a:r>
            <a:r>
              <a:rPr lang="en-US" altLang="zh-CN" sz="2800" dirty="0" err="1">
                <a:latin typeface="+mj-lt"/>
                <a:ea typeface="SimSun" panose="02010600030101010101" pitchFamily="2" charset="-122"/>
              </a:rPr>
              <a:t>Pr</a:t>
            </a:r>
            <a:r>
              <a:rPr lang="en-US" altLang="zh-CN" sz="2800" dirty="0">
                <a:latin typeface="+mj-lt"/>
                <a:ea typeface="SimSun" panose="02010600030101010101" pitchFamily="2" charset="-122"/>
              </a:rPr>
              <a:t>(A)</a:t>
            </a:r>
            <a:r>
              <a:rPr lang="en-US" altLang="zh-CN" sz="2800" dirty="0" err="1">
                <a:latin typeface="+mj-lt"/>
                <a:ea typeface="SimSun" panose="02010600030101010101" pitchFamily="2" charset="-122"/>
              </a:rPr>
              <a:t>Pr</a:t>
            </a:r>
            <a:r>
              <a:rPr lang="en-US" altLang="zh-CN" sz="2800" dirty="0">
                <a:latin typeface="+mj-lt"/>
                <a:ea typeface="SimSun" panose="02010600030101010101" pitchFamily="2" charset="-122"/>
              </a:rPr>
              <a:t>(B)</a:t>
            </a:r>
          </a:p>
          <a:p>
            <a:r>
              <a:rPr lang="en-US" altLang="zh-CN" dirty="0">
                <a:latin typeface="+mj-lt"/>
                <a:ea typeface="SimSun" panose="02010600030101010101" pitchFamily="2" charset="-122"/>
              </a:rPr>
              <a:t>A set of events {A</a:t>
            </a:r>
            <a:r>
              <a:rPr lang="en-US" altLang="zh-CN" baseline="-25000" dirty="0">
                <a:latin typeface="+mj-lt"/>
                <a:ea typeface="SimSun" panose="02010600030101010101" pitchFamily="2" charset="-122"/>
              </a:rPr>
              <a:t>i</a:t>
            </a:r>
            <a:r>
              <a:rPr lang="en-US" altLang="zh-CN" dirty="0">
                <a:latin typeface="+mj-lt"/>
                <a:ea typeface="SimSun" panose="02010600030101010101" pitchFamily="2" charset="-122"/>
              </a:rPr>
              <a:t>} is independent in case</a:t>
            </a:r>
          </a:p>
          <a:p>
            <a:pPr lvl="1">
              <a:buFont typeface="Wingdings" panose="05000000000000000000" pitchFamily="2" charset="2"/>
              <a:buNone/>
            </a:pPr>
            <a:endParaRPr lang="en-US" altLang="zh-CN" sz="2000" dirty="0">
              <a:ea typeface="SimSun" panose="02010600030101010101" pitchFamily="2" charset="-122"/>
              <a:sym typeface="Symbol" panose="05050102010706020507" pitchFamily="18" charset="2"/>
            </a:endParaRPr>
          </a:p>
          <a:p>
            <a:pPr lvl="1">
              <a:buFont typeface="Wingdings" panose="05000000000000000000" pitchFamily="2" charset="2"/>
              <a:buNone/>
            </a:pPr>
            <a:endParaRPr lang="zh-CN" altLang="en-US" dirty="0">
              <a:ea typeface="SimSun" panose="02010600030101010101" pitchFamily="2" charset="-122"/>
              <a:sym typeface="Symbol" panose="05050102010706020507" pitchFamily="18" charset="2"/>
            </a:endParaRPr>
          </a:p>
        </p:txBody>
      </p:sp>
      <p:graphicFrame>
        <p:nvGraphicFramePr>
          <p:cNvPr id="4" name="Object 1028"/>
          <p:cNvGraphicFramePr>
            <a:graphicFrameLocks noChangeAspect="1"/>
          </p:cNvGraphicFramePr>
          <p:nvPr>
            <p:extLst/>
          </p:nvPr>
        </p:nvGraphicFramePr>
        <p:xfrm>
          <a:off x="3810000" y="3598863"/>
          <a:ext cx="3871350" cy="734598"/>
        </p:xfrm>
        <a:graphic>
          <a:graphicData uri="http://schemas.openxmlformats.org/presentationml/2006/ole">
            <mc:AlternateContent xmlns:mc="http://schemas.openxmlformats.org/markup-compatibility/2006">
              <mc:Choice xmlns:v="urn:schemas-microsoft-com:vml" Requires="v">
                <p:oleObj spid="_x0000_s77843" name="Equation" r:id="rId4" imgW="1206360" imgH="228600" progId="Equation.BREE4">
                  <p:embed/>
                </p:oleObj>
              </mc:Choice>
              <mc:Fallback>
                <p:oleObj name="Equation" r:id="rId4" imgW="1206360" imgH="228600" progId="Equation.BREE4">
                  <p:embed/>
                  <p:pic>
                    <p:nvPicPr>
                      <p:cNvPr id="4" name="Object 10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3598863"/>
                        <a:ext cx="3871350" cy="73459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1591439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386" y="-133979"/>
            <a:ext cx="10515600" cy="1325563"/>
          </a:xfrm>
        </p:spPr>
        <p:txBody>
          <a:bodyPr>
            <a:normAutofit/>
          </a:bodyPr>
          <a:lstStyle/>
          <a:p>
            <a:pPr fontAlgn="base"/>
            <a:r>
              <a:rPr lang="en-US" sz="4000" dirty="0">
                <a:solidFill>
                  <a:srgbClr val="CD0000"/>
                </a:solidFill>
              </a:rPr>
              <a:t>Location Data Is Being Used to Predict the Events You Will Want to Attend</a:t>
            </a:r>
          </a:p>
        </p:txBody>
      </p:sp>
      <p:sp>
        <p:nvSpPr>
          <p:cNvPr id="3" name="Content Placeholder 2"/>
          <p:cNvSpPr>
            <a:spLocks noGrp="1"/>
          </p:cNvSpPr>
          <p:nvPr>
            <p:ph idx="1"/>
          </p:nvPr>
        </p:nvSpPr>
        <p:spPr>
          <a:xfrm>
            <a:off x="1171106" y="5418811"/>
            <a:ext cx="9280160" cy="892048"/>
          </a:xfrm>
        </p:spPr>
        <p:txBody>
          <a:bodyPr>
            <a:noAutofit/>
          </a:bodyPr>
          <a:lstStyle/>
          <a:p>
            <a:pPr marL="0" indent="0">
              <a:lnSpc>
                <a:spcPct val="155000"/>
              </a:lnSpc>
              <a:buNone/>
            </a:pPr>
            <a:r>
              <a:rPr lang="en-US" sz="1400" dirty="0">
                <a:latin typeface="+mj-lt"/>
                <a:hlinkClick r:id="rId2"/>
              </a:rPr>
              <a:t>http://www.technologyreview.com/view/526096/how-your-location-data-is-being-used-to-predict-the-events-you-will-want-to-attend/</a:t>
            </a:r>
            <a:endParaRPr lang="en-US" sz="1400" dirty="0">
              <a:latin typeface="+mj-lt"/>
            </a:endParaRPr>
          </a:p>
          <a:p>
            <a:pPr marL="0" indent="0">
              <a:lnSpc>
                <a:spcPct val="155000"/>
              </a:lnSpc>
              <a:buNone/>
            </a:pPr>
            <a:endParaRPr lang="en-US"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533" y="1843789"/>
            <a:ext cx="11225577" cy="2788171"/>
          </a:xfrm>
          <a:prstGeom prst="rect">
            <a:avLst/>
          </a:prstGeom>
        </p:spPr>
      </p:pic>
    </p:spTree>
    <p:extLst>
      <p:ext uri="{BB962C8B-B14F-4D97-AF65-F5344CB8AC3E}">
        <p14:creationId xmlns:p14="http://schemas.microsoft.com/office/powerpoint/2010/main" val="24213974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386" y="-133979"/>
            <a:ext cx="10515600" cy="1325563"/>
          </a:xfrm>
        </p:spPr>
        <p:txBody>
          <a:bodyPr>
            <a:normAutofit/>
          </a:bodyPr>
          <a:lstStyle/>
          <a:p>
            <a:pPr fontAlgn="base"/>
            <a:r>
              <a:rPr lang="en-US" sz="4000" dirty="0">
                <a:solidFill>
                  <a:srgbClr val="CD0000"/>
                </a:solidFill>
              </a:rPr>
              <a:t>Planes In The Air Right Now </a:t>
            </a:r>
          </a:p>
        </p:txBody>
      </p:sp>
      <p:sp>
        <p:nvSpPr>
          <p:cNvPr id="3" name="Content Placeholder 2"/>
          <p:cNvSpPr>
            <a:spLocks noGrp="1"/>
          </p:cNvSpPr>
          <p:nvPr>
            <p:ph idx="1"/>
          </p:nvPr>
        </p:nvSpPr>
        <p:spPr>
          <a:xfrm>
            <a:off x="916273" y="6306224"/>
            <a:ext cx="9280160" cy="892048"/>
          </a:xfrm>
        </p:spPr>
        <p:txBody>
          <a:bodyPr>
            <a:noAutofit/>
          </a:bodyPr>
          <a:lstStyle/>
          <a:p>
            <a:pPr marL="0" indent="0">
              <a:lnSpc>
                <a:spcPct val="155000"/>
              </a:lnSpc>
              <a:buNone/>
            </a:pPr>
            <a:r>
              <a:rPr lang="en-US" sz="1400" dirty="0">
                <a:latin typeface="+mj-lt"/>
                <a:hlinkClick r:id="rId2"/>
              </a:rPr>
              <a:t>http://www.buzzfeed.com/samir/this-map-of-planes-in-the-air-right-now-will-blow-your-mind</a:t>
            </a:r>
            <a:endParaRPr lang="en-US" sz="1400" dirty="0">
              <a:latin typeface="+mj-lt"/>
            </a:endParaRPr>
          </a:p>
          <a:p>
            <a:pPr marL="0" indent="0">
              <a:lnSpc>
                <a:spcPct val="155000"/>
              </a:lnSpc>
              <a:buNone/>
            </a:pPr>
            <a:endParaRPr lang="en-US" dirty="0">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273" y="954785"/>
            <a:ext cx="8776724" cy="5351439"/>
          </a:xfrm>
          <a:prstGeom prst="rect">
            <a:avLst/>
          </a:prstGeom>
        </p:spPr>
      </p:pic>
    </p:spTree>
    <p:extLst>
      <p:ext uri="{BB962C8B-B14F-4D97-AF65-F5344CB8AC3E}">
        <p14:creationId xmlns:p14="http://schemas.microsoft.com/office/powerpoint/2010/main" val="71467669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386" y="129972"/>
            <a:ext cx="10515600" cy="1325563"/>
          </a:xfrm>
        </p:spPr>
        <p:txBody>
          <a:bodyPr>
            <a:normAutofit/>
          </a:bodyPr>
          <a:lstStyle/>
          <a:p>
            <a:pPr fontAlgn="base"/>
            <a:r>
              <a:rPr lang="en-US" sz="4000" dirty="0">
                <a:solidFill>
                  <a:srgbClr val="CD0000"/>
                </a:solidFill>
              </a:rPr>
              <a:t>Algorithm Fixes Weather Radar Images Distorted by Wi-Fi</a:t>
            </a:r>
          </a:p>
        </p:txBody>
      </p:sp>
      <p:sp>
        <p:nvSpPr>
          <p:cNvPr id="3" name="Content Placeholder 2"/>
          <p:cNvSpPr>
            <a:spLocks noGrp="1"/>
          </p:cNvSpPr>
          <p:nvPr>
            <p:ph idx="1"/>
          </p:nvPr>
        </p:nvSpPr>
        <p:spPr>
          <a:xfrm>
            <a:off x="1171106" y="5778574"/>
            <a:ext cx="9280160" cy="892048"/>
          </a:xfrm>
        </p:spPr>
        <p:txBody>
          <a:bodyPr>
            <a:noAutofit/>
          </a:bodyPr>
          <a:lstStyle/>
          <a:p>
            <a:pPr marL="0" indent="0">
              <a:lnSpc>
                <a:spcPct val="155000"/>
              </a:lnSpc>
              <a:buNone/>
            </a:pPr>
            <a:r>
              <a:rPr lang="en-US" sz="1400" dirty="0">
                <a:latin typeface="+mj-lt"/>
                <a:hlinkClick r:id="rId2"/>
              </a:rPr>
              <a:t>http://www.technologyreview.com/view/527231/algorithm-fixes-weather-radar-images-distorted-by-wi-fi/</a:t>
            </a:r>
            <a:endParaRPr lang="en-US" sz="1400" dirty="0">
              <a:latin typeface="+mj-lt"/>
            </a:endParaRPr>
          </a:p>
          <a:p>
            <a:pPr marL="0" indent="0">
              <a:lnSpc>
                <a:spcPct val="155000"/>
              </a:lnSpc>
              <a:buNone/>
            </a:pPr>
            <a:endParaRPr lang="en-US"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201" y="1676573"/>
            <a:ext cx="10431345" cy="3659925"/>
          </a:xfrm>
          <a:prstGeom prst="rect">
            <a:avLst/>
          </a:prstGeom>
        </p:spPr>
      </p:pic>
    </p:spTree>
    <p:extLst>
      <p:ext uri="{BB962C8B-B14F-4D97-AF65-F5344CB8AC3E}">
        <p14:creationId xmlns:p14="http://schemas.microsoft.com/office/powerpoint/2010/main" val="390230169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386" y="-133979"/>
            <a:ext cx="10515600" cy="1325563"/>
          </a:xfrm>
        </p:spPr>
        <p:txBody>
          <a:bodyPr>
            <a:normAutofit/>
          </a:bodyPr>
          <a:lstStyle/>
          <a:p>
            <a:pPr fontAlgn="base"/>
            <a:r>
              <a:rPr lang="en-US" sz="4000" dirty="0">
                <a:solidFill>
                  <a:srgbClr val="CD0000"/>
                </a:solidFill>
              </a:rPr>
              <a:t>Social Media Analysis Reveals The Complexities Of Syrian Conflict</a:t>
            </a:r>
          </a:p>
        </p:txBody>
      </p:sp>
      <p:sp>
        <p:nvSpPr>
          <p:cNvPr id="3" name="Content Placeholder 2"/>
          <p:cNvSpPr>
            <a:spLocks noGrp="1"/>
          </p:cNvSpPr>
          <p:nvPr>
            <p:ph idx="1"/>
          </p:nvPr>
        </p:nvSpPr>
        <p:spPr>
          <a:xfrm>
            <a:off x="1051185" y="5965952"/>
            <a:ext cx="9280160" cy="892048"/>
          </a:xfrm>
        </p:spPr>
        <p:txBody>
          <a:bodyPr>
            <a:noAutofit/>
          </a:bodyPr>
          <a:lstStyle/>
          <a:p>
            <a:pPr marL="0" indent="0">
              <a:lnSpc>
                <a:spcPct val="155000"/>
              </a:lnSpc>
              <a:buNone/>
            </a:pPr>
            <a:r>
              <a:rPr lang="en-US" sz="1400" dirty="0">
                <a:latin typeface="+mj-lt"/>
                <a:hlinkClick r:id="rId2"/>
              </a:rPr>
              <a:t>http://www.technologyreview.com/view/524386/social-media-analysis-reveals-the-complexities-of-syrian-conflict/</a:t>
            </a:r>
            <a:endParaRPr lang="en-US" sz="1400" dirty="0">
              <a:latin typeface="+mj-lt"/>
            </a:endParaRPr>
          </a:p>
          <a:p>
            <a:pPr marL="0" indent="0">
              <a:lnSpc>
                <a:spcPct val="155000"/>
              </a:lnSpc>
              <a:buNone/>
            </a:pPr>
            <a:endParaRPr lang="en-US"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861" y="1191584"/>
            <a:ext cx="7090972" cy="4696618"/>
          </a:xfrm>
          <a:prstGeom prst="rect">
            <a:avLst/>
          </a:prstGeom>
        </p:spPr>
      </p:pic>
    </p:spTree>
    <p:extLst>
      <p:ext uri="{BB962C8B-B14F-4D97-AF65-F5344CB8AC3E}">
        <p14:creationId xmlns:p14="http://schemas.microsoft.com/office/powerpoint/2010/main" val="64297542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386" y="-133979"/>
            <a:ext cx="10515600" cy="1325563"/>
          </a:xfrm>
        </p:spPr>
        <p:txBody>
          <a:bodyPr>
            <a:normAutofit/>
          </a:bodyPr>
          <a:lstStyle/>
          <a:p>
            <a:pPr fontAlgn="base"/>
            <a:r>
              <a:rPr lang="en-US" sz="4000" dirty="0">
                <a:solidFill>
                  <a:srgbClr val="CD0000"/>
                </a:solidFill>
              </a:rPr>
              <a:t>Twitter </a:t>
            </a:r>
            <a:r>
              <a:rPr lang="en-US" sz="4000" dirty="0" err="1">
                <a:solidFill>
                  <a:srgbClr val="CD0000"/>
                </a:solidFill>
              </a:rPr>
              <a:t>Datastream</a:t>
            </a:r>
            <a:r>
              <a:rPr lang="en-US" sz="4000" dirty="0">
                <a:solidFill>
                  <a:srgbClr val="CD0000"/>
                </a:solidFill>
              </a:rPr>
              <a:t> Used to Predict Flu Outbreaks</a:t>
            </a:r>
          </a:p>
        </p:txBody>
      </p:sp>
      <p:sp>
        <p:nvSpPr>
          <p:cNvPr id="3" name="Content Placeholder 2"/>
          <p:cNvSpPr>
            <a:spLocks noGrp="1"/>
          </p:cNvSpPr>
          <p:nvPr>
            <p:ph idx="1"/>
          </p:nvPr>
        </p:nvSpPr>
        <p:spPr>
          <a:xfrm>
            <a:off x="1171106" y="6078378"/>
            <a:ext cx="9280160" cy="892048"/>
          </a:xfrm>
        </p:spPr>
        <p:txBody>
          <a:bodyPr>
            <a:noAutofit/>
          </a:bodyPr>
          <a:lstStyle/>
          <a:p>
            <a:pPr marL="0" indent="0">
              <a:lnSpc>
                <a:spcPct val="155000"/>
              </a:lnSpc>
              <a:buNone/>
            </a:pPr>
            <a:r>
              <a:rPr lang="en-US" sz="1400" dirty="0">
                <a:latin typeface="+mj-lt"/>
                <a:hlinkClick r:id="rId2"/>
              </a:rPr>
              <a:t>http://www.technologyreview.com/view/520116/twitter-datastream-used-to-predict-flu-outbreaks/</a:t>
            </a:r>
            <a:endParaRPr lang="en-US" sz="1400" dirty="0">
              <a:latin typeface="+mj-lt"/>
            </a:endParaRPr>
          </a:p>
          <a:p>
            <a:pPr marL="0" indent="0">
              <a:lnSpc>
                <a:spcPct val="155000"/>
              </a:lnSpc>
              <a:buNone/>
            </a:pPr>
            <a:endParaRPr lang="en-US"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0293" y="1177187"/>
            <a:ext cx="7868499" cy="4461698"/>
          </a:xfrm>
          <a:prstGeom prst="rect">
            <a:avLst/>
          </a:prstGeom>
        </p:spPr>
      </p:pic>
    </p:spTree>
    <p:extLst>
      <p:ext uri="{BB962C8B-B14F-4D97-AF65-F5344CB8AC3E}">
        <p14:creationId xmlns:p14="http://schemas.microsoft.com/office/powerpoint/2010/main" val="165396273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386" y="0"/>
            <a:ext cx="10515600" cy="1325563"/>
          </a:xfrm>
        </p:spPr>
        <p:txBody>
          <a:bodyPr>
            <a:normAutofit/>
          </a:bodyPr>
          <a:lstStyle/>
          <a:p>
            <a:pPr fontAlgn="base"/>
            <a:r>
              <a:rPr lang="en-US" sz="4000" dirty="0">
                <a:solidFill>
                  <a:srgbClr val="CD0000"/>
                </a:solidFill>
              </a:rPr>
              <a:t>Algorithmic Music</a:t>
            </a:r>
          </a:p>
        </p:txBody>
      </p:sp>
      <p:sp>
        <p:nvSpPr>
          <p:cNvPr id="3" name="Content Placeholder 2"/>
          <p:cNvSpPr>
            <a:spLocks noGrp="1"/>
          </p:cNvSpPr>
          <p:nvPr>
            <p:ph idx="1"/>
          </p:nvPr>
        </p:nvSpPr>
        <p:spPr>
          <a:xfrm>
            <a:off x="1171106" y="5368548"/>
            <a:ext cx="9897880" cy="1153275"/>
          </a:xfrm>
        </p:spPr>
        <p:txBody>
          <a:bodyPr>
            <a:noAutofit/>
          </a:bodyPr>
          <a:lstStyle/>
          <a:p>
            <a:pPr marL="0" indent="0">
              <a:lnSpc>
                <a:spcPct val="155000"/>
              </a:lnSpc>
              <a:buNone/>
            </a:pPr>
            <a:r>
              <a:rPr lang="en-US" sz="2000" dirty="0">
                <a:latin typeface="+mj-lt"/>
                <a:hlinkClick r:id="rId2"/>
              </a:rPr>
              <a:t>http://www.technologyreview.com/view/426309/the-emerging-art-of-algorithmic-music/</a:t>
            </a:r>
            <a:endParaRPr lang="en-US" sz="2000" dirty="0">
              <a:latin typeface="+mj-lt"/>
            </a:endParaRPr>
          </a:p>
          <a:p>
            <a:pPr marL="0" indent="0">
              <a:lnSpc>
                <a:spcPct val="155000"/>
              </a:lnSpc>
              <a:buNone/>
            </a:pPr>
            <a:r>
              <a:rPr lang="en-US" sz="2000" dirty="0">
                <a:latin typeface="+mj-lt"/>
              </a:rPr>
              <a:t>YouTube: </a:t>
            </a:r>
            <a:r>
              <a:rPr lang="en-US" sz="2000" dirty="0">
                <a:latin typeface="+mj-lt"/>
                <a:hlinkClick r:id="rId3"/>
              </a:rPr>
              <a:t>https://www.youtube.com/watch?v=tCRPUv8V22o</a:t>
            </a:r>
            <a:endParaRPr lang="en-US" sz="2000" dirty="0">
              <a:latin typeface="+mj-lt"/>
            </a:endParaRPr>
          </a:p>
          <a:p>
            <a:pPr marL="0" indent="0">
              <a:lnSpc>
                <a:spcPct val="155000"/>
              </a:lnSpc>
              <a:buNone/>
            </a:pPr>
            <a:endParaRPr lang="en-US" sz="1400" dirty="0">
              <a:latin typeface="+mj-lt"/>
            </a:endParaRPr>
          </a:p>
          <a:p>
            <a:pPr marL="0" indent="0">
              <a:lnSpc>
                <a:spcPct val="155000"/>
              </a:lnSpc>
              <a:buNone/>
            </a:pPr>
            <a:endParaRPr lang="en-US" dirty="0">
              <a:latin typeface="+mj-l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1106" y="1372679"/>
            <a:ext cx="3828908" cy="38289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1186" y="1372679"/>
            <a:ext cx="4876800" cy="3657600"/>
          </a:xfrm>
          <a:prstGeom prst="rect">
            <a:avLst/>
          </a:prstGeom>
        </p:spPr>
      </p:pic>
    </p:spTree>
    <p:extLst>
      <p:ext uri="{BB962C8B-B14F-4D97-AF65-F5344CB8AC3E}">
        <p14:creationId xmlns:p14="http://schemas.microsoft.com/office/powerpoint/2010/main" val="26145342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386" y="-133979"/>
            <a:ext cx="10515600" cy="1325563"/>
          </a:xfrm>
        </p:spPr>
        <p:txBody>
          <a:bodyPr>
            <a:normAutofit/>
          </a:bodyPr>
          <a:lstStyle/>
          <a:p>
            <a:r>
              <a:rPr lang="en-US" sz="4000" dirty="0">
                <a:solidFill>
                  <a:srgbClr val="CD0000"/>
                </a:solidFill>
              </a:rPr>
              <a:t>Sharing Cascades on Facebook</a:t>
            </a:r>
          </a:p>
        </p:txBody>
      </p:sp>
      <p:sp>
        <p:nvSpPr>
          <p:cNvPr id="3" name="Content Placeholder 2"/>
          <p:cNvSpPr>
            <a:spLocks noGrp="1"/>
          </p:cNvSpPr>
          <p:nvPr>
            <p:ph idx="1"/>
          </p:nvPr>
        </p:nvSpPr>
        <p:spPr>
          <a:xfrm>
            <a:off x="973112" y="5861154"/>
            <a:ext cx="8980357" cy="419726"/>
          </a:xfrm>
        </p:spPr>
        <p:txBody>
          <a:bodyPr>
            <a:noAutofit/>
          </a:bodyPr>
          <a:lstStyle/>
          <a:p>
            <a:pPr marL="0" indent="0">
              <a:lnSpc>
                <a:spcPct val="155000"/>
              </a:lnSpc>
              <a:buNone/>
            </a:pPr>
            <a:r>
              <a:rPr lang="en-US" sz="1200" dirty="0">
                <a:latin typeface="+mj-lt"/>
                <a:hlinkClick r:id="rId2"/>
              </a:rPr>
              <a:t>http://www.technologyreview.com/view/525821/the-curious-nature-of-sharing-cascades-on-facebook/</a:t>
            </a:r>
            <a:endParaRPr lang="en-US" sz="1200" dirty="0">
              <a:latin typeface="+mj-lt"/>
            </a:endParaRPr>
          </a:p>
          <a:p>
            <a:pPr marL="0" indent="0">
              <a:lnSpc>
                <a:spcPct val="155000"/>
              </a:lnSpc>
              <a:buNone/>
            </a:pPr>
            <a:endParaRPr lang="en-US"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540" y="1785949"/>
            <a:ext cx="9900996" cy="2861002"/>
          </a:xfrm>
          <a:prstGeom prst="rect">
            <a:avLst/>
          </a:prstGeom>
        </p:spPr>
      </p:pic>
    </p:spTree>
    <p:extLst>
      <p:ext uri="{BB962C8B-B14F-4D97-AF65-F5344CB8AC3E}">
        <p14:creationId xmlns:p14="http://schemas.microsoft.com/office/powerpoint/2010/main" val="259312738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386" y="-133979"/>
            <a:ext cx="10515600" cy="1325563"/>
          </a:xfrm>
        </p:spPr>
        <p:txBody>
          <a:bodyPr>
            <a:normAutofit/>
          </a:bodyPr>
          <a:lstStyle/>
          <a:p>
            <a:r>
              <a:rPr lang="en-US" sz="4000" dirty="0">
                <a:solidFill>
                  <a:srgbClr val="CD0000"/>
                </a:solidFill>
              </a:rPr>
              <a:t>Up Close on Baseball’s Borders</a:t>
            </a:r>
          </a:p>
        </p:txBody>
      </p:sp>
      <p:sp>
        <p:nvSpPr>
          <p:cNvPr id="3" name="Content Placeholder 2"/>
          <p:cNvSpPr>
            <a:spLocks noGrp="1"/>
          </p:cNvSpPr>
          <p:nvPr>
            <p:ph idx="1"/>
          </p:nvPr>
        </p:nvSpPr>
        <p:spPr>
          <a:xfrm>
            <a:off x="973111" y="6438274"/>
            <a:ext cx="8980357" cy="419726"/>
          </a:xfrm>
        </p:spPr>
        <p:txBody>
          <a:bodyPr>
            <a:noAutofit/>
          </a:bodyPr>
          <a:lstStyle/>
          <a:p>
            <a:pPr marL="0" indent="0">
              <a:lnSpc>
                <a:spcPct val="155000"/>
              </a:lnSpc>
              <a:buNone/>
            </a:pPr>
            <a:r>
              <a:rPr lang="en-US" sz="1200" dirty="0">
                <a:latin typeface="+mj-lt"/>
                <a:hlinkClick r:id="rId2"/>
              </a:rPr>
              <a:t>http://nyti.ms/1jlxOTf</a:t>
            </a:r>
            <a:endParaRPr lang="en-US" sz="1200" dirty="0">
              <a:latin typeface="+mj-lt"/>
            </a:endParaRPr>
          </a:p>
          <a:p>
            <a:pPr marL="0" indent="0">
              <a:lnSpc>
                <a:spcPct val="155000"/>
              </a:lnSpc>
              <a:buNone/>
            </a:pPr>
            <a:endParaRPr lang="en-US"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135" y="1074877"/>
            <a:ext cx="8528310" cy="5401263"/>
          </a:xfrm>
          <a:prstGeom prst="rect">
            <a:avLst/>
          </a:prstGeom>
        </p:spPr>
      </p:pic>
    </p:spTree>
    <p:extLst>
      <p:ext uri="{BB962C8B-B14F-4D97-AF65-F5344CB8AC3E}">
        <p14:creationId xmlns:p14="http://schemas.microsoft.com/office/powerpoint/2010/main" val="42035973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3" name="Rectangle 3"/>
          <p:cNvSpPr>
            <a:spLocks noGrp="1" noChangeArrowheads="1"/>
          </p:cNvSpPr>
          <p:nvPr>
            <p:ph type="body" idx="1"/>
          </p:nvPr>
        </p:nvSpPr>
        <p:spPr>
          <a:xfrm>
            <a:off x="458449" y="6061933"/>
            <a:ext cx="10445646" cy="588833"/>
          </a:xfrm>
        </p:spPr>
        <p:txBody>
          <a:bodyPr>
            <a:normAutofit/>
          </a:bodyPr>
          <a:lstStyle/>
          <a:p>
            <a:r>
              <a:rPr lang="en-US" dirty="0">
                <a:latin typeface="+mj-lt"/>
              </a:rPr>
              <a:t>From New York Times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8791" y="645585"/>
            <a:ext cx="7440063" cy="536332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8944" y="537413"/>
            <a:ext cx="7143750" cy="4762500"/>
          </a:xfrm>
          <a:prstGeom prst="rect">
            <a:avLst/>
          </a:prstGeom>
        </p:spPr>
      </p:pic>
    </p:spTree>
    <p:extLst>
      <p:ext uri="{BB962C8B-B14F-4D97-AF65-F5344CB8AC3E}">
        <p14:creationId xmlns:p14="http://schemas.microsoft.com/office/powerpoint/2010/main" val="335075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2797" y="6295869"/>
            <a:ext cx="8980357" cy="419726"/>
          </a:xfrm>
        </p:spPr>
        <p:txBody>
          <a:bodyPr>
            <a:noAutofit/>
          </a:bodyPr>
          <a:lstStyle/>
          <a:p>
            <a:pPr marL="0" indent="0">
              <a:lnSpc>
                <a:spcPct val="155000"/>
              </a:lnSpc>
              <a:buNone/>
            </a:pPr>
            <a:r>
              <a:rPr lang="en-US" sz="1200" dirty="0">
                <a:latin typeface="+mj-lt"/>
                <a:hlinkClick r:id="rId2"/>
              </a:rPr>
              <a:t>http://grantland.com/the-triangle/true-value-breaking-down-kevin-durants-past-present-and-future/</a:t>
            </a:r>
            <a:endParaRPr lang="en-US" sz="1200" dirty="0">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672" y="351956"/>
            <a:ext cx="8263797" cy="5509198"/>
          </a:xfrm>
          <a:prstGeom prst="rect">
            <a:avLst/>
          </a:prstGeom>
        </p:spPr>
      </p:pic>
    </p:spTree>
    <p:extLst>
      <p:ext uri="{BB962C8B-B14F-4D97-AF65-F5344CB8AC3E}">
        <p14:creationId xmlns:p14="http://schemas.microsoft.com/office/powerpoint/2010/main" val="1243558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025" y="392665"/>
            <a:ext cx="10515600" cy="1325563"/>
          </a:xfrm>
        </p:spPr>
        <p:txBody>
          <a:bodyPr>
            <a:normAutofit/>
          </a:bodyPr>
          <a:lstStyle/>
          <a:p>
            <a:r>
              <a:rPr lang="en-US" sz="4000" dirty="0">
                <a:solidFill>
                  <a:srgbClr val="CD0000"/>
                </a:solidFill>
              </a:rPr>
              <a:t>Probability and Statistics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50" y="1500144"/>
            <a:ext cx="9267825" cy="5213152"/>
          </a:xfrm>
          <a:prstGeom prst="rect">
            <a:avLst/>
          </a:prstGeom>
        </p:spPr>
      </p:pic>
    </p:spTree>
    <p:extLst>
      <p:ext uri="{BB962C8B-B14F-4D97-AF65-F5344CB8AC3E}">
        <p14:creationId xmlns:p14="http://schemas.microsoft.com/office/powerpoint/2010/main" val="2137769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Conditional Probability</a:t>
            </a:r>
          </a:p>
        </p:txBody>
      </p:sp>
      <p:sp>
        <p:nvSpPr>
          <p:cNvPr id="5123" name="Rectangle 5"/>
          <p:cNvSpPr>
            <a:spLocks noGrp="1" noChangeArrowheads="1"/>
          </p:cNvSpPr>
          <p:nvPr>
            <p:ph type="body" idx="1"/>
          </p:nvPr>
        </p:nvSpPr>
        <p:spPr>
          <a:xfrm>
            <a:off x="1029930" y="1690688"/>
            <a:ext cx="10515600" cy="4351338"/>
          </a:xfrm>
        </p:spPr>
        <p:txBody>
          <a:bodyPr>
            <a:normAutofit/>
          </a:bodyPr>
          <a:lstStyle/>
          <a:p>
            <a:r>
              <a:rPr lang="en-US" altLang="zh-CN" dirty="0">
                <a:latin typeface="+mj-lt"/>
                <a:ea typeface="SimSun" panose="02010600030101010101" pitchFamily="2" charset="-122"/>
              </a:rPr>
              <a:t>If A and B are events with </a:t>
            </a:r>
            <a:r>
              <a:rPr lang="en-US" altLang="zh-CN" dirty="0" err="1">
                <a:latin typeface="+mj-lt"/>
                <a:ea typeface="SimSun" panose="02010600030101010101" pitchFamily="2" charset="-122"/>
              </a:rPr>
              <a:t>Pr</a:t>
            </a:r>
            <a:r>
              <a:rPr lang="en-US" altLang="zh-CN" dirty="0">
                <a:latin typeface="+mj-lt"/>
                <a:ea typeface="SimSun" panose="02010600030101010101" pitchFamily="2" charset="-122"/>
              </a:rPr>
              <a:t>(A) &gt; 0, the </a:t>
            </a:r>
            <a:r>
              <a:rPr lang="en-US" altLang="zh-CN" b="1" i="1" dirty="0">
                <a:latin typeface="+mj-lt"/>
                <a:ea typeface="SimSun" panose="02010600030101010101" pitchFamily="2" charset="-122"/>
              </a:rPr>
              <a:t>conditional probability of B given A</a:t>
            </a:r>
            <a:r>
              <a:rPr lang="en-US" altLang="zh-CN" dirty="0">
                <a:latin typeface="+mj-lt"/>
                <a:ea typeface="SimSun" panose="02010600030101010101" pitchFamily="2" charset="-122"/>
              </a:rPr>
              <a:t> is</a:t>
            </a:r>
          </a:p>
          <a:p>
            <a:endParaRPr lang="en-US" altLang="zh-CN" dirty="0">
              <a:ea typeface="SimSun" panose="02010600030101010101" pitchFamily="2" charset="-122"/>
            </a:endParaRPr>
          </a:p>
          <a:p>
            <a:endParaRPr lang="en-US" altLang="zh-CN" dirty="0">
              <a:ea typeface="SimSun" panose="02010600030101010101" pitchFamily="2" charset="-122"/>
            </a:endParaRPr>
          </a:p>
        </p:txBody>
      </p:sp>
      <p:graphicFrame>
        <p:nvGraphicFramePr>
          <p:cNvPr id="4" name="Object 4"/>
          <p:cNvGraphicFramePr>
            <a:graphicFrameLocks noChangeAspect="1"/>
          </p:cNvGraphicFramePr>
          <p:nvPr>
            <p:extLst/>
          </p:nvPr>
        </p:nvGraphicFramePr>
        <p:xfrm>
          <a:off x="3303104" y="2832652"/>
          <a:ext cx="5138530" cy="1775003"/>
        </p:xfrm>
        <a:graphic>
          <a:graphicData uri="http://schemas.openxmlformats.org/presentationml/2006/ole">
            <mc:AlternateContent xmlns:mc="http://schemas.openxmlformats.org/markup-compatibility/2006">
              <mc:Choice xmlns:v="urn:schemas-microsoft-com:vml" Requires="v">
                <p:oleObj spid="_x0000_s78867" name="Equation" r:id="rId4" imgW="1028520" imgH="355320" progId="Equation.BREE4">
                  <p:embed/>
                </p:oleObj>
              </mc:Choice>
              <mc:Fallback>
                <p:oleObj name="Equation" r:id="rId4" imgW="1028520" imgH="355320" progId="Equation.BREE4">
                  <p:embed/>
                  <p:pic>
                    <p:nvPicPr>
                      <p:cNvPr id="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3104" y="2832652"/>
                        <a:ext cx="5138530" cy="177500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90209744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2797" y="6295869"/>
            <a:ext cx="8980357" cy="419726"/>
          </a:xfrm>
        </p:spPr>
        <p:txBody>
          <a:bodyPr>
            <a:noAutofit/>
          </a:bodyPr>
          <a:lstStyle/>
          <a:p>
            <a:pPr marL="0" indent="0">
              <a:lnSpc>
                <a:spcPct val="155000"/>
              </a:lnSpc>
              <a:buNone/>
            </a:pPr>
            <a:r>
              <a:rPr lang="en-US" sz="1200" dirty="0">
                <a:latin typeface="+mj-lt"/>
                <a:hlinkClick r:id="rId2"/>
              </a:rPr>
              <a:t>http://www.hongkiat.com/blog/infographics-web-designers/</a:t>
            </a:r>
            <a:endParaRPr lang="en-US" sz="1200" dirty="0">
              <a:latin typeface="+mj-lt"/>
            </a:endParaRPr>
          </a:p>
          <a:p>
            <a:pPr marL="0" indent="0">
              <a:lnSpc>
                <a:spcPct val="155000"/>
              </a:lnSpc>
              <a:buNone/>
            </a:pPr>
            <a:endParaRPr lang="en-US" sz="1200" dirty="0">
              <a:latin typeface="+mj-lt"/>
            </a:endParaRPr>
          </a:p>
        </p:txBody>
      </p:sp>
      <p:pic>
        <p:nvPicPr>
          <p:cNvPr id="4" name="Picture 3" descr="http://www.ipadartroom.com/wp-content/uploads/2013/04/color-theory_502910ba33eff.jpe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7844" y="409213"/>
            <a:ext cx="8375242" cy="5521324"/>
          </a:xfrm>
          <a:prstGeom prst="rect">
            <a:avLst/>
          </a:prstGeom>
          <a:noFill/>
          <a:ln>
            <a:noFill/>
          </a:ln>
        </p:spPr>
      </p:pic>
    </p:spTree>
    <p:extLst>
      <p:ext uri="{BB962C8B-B14F-4D97-AF65-F5344CB8AC3E}">
        <p14:creationId xmlns:p14="http://schemas.microsoft.com/office/powerpoint/2010/main" val="313546119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82782" y="0"/>
            <a:ext cx="10515600" cy="1325563"/>
          </a:xfrm>
        </p:spPr>
        <p:txBody>
          <a:bodyPr>
            <a:normAutofit/>
          </a:bodyPr>
          <a:lstStyle/>
          <a:p>
            <a:r>
              <a:rPr lang="en-US" sz="4000" dirty="0">
                <a:solidFill>
                  <a:srgbClr val="CD0000"/>
                </a:solidFill>
              </a:rPr>
              <a:t>Information Art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865" y="1067503"/>
            <a:ext cx="7400925" cy="5562600"/>
          </a:xfrm>
          <a:prstGeom prst="rect">
            <a:avLst/>
          </a:prstGeom>
        </p:spPr>
      </p:pic>
      <p:sp>
        <p:nvSpPr>
          <p:cNvPr id="4" name="TextBox 3"/>
          <p:cNvSpPr txBox="1"/>
          <p:nvPr/>
        </p:nvSpPr>
        <p:spPr>
          <a:xfrm>
            <a:off x="9743352" y="6306937"/>
            <a:ext cx="2171557" cy="646331"/>
          </a:xfrm>
          <a:prstGeom prst="rect">
            <a:avLst/>
          </a:prstGeom>
          <a:noFill/>
        </p:spPr>
        <p:txBody>
          <a:bodyPr wrap="none" rtlCol="0">
            <a:spAutoFit/>
          </a:bodyPr>
          <a:lstStyle/>
          <a:p>
            <a:r>
              <a:rPr lang="en-US" dirty="0"/>
              <a:t>from </a:t>
            </a:r>
            <a:r>
              <a:rPr lang="en-US" dirty="0">
                <a:hlinkClick r:id="rId3"/>
              </a:rPr>
              <a:t>http://d3js.org/</a:t>
            </a:r>
            <a:endParaRPr lang="en-US" dirty="0"/>
          </a:p>
          <a:p>
            <a:endParaRPr lang="en-US" dirty="0"/>
          </a:p>
        </p:txBody>
      </p:sp>
    </p:spTree>
    <p:extLst>
      <p:ext uri="{BB962C8B-B14F-4D97-AF65-F5344CB8AC3E}">
        <p14:creationId xmlns:p14="http://schemas.microsoft.com/office/powerpoint/2010/main" val="308682017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82781" y="0"/>
            <a:ext cx="10515600" cy="1325563"/>
          </a:xfrm>
        </p:spPr>
        <p:txBody>
          <a:bodyPr>
            <a:normAutofit/>
          </a:bodyPr>
          <a:lstStyle/>
          <a:p>
            <a:r>
              <a:rPr lang="en-US" sz="4000" dirty="0">
                <a:solidFill>
                  <a:srgbClr val="CD0000"/>
                </a:solidFill>
              </a:rPr>
              <a:t>Information Art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5319" y="1027905"/>
            <a:ext cx="7400925" cy="5495925"/>
          </a:xfrm>
          <a:prstGeom prst="rect">
            <a:avLst/>
          </a:prstGeom>
        </p:spPr>
      </p:pic>
      <p:sp>
        <p:nvSpPr>
          <p:cNvPr id="4" name="TextBox 3"/>
          <p:cNvSpPr txBox="1"/>
          <p:nvPr/>
        </p:nvSpPr>
        <p:spPr>
          <a:xfrm>
            <a:off x="9701789" y="6200665"/>
            <a:ext cx="2171557" cy="646331"/>
          </a:xfrm>
          <a:prstGeom prst="rect">
            <a:avLst/>
          </a:prstGeom>
          <a:noFill/>
        </p:spPr>
        <p:txBody>
          <a:bodyPr wrap="none" rtlCol="0">
            <a:spAutoFit/>
          </a:bodyPr>
          <a:lstStyle/>
          <a:p>
            <a:r>
              <a:rPr lang="en-US" dirty="0"/>
              <a:t>from </a:t>
            </a:r>
            <a:r>
              <a:rPr lang="en-US" dirty="0">
                <a:hlinkClick r:id="rId3"/>
              </a:rPr>
              <a:t>http://d3js.org/</a:t>
            </a:r>
            <a:endParaRPr lang="en-US" dirty="0"/>
          </a:p>
          <a:p>
            <a:endParaRPr lang="en-US" dirty="0"/>
          </a:p>
        </p:txBody>
      </p:sp>
    </p:spTree>
    <p:extLst>
      <p:ext uri="{BB962C8B-B14F-4D97-AF65-F5344CB8AC3E}">
        <p14:creationId xmlns:p14="http://schemas.microsoft.com/office/powerpoint/2010/main" val="251585980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82781" y="0"/>
            <a:ext cx="10515600" cy="1325563"/>
          </a:xfrm>
        </p:spPr>
        <p:txBody>
          <a:bodyPr>
            <a:normAutofit/>
          </a:bodyPr>
          <a:lstStyle/>
          <a:p>
            <a:r>
              <a:rPr lang="en-US" sz="4000" dirty="0">
                <a:solidFill>
                  <a:srgbClr val="CD0000"/>
                </a:solidFill>
              </a:rPr>
              <a:t>http://selection.datavisualization.ch/</a:t>
            </a:r>
          </a:p>
        </p:txBody>
      </p:sp>
      <p:sp>
        <p:nvSpPr>
          <p:cNvPr id="4" name="TextBox 3"/>
          <p:cNvSpPr txBox="1"/>
          <p:nvPr/>
        </p:nvSpPr>
        <p:spPr>
          <a:xfrm>
            <a:off x="678151" y="5265858"/>
            <a:ext cx="10724859" cy="1138773"/>
          </a:xfrm>
          <a:prstGeom prst="rect">
            <a:avLst/>
          </a:prstGeom>
          <a:noFill/>
        </p:spPr>
        <p:txBody>
          <a:bodyPr wrap="none" rtlCol="0">
            <a:spAutoFit/>
          </a:bodyPr>
          <a:lstStyle/>
          <a:p>
            <a:r>
              <a:rPr lang="en-US" sz="3200" dirty="0"/>
              <a:t>from </a:t>
            </a:r>
            <a:r>
              <a:rPr lang="en-US" sz="3200" dirty="0">
                <a:hlinkClick r:id="rId2"/>
              </a:rPr>
              <a:t>http://d3js.org/</a:t>
            </a:r>
            <a:r>
              <a:rPr lang="en-US" sz="3200" dirty="0"/>
              <a:t>  &amp;&amp; </a:t>
            </a:r>
            <a:r>
              <a:rPr lang="en-US" sz="3200" dirty="0">
                <a:hlinkClick r:id="rId3"/>
              </a:rPr>
              <a:t>http://selection.datavisualization.ch/</a:t>
            </a:r>
            <a:endParaRPr lang="en-US" sz="3200" dirty="0"/>
          </a:p>
          <a:p>
            <a:endParaRPr lang="en-US" dirty="0"/>
          </a:p>
          <a:p>
            <a:endParaRPr lang="en-US" dirty="0"/>
          </a:p>
        </p:txBody>
      </p:sp>
      <p:pic>
        <p:nvPicPr>
          <p:cNvPr id="44034" name="Picture 2" descr="http://selection.datavisualization.ch/media/images/geo_common_thumbnai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9046" y="144173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http://selection.datavisualization.ch/media/images/google_fusion_table_thumbnai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 y="-752157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37" name="Picture 5" descr="http://selection.datavisualization.ch/media/images/google_chart_tools_thumbnai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0" y="-722503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38" name="Picture 6" descr="http://selection.datavisualization.ch/media/images/open_refine_thumbnai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50" y="-691483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39" name="Picture 7" descr="http://selection.datavisualization.ch/media/images/impure_quadrigram_thumbnai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750" y="-661828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0" name="Picture 8" descr="http://selection.datavisualization.ch/media/images/many_eyes_thumbnail.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50" y="-633539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1" name="Picture 9" descr="http://selection.datavisualization.ch/media/images/tableau_public_thumbnail.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750" y="-606615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2" name="Picture 10" descr="http://selection.datavisualization.ch/media/images/timeline_thumbnail.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750" y="-578326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3" name="Picture 11" descr="http://selection.datavisualization.ch/media/images/gephi_thumbnail.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750" y="-550037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4" name="Picture 12" descr="http://selection.datavisualization.ch/media/images/miso_thumbnail.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750" y="-521747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5" name="Picture 13" descr="http://selection.datavisualization.ch/media/images/data_thumbnail.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750" y="-493458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6" name="Picture 14" descr="http://selection.datavisualization.ch/media/images/dance_thumbnail.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50" y="-465169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7" name="Picture 15" descr="http://selection.datavisualization.ch/media/images/sigmajs_thumbnail.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750" y="-436880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8" name="Picture 16" descr="http://selection.datavisualization.ch/media/images/arbor_thumbnail.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750" y="-408590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9" name="Picture 17" descr="http://selection.datavisualization.ch/media/images/d3_thumbnail.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750" y="-378936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0" name="Picture 18" descr="http://selection.datavisualization.ch/media/images/degrafa_thumbnail.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750" y="-347916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1" name="Picture 19" descr="http://selection.datavisualization.ch/media/images/envision_thumbnail.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750" y="-320992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2" name="Picture 20" descr="http://selection.datavisualization.ch/media/images/js_infovis_toolkit_thumbnail.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750" y="-292703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3" name="Picture 21" descr="http://selection.datavisualization.ch/media/images/cloudmade_thumbnail.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750" y="-263048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4" name="Picture 22" descr="http://selection.datavisualization.ch/media/images/mapbox_thumbnail.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750" y="-233394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5" name="Picture 23" descr="http://selection.datavisualization.ch/media/images/modestmaps_thumbnail.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750" y="-203739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6" name="Picture 24" descr="http://selection.datavisualization.ch/media/images/nodebox_thumbnail.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750" y="-171354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7" name="Picture 25" descr="http://selection.datavisualization.ch/media/images/polymaps_thumbnail.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750" y="-140335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8" name="Picture 26" descr="http://selection.datavisualization.ch/media/images/prefuse_thumbnail.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50" y="-110680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9" name="Picture 27" descr="http://selection.datavisualization.ch/media/images/prefuse_flare_thumbnail.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750" y="-82391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60" name="Picture 28" descr="http://selection.datavisualization.ch/media/images/processing_thumbnail.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750" y="-54102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61" name="Picture 29" descr="http://selection.datavisualization.ch/media/images/processingjs_thumbnail.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1750" y="-24447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62" name="Picture 30" descr="http://selection.datavisualization.ch/media/images/protovis_thumbnail.png"/>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301691" y="2326137"/>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63" name="Picture 31" descr="http://selection.datavisualization.ch/media/images/r_thumbnail.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103312" y="2265034"/>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64" name="Picture 32" descr="http://selection.datavisualization.ch/media/images/raphaeljs_thumbnail.png"/>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294467" y="3430636"/>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65" name="Picture 33" descr="http://selection.datavisualization.ch/media/images/rickshaw_thumbnail.png"/>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1750" y="87344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66" name="Picture 34" descr="http://selection.datavisualization.ch/media/images/tungle_thumbnail.png"/>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1750" y="115633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67" name="Picture 35" descr="http://selection.datavisualization.ch/media/images/kartograph_thumbnail.png"/>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1750" y="145288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68" name="Picture 36" descr="http://selection.datavisualization.ch/media/images/datawrangler_thumbnail.png"/>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1750" y="173577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69" name="Picture 37" descr="http://selection.datavisualization.ch/media/images/paper_thumbnail.png"/>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1750" y="201866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0" name="Picture 38" descr="http://selection.datavisualization.ch/media/images/mrdataconverter_thumbnail.png"/>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1750" y="230155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1" name="Picture 39" descr="http://selection.datavisualization.ch/media/images/cubism_thumbnail.png"/>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1750" y="258445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2" name="Picture 40" descr="http://selection.datavisualization.ch/media/images/chroma_thumbnail.png"/>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1750" y="288099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3" name="Picture 41" descr="http://selection.datavisualization.ch/media/images/colorbrewer_thumbnail.png"/>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1750" y="317754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4" name="Picture 42" descr="http://selection.datavisualization.ch/media/images/circos_thumbnail.png"/>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1750" y="344678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5" name="Picture 43" descr="http://selection.datavisualization.ch/media/images/cartodb_thumbnail.png"/>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1750" y="371602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6" name="Picture 44" descr="http://selection.datavisualization.ch/media/images/reclinejs_thumbnail.png"/>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31750" y="398526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7" name="Picture 45" descr="http://selection.datavisualization.ch/media/images/peity_thumbnail.png"/>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1750" y="426815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8" name="Picture 46" descr="http://selection.datavisualization.ch/media/images/unfolding_thumbnail.png"/>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1750" y="455104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9" name="Picture 47" descr="http://selection.datavisualization.ch/media/images/iwanthue_thumbnail.png"/>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1750" y="483393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0" name="Picture 48" descr="http://selection.datavisualization.ch/media/images/tabula_thumbnail.png"/>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1750" y="511683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1" name="Picture 49" descr="http://selection.datavisualization.ch/media/images/mrnester_thumbnail.png"/>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1750" y="539972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2" name="Picture 50" descr="http://selection.datavisualization.ch/media/images/svg_crowbar_thumbnail.png"/>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31750" y="568261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3" name="Picture 51" descr="http://selection.datavisualization.ch/media/images/vega_thumbnail.png"/>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1750" y="596550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4" name="Picture 52" descr="http://selection.datavisualization.ch/media/images/nvd3_thumbnail.png"/>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31750" y="624840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5" name="Picture 53" descr="http://selection.datavisualization.ch/media/images/cytoscape_thumbnail.png"/>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1750" y="653129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6" name="Picture 54" descr="http://selection.datavisualization.ch/media/images/zing_thumbnail.png"/>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31750" y="681418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7" name="Picture 55" descr="http://selection.datavisualization.ch/media/images/raw_thumbnail.png"/>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1750" y="709707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8" name="Picture 56" descr="http://selection.datavisualization.ch/media/images/visage_thumbnail.png"/>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31750" y="73799700"/>
            <a:ext cx="2143125"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5347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82781" y="0"/>
            <a:ext cx="10515600" cy="1325563"/>
          </a:xfrm>
        </p:spPr>
        <p:txBody>
          <a:bodyPr>
            <a:normAutofit/>
          </a:bodyPr>
          <a:lstStyle/>
          <a:p>
            <a:r>
              <a:rPr lang="en-US" sz="4000" dirty="0">
                <a:hlinkClick r:id="rId2"/>
              </a:rPr>
              <a:t>d3js.org/</a:t>
            </a:r>
            <a:endParaRPr lang="en-US" sz="4000" dirty="0">
              <a:solidFill>
                <a:srgbClr val="CD0000"/>
              </a:solidFill>
            </a:endParaRPr>
          </a:p>
        </p:txBody>
      </p:sp>
      <p:sp>
        <p:nvSpPr>
          <p:cNvPr id="4" name="TextBox 3"/>
          <p:cNvSpPr txBox="1"/>
          <p:nvPr/>
        </p:nvSpPr>
        <p:spPr>
          <a:xfrm>
            <a:off x="1567547" y="5343262"/>
            <a:ext cx="8546122" cy="1631216"/>
          </a:xfrm>
          <a:prstGeom prst="rect">
            <a:avLst/>
          </a:prstGeom>
          <a:noFill/>
        </p:spPr>
        <p:txBody>
          <a:bodyPr wrap="none" rtlCol="0">
            <a:spAutoFit/>
          </a:bodyPr>
          <a:lstStyle/>
          <a:p>
            <a:r>
              <a:rPr lang="en-US" sz="3200" dirty="0"/>
              <a:t>from </a:t>
            </a:r>
            <a:r>
              <a:rPr lang="en-US" sz="3200" dirty="0">
                <a:hlinkClick r:id="rId2"/>
              </a:rPr>
              <a:t>http://d3js.org/</a:t>
            </a:r>
            <a:r>
              <a:rPr lang="en-US" sz="3200" dirty="0"/>
              <a:t> </a:t>
            </a:r>
          </a:p>
          <a:p>
            <a:r>
              <a:rPr lang="en-US" sz="3200" dirty="0"/>
              <a:t>&amp;&amp; </a:t>
            </a:r>
            <a:r>
              <a:rPr lang="en-US" sz="3200" dirty="0">
                <a:hlinkClick r:id="rId3"/>
              </a:rPr>
              <a:t>https://github.com/mbostock/d3/wiki/Gallery</a:t>
            </a:r>
            <a:endParaRPr lang="en-US" sz="3200" dirty="0"/>
          </a:p>
          <a:p>
            <a:endParaRPr lang="en-US" dirty="0"/>
          </a:p>
          <a:p>
            <a:endParaRPr lang="en-US" dirty="0"/>
          </a:p>
        </p:txBody>
      </p:sp>
      <p:pic>
        <p:nvPicPr>
          <p:cNvPr id="44036" name="Picture 4" descr="http://selection.datavisualization.ch/media/images/google_fusion_table_thumbnai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0" y="-752157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37" name="Picture 5" descr="http://selection.datavisualization.ch/media/images/google_chart_tools_thumbnai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 y="-722503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38" name="Picture 6" descr="http://selection.datavisualization.ch/media/images/open_refine_thumbnai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0" y="-691483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39" name="Picture 7" descr="http://selection.datavisualization.ch/media/images/impure_quadrigram_thumbnai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50" y="-661828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0" name="Picture 8" descr="http://selection.datavisualization.ch/media/images/many_eyes_thumbnai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750" y="-633539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1" name="Picture 9" descr="http://selection.datavisualization.ch/media/images/tableau_public_thumbnail.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50" y="-606615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2" name="Picture 10" descr="http://selection.datavisualization.ch/media/images/timeline_thumbnail.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750" y="-578326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3" name="Picture 11" descr="http://selection.datavisualization.ch/media/images/gephi_thumbnail.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750" y="-550037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4" name="Picture 12" descr="http://selection.datavisualization.ch/media/images/miso_thumbnail.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750" y="-521747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5" name="Picture 13" descr="http://selection.datavisualization.ch/media/images/data_thumbnail.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750" y="-493458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6" name="Picture 14" descr="http://selection.datavisualization.ch/media/images/dance_thumbnail.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750" y="-465169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7" name="Picture 15" descr="http://selection.datavisualization.ch/media/images/sigmajs_thumbnail.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50" y="-436880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8" name="Picture 16" descr="http://selection.datavisualization.ch/media/images/arbor_thumbnail.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750" y="-408590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9" name="Picture 17" descr="http://selection.datavisualization.ch/media/images/d3_thumbnail.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750" y="-378936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0" name="Picture 18" descr="http://selection.datavisualization.ch/media/images/degrafa_thumbnail.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750" y="-347916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1" name="Picture 19" descr="http://selection.datavisualization.ch/media/images/envision_thumbnail.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750" y="-320992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2" name="Picture 20" descr="http://selection.datavisualization.ch/media/images/js_infovis_toolkit_thumbnail.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750" y="-292703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3" name="Picture 21" descr="http://selection.datavisualization.ch/media/images/cloudmade_thumbnail.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750" y="-263048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4" name="Picture 22" descr="http://selection.datavisualization.ch/media/images/mapbox_thumbnail.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750" y="-233394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5" name="Picture 23" descr="http://selection.datavisualization.ch/media/images/modestmaps_thumbnail.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750" y="-203739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6" name="Picture 24" descr="http://selection.datavisualization.ch/media/images/nodebox_thumbnail.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750" y="-171354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7" name="Picture 25" descr="http://selection.datavisualization.ch/media/images/polymaps_thumbnail.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750" y="-140335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8" name="Picture 26" descr="http://selection.datavisualization.ch/media/images/prefuse_thumbnail.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750" y="-110680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9" name="Picture 27" descr="http://selection.datavisualization.ch/media/images/prefuse_flare_thumbnail.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50" y="-82391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60" name="Picture 28" descr="http://selection.datavisualization.ch/media/images/processing_thumbnail.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750" y="-54102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61" name="Picture 29" descr="http://selection.datavisualization.ch/media/images/processingjs_thumbnail.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336894" y="376277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66" name="Picture 34" descr="http://selection.datavisualization.ch/media/images/tungle_thumbnail.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1750" y="115633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67" name="Picture 35" descr="http://selection.datavisualization.ch/media/images/kartograph_thumbnail.png"/>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1750" y="145288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68" name="Picture 36" descr="http://selection.datavisualization.ch/media/images/datawrangler_thumbnail.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750" y="173577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69" name="Picture 37" descr="http://selection.datavisualization.ch/media/images/paper_thumbnail.png"/>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1750" y="201866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0" name="Picture 38" descr="http://selection.datavisualization.ch/media/images/mrdataconverter_thumbnail.png"/>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1750" y="230155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1" name="Picture 39" descr="http://selection.datavisualization.ch/media/images/cubism_thumbnail.png"/>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1750" y="258445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2" name="Picture 40" descr="http://selection.datavisualization.ch/media/images/chroma_thumbnail.png"/>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1750" y="288099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3" name="Picture 41" descr="http://selection.datavisualization.ch/media/images/colorbrewer_thumbnail.png"/>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1750" y="317754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4" name="Picture 42" descr="http://selection.datavisualization.ch/media/images/circos_thumbnail.png"/>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1750" y="344678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5" name="Picture 43" descr="http://selection.datavisualization.ch/media/images/cartodb_thumbnail.png"/>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1750" y="371602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6" name="Picture 44" descr="http://selection.datavisualization.ch/media/images/reclinejs_thumbnail.png"/>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1750" y="398526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7" name="Picture 45" descr="http://selection.datavisualization.ch/media/images/peity_thumbnail.png"/>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1750" y="426815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8" name="Picture 46" descr="http://selection.datavisualization.ch/media/images/unfolding_thumbnail.png"/>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1750" y="455104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9" name="Picture 47" descr="http://selection.datavisualization.ch/media/images/iwanthue_thumbnail.png"/>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1750" y="483393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0" name="Picture 48" descr="http://selection.datavisualization.ch/media/images/tabula_thumbnail.png"/>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1750" y="511683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1" name="Picture 49" descr="http://selection.datavisualization.ch/media/images/mrnester_thumbnail.png"/>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31750" y="539972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2" name="Picture 50" descr="http://selection.datavisualization.ch/media/images/svg_crowbar_thumbnail.png"/>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1750" y="568261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3" name="Picture 51" descr="http://selection.datavisualization.ch/media/images/vega_thumbnail.png"/>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1750" y="596550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4" name="Picture 52" descr="http://selection.datavisualization.ch/media/images/nvd3_thumbnail.png"/>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1750" y="624840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5" name="Picture 53" descr="http://selection.datavisualization.ch/media/images/cytoscape_thumbnail.png"/>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1750" y="653129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6" name="Picture 54" descr="http://selection.datavisualization.ch/media/images/zing_thumbnail.png"/>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1750" y="681418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7" name="Picture 55" descr="http://selection.datavisualization.ch/media/images/raw_thumbnail.png"/>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31750" y="709707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8" name="Picture 56" descr="http://selection.datavisualization.ch/media/images/visage_thumbnail.png"/>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1750" y="737997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5058" name="Picture 2" descr="https://camo.githubusercontent.com/bc2b1c93d21e80d23c99da8ebd59617e94581327/687474703a2f2f64336a732e6f72672f65782f63616c656e6461722e706e67"/>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599328" y="1579563"/>
            <a:ext cx="21526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https://camo.githubusercontent.com/428c04c95f2a18ce7178d9d6135f1eab8df10ebd/687474703a2f2f64336a732e6f72672f65782f7061636b2e706e67"/>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436657" y="1579563"/>
            <a:ext cx="21526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5062" name="Picture 6" descr="https://camo.githubusercontent.com/75572c7b80dabb1a0984bd8ea9d3ee16c5200fe3/687474703a2f2f64336a732e6f72672f65782f62756e646c652e706e67"/>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6408457" y="1619912"/>
            <a:ext cx="21526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5064" name="Picture 8" descr="https://camo.githubusercontent.com/0db09ff0930500d88e91b8da11339a13957d1ae3/687474703a2f2f64336a732e6f72672f65782f666f7263652d636f6c6c61707369626c652e706e6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174875" y="3548063"/>
            <a:ext cx="21526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5066" name="Picture 10" descr="https://camo.githubusercontent.com/6e489a3d00673a311226e3b0d19561f39c132a2d/687474703a2f2f7265646f7468657765622e636f6d2f696d616765732f636f6465666c6f7765722f636f6465666c6f7765722e706e67"/>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7975038" y="3586184"/>
            <a:ext cx="2461932" cy="2109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71716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782781" y="0"/>
            <a:ext cx="10515600" cy="1325563"/>
          </a:xfrm>
        </p:spPr>
        <p:txBody>
          <a:bodyPr>
            <a:normAutofit/>
          </a:bodyPr>
          <a:lstStyle/>
          <a:p>
            <a:r>
              <a:rPr lang="en-US" sz="4000" dirty="0">
                <a:solidFill>
                  <a:srgbClr val="CD0000"/>
                </a:solidFill>
              </a:rPr>
              <a:t>flowingdata.com</a:t>
            </a:r>
          </a:p>
        </p:txBody>
      </p:sp>
      <p:sp>
        <p:nvSpPr>
          <p:cNvPr id="4" name="TextBox 3"/>
          <p:cNvSpPr txBox="1"/>
          <p:nvPr/>
        </p:nvSpPr>
        <p:spPr>
          <a:xfrm>
            <a:off x="1540653" y="5781407"/>
            <a:ext cx="6688947" cy="1138773"/>
          </a:xfrm>
          <a:prstGeom prst="rect">
            <a:avLst/>
          </a:prstGeom>
          <a:noFill/>
        </p:spPr>
        <p:txBody>
          <a:bodyPr wrap="square" rtlCol="0">
            <a:spAutoFit/>
          </a:bodyPr>
          <a:lstStyle/>
          <a:p>
            <a:r>
              <a:rPr lang="en-US" sz="3200" dirty="0"/>
              <a:t>From </a:t>
            </a:r>
            <a:r>
              <a:rPr lang="en-US" sz="3200" dirty="0">
                <a:hlinkClick r:id="rId2"/>
              </a:rPr>
              <a:t>http://flowingdata.com/</a:t>
            </a:r>
            <a:endParaRPr lang="en-US" sz="3200" dirty="0"/>
          </a:p>
          <a:p>
            <a:endParaRPr lang="en-US" dirty="0"/>
          </a:p>
          <a:p>
            <a:endParaRPr lang="en-US" dirty="0"/>
          </a:p>
        </p:txBody>
      </p:sp>
      <p:pic>
        <p:nvPicPr>
          <p:cNvPr id="44036" name="Picture 4" descr="http://selection.datavisualization.ch/media/images/google_fusion_table_thumbnai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 y="-752157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37" name="Picture 5" descr="http://selection.datavisualization.ch/media/images/google_chart_tools_thumbnai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0" y="-722503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38" name="Picture 6" descr="http://selection.datavisualization.ch/media/images/open_refine_thumbnai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0" y="-691483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39" name="Picture 7" descr="http://selection.datavisualization.ch/media/images/impure_quadrigram_thumbnai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0" y="-661828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0" name="Picture 8" descr="http://selection.datavisualization.ch/media/images/many_eyes_thumbnai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50" y="-633539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1" name="Picture 9" descr="http://selection.datavisualization.ch/media/images/tableau_public_thumbnail.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750" y="-606615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2" name="Picture 10" descr="http://selection.datavisualization.ch/media/images/timeline_thumbnail.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750" y="-578326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3" name="Picture 11" descr="http://selection.datavisualization.ch/media/images/gephi_thumbnail.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750" y="-550037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4" name="Picture 12" descr="http://selection.datavisualization.ch/media/images/miso_thumbnail.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750" y="-521747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5" name="Picture 13" descr="http://selection.datavisualization.ch/media/images/data_thumbnail.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750" y="-493458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6" name="Picture 14" descr="http://selection.datavisualization.ch/media/images/dance_thumbnail.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750" y="-465169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7" name="Picture 15" descr="http://selection.datavisualization.ch/media/images/sigmajs_thumbnail.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750" y="-436880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8" name="Picture 16" descr="http://selection.datavisualization.ch/media/images/arbor_thumbnail.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50" y="-408590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49" name="Picture 17" descr="http://selection.datavisualization.ch/media/images/d3_thumbnail.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750" y="-378936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0" name="Picture 18" descr="http://selection.datavisualization.ch/media/images/degrafa_thumbnail.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750" y="-347916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1" name="Picture 19" descr="http://selection.datavisualization.ch/media/images/envision_thumbnail.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750" y="-320992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2" name="Picture 20" descr="http://selection.datavisualization.ch/media/images/js_infovis_toolkit_thumbnail.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750" y="-292703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3" name="Picture 21" descr="http://selection.datavisualization.ch/media/images/cloudmade_thumbnail.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750" y="-263048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4" name="Picture 22" descr="http://selection.datavisualization.ch/media/images/mapbox_thumbnail.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1750" y="-233394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5" name="Picture 23" descr="http://selection.datavisualization.ch/media/images/modestmaps_thumbnail.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750" y="-203739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6" name="Picture 24" descr="http://selection.datavisualization.ch/media/images/nodebox_thumbnail.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750" y="-171354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7" name="Picture 25" descr="http://selection.datavisualization.ch/media/images/polymaps_thumbnail.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750" y="-140335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8" name="Picture 26" descr="http://selection.datavisualization.ch/media/images/prefuse_thumbnail.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1750" y="-110680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59" name="Picture 27" descr="http://selection.datavisualization.ch/media/images/prefuse_flare_thumbnail.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750" y="-82391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60" name="Picture 28" descr="http://selection.datavisualization.ch/media/images/processing_thumbnail.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50" y="-54102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66" name="Picture 34" descr="http://selection.datavisualization.ch/media/images/tungle_thumbnail.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750" y="115633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67" name="Picture 35" descr="http://selection.datavisualization.ch/media/images/kartograph_thumbnail.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1750" y="145288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68" name="Picture 36" descr="http://selection.datavisualization.ch/media/images/datawrangler_thumbnail.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1750" y="173577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69" name="Picture 37" descr="http://selection.datavisualization.ch/media/images/paper_thumbnail.png"/>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1750" y="201866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0" name="Picture 38" descr="http://selection.datavisualization.ch/media/images/mrdataconverter_thumbnail.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1750" y="230155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1" name="Picture 39" descr="http://selection.datavisualization.ch/media/images/cubism_thumbnail.png"/>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1750" y="258445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2" name="Picture 40" descr="http://selection.datavisualization.ch/media/images/chroma_thumbnail.png"/>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1750" y="288099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3" name="Picture 41" descr="http://selection.datavisualization.ch/media/images/colorbrewer_thumbnail.png"/>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1750" y="317754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4" name="Picture 42" descr="http://selection.datavisualization.ch/media/images/circos_thumbnail.png"/>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1750" y="344678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5" name="Picture 43" descr="http://selection.datavisualization.ch/media/images/cartodb_thumbnail.png"/>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1750" y="371602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6" name="Picture 44" descr="http://selection.datavisualization.ch/media/images/reclinejs_thumbnail.png"/>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1750" y="398526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7" name="Picture 45" descr="http://selection.datavisualization.ch/media/images/peity_thumbnail.png"/>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1750" y="426815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8" name="Picture 46" descr="http://selection.datavisualization.ch/media/images/unfolding_thumbnail.png"/>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1750" y="455104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79" name="Picture 47" descr="http://selection.datavisualization.ch/media/images/iwanthue_thumbnail.png"/>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1750" y="483393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0" name="Picture 48" descr="http://selection.datavisualization.ch/media/images/tabula_thumbnail.png"/>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1750" y="511683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1" name="Picture 49" descr="http://selection.datavisualization.ch/media/images/mrnester_thumbnail.png"/>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1750" y="539972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2" name="Picture 50" descr="http://selection.datavisualization.ch/media/images/svg_crowbar_thumbnail.png"/>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1750" y="568261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3" name="Picture 51" descr="http://selection.datavisualization.ch/media/images/vega_thumbnail.png"/>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31750" y="596550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4" name="Picture 52" descr="http://selection.datavisualization.ch/media/images/nvd3_thumbnail.png"/>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1750" y="624840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5" name="Picture 53" descr="http://selection.datavisualization.ch/media/images/cytoscape_thumbnail.png"/>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31750" y="6531292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6" name="Picture 54" descr="http://selection.datavisualization.ch/media/images/zing_thumbnail.png"/>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1750" y="6814185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7" name="Picture 55" descr="http://selection.datavisualization.ch/media/images/raw_thumbnail.png"/>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31750" y="70970775"/>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4088" name="Picture 56" descr="http://selection.datavisualization.ch/media/images/visage_thumbnail.png"/>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31750" y="73799700"/>
            <a:ext cx="2143125" cy="1333500"/>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descr="Top papers"/>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7336304" y="662781"/>
            <a:ext cx="4107143" cy="5564517"/>
          </a:xfrm>
          <a:prstGeom prst="rect">
            <a:avLst/>
          </a:prstGeom>
          <a:noFill/>
          <a:extLst>
            <a:ext uri="{909E8E84-426E-40DD-AFC4-6F175D3DCCD1}">
              <a14:hiddenFill xmlns:a14="http://schemas.microsoft.com/office/drawing/2010/main">
                <a:solidFill>
                  <a:srgbClr val="FFFFFF"/>
                </a:solidFill>
              </a14:hiddenFill>
            </a:ext>
          </a:extLst>
        </p:spPr>
      </p:pic>
      <p:pic>
        <p:nvPicPr>
          <p:cNvPr id="46086" name="Picture 6" descr="Your life on earth"/>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908610" y="1475447"/>
            <a:ext cx="590550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02981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386" y="-133979"/>
            <a:ext cx="10515600" cy="1325563"/>
          </a:xfrm>
        </p:spPr>
        <p:txBody>
          <a:bodyPr>
            <a:normAutofit/>
          </a:bodyPr>
          <a:lstStyle/>
          <a:p>
            <a:r>
              <a:rPr lang="en-US" sz="4000" dirty="0">
                <a:solidFill>
                  <a:srgbClr val="CD0000"/>
                </a:solidFill>
              </a:rPr>
              <a:t>Neurons sparkle as they send messages</a:t>
            </a:r>
          </a:p>
        </p:txBody>
      </p:sp>
      <p:sp>
        <p:nvSpPr>
          <p:cNvPr id="3" name="Content Placeholder 2"/>
          <p:cNvSpPr>
            <a:spLocks noGrp="1"/>
          </p:cNvSpPr>
          <p:nvPr>
            <p:ph idx="1"/>
          </p:nvPr>
        </p:nvSpPr>
        <p:spPr>
          <a:xfrm>
            <a:off x="679853" y="5854707"/>
            <a:ext cx="10992194" cy="492303"/>
          </a:xfrm>
        </p:spPr>
        <p:txBody>
          <a:bodyPr>
            <a:noAutofit/>
          </a:bodyPr>
          <a:lstStyle/>
          <a:p>
            <a:pPr marL="0" indent="0">
              <a:lnSpc>
                <a:spcPct val="155000"/>
              </a:lnSpc>
              <a:buNone/>
            </a:pPr>
            <a:r>
              <a:rPr lang="en-US" dirty="0">
                <a:latin typeface="+mj-lt"/>
              </a:rPr>
              <a:t>Neurons sparkle as they send messages: </a:t>
            </a:r>
            <a:r>
              <a:rPr lang="en-US" dirty="0">
                <a:latin typeface="+mj-lt"/>
                <a:hlinkClick r:id="rId2"/>
              </a:rPr>
              <a:t>http://youtu.be/N_ynH3BeKIo</a:t>
            </a:r>
            <a:endParaRPr lang="en-US" dirty="0">
              <a:latin typeface="+mj-lt"/>
            </a:endParaRPr>
          </a:p>
          <a:p>
            <a:pPr marL="0" indent="0">
              <a:lnSpc>
                <a:spcPct val="155000"/>
              </a:lnSpc>
              <a:buNone/>
            </a:pPr>
            <a:endParaRPr lang="en-US" dirty="0">
              <a:latin typeface="+mj-l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906" y="1191584"/>
            <a:ext cx="6096000" cy="4572000"/>
          </a:xfrm>
          <a:prstGeom prst="rect">
            <a:avLst/>
          </a:prstGeom>
        </p:spPr>
      </p:pic>
    </p:spTree>
    <p:extLst>
      <p:ext uri="{BB962C8B-B14F-4D97-AF65-F5344CB8AC3E}">
        <p14:creationId xmlns:p14="http://schemas.microsoft.com/office/powerpoint/2010/main" val="37614964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386" y="-133979"/>
            <a:ext cx="10515600" cy="1325563"/>
          </a:xfrm>
        </p:spPr>
        <p:txBody>
          <a:bodyPr>
            <a:normAutofit/>
          </a:bodyPr>
          <a:lstStyle/>
          <a:p>
            <a:r>
              <a:rPr lang="en-US" sz="4000" dirty="0">
                <a:solidFill>
                  <a:srgbClr val="CD0000"/>
                </a:solidFill>
              </a:rPr>
              <a:t>Halloween costume rankings</a:t>
            </a:r>
          </a:p>
        </p:txBody>
      </p:sp>
      <p:sp>
        <p:nvSpPr>
          <p:cNvPr id="3" name="Content Placeholder 2"/>
          <p:cNvSpPr>
            <a:spLocks noGrp="1"/>
          </p:cNvSpPr>
          <p:nvPr>
            <p:ph idx="1"/>
          </p:nvPr>
        </p:nvSpPr>
        <p:spPr>
          <a:xfrm>
            <a:off x="679853" y="5854707"/>
            <a:ext cx="10992194" cy="492303"/>
          </a:xfrm>
        </p:spPr>
        <p:txBody>
          <a:bodyPr>
            <a:noAutofit/>
          </a:bodyPr>
          <a:lstStyle/>
          <a:p>
            <a:pPr marL="0" indent="0">
              <a:lnSpc>
                <a:spcPct val="155000"/>
              </a:lnSpc>
              <a:buNone/>
            </a:pPr>
            <a:r>
              <a:rPr lang="en-US" dirty="0">
                <a:latin typeface="+mj-lt"/>
                <a:hlinkClick r:id="rId2"/>
              </a:rPr>
              <a:t>http://flowingdata.com/2014/10/29/halloween-costume-rankings/</a:t>
            </a:r>
            <a:endParaRPr lang="en-US" dirty="0">
              <a:latin typeface="+mj-lt"/>
            </a:endParaRPr>
          </a:p>
          <a:p>
            <a:pPr marL="0" indent="0">
              <a:lnSpc>
                <a:spcPct val="155000"/>
              </a:lnSpc>
              <a:buNone/>
            </a:pPr>
            <a:endParaRPr lang="en-US"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156" y="1191584"/>
            <a:ext cx="8373088" cy="4348604"/>
          </a:xfrm>
          <a:prstGeom prst="rect">
            <a:avLst/>
          </a:prstGeom>
        </p:spPr>
      </p:pic>
    </p:spTree>
    <p:extLst>
      <p:ext uri="{BB962C8B-B14F-4D97-AF65-F5344CB8AC3E}">
        <p14:creationId xmlns:p14="http://schemas.microsoft.com/office/powerpoint/2010/main" val="69996457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386" y="-133979"/>
            <a:ext cx="10515600" cy="1325563"/>
          </a:xfrm>
        </p:spPr>
        <p:txBody>
          <a:bodyPr>
            <a:normAutofit/>
          </a:bodyPr>
          <a:lstStyle/>
          <a:p>
            <a:r>
              <a:rPr lang="en-US" sz="4000" dirty="0">
                <a:solidFill>
                  <a:srgbClr val="CD0000"/>
                </a:solidFill>
              </a:rPr>
              <a:t>Basketball shots</a:t>
            </a:r>
          </a:p>
        </p:txBody>
      </p:sp>
      <p:sp>
        <p:nvSpPr>
          <p:cNvPr id="3" name="Content Placeholder 2"/>
          <p:cNvSpPr>
            <a:spLocks noGrp="1"/>
          </p:cNvSpPr>
          <p:nvPr>
            <p:ph idx="1"/>
          </p:nvPr>
        </p:nvSpPr>
        <p:spPr>
          <a:xfrm>
            <a:off x="679853" y="5854707"/>
            <a:ext cx="10992194" cy="492303"/>
          </a:xfrm>
        </p:spPr>
        <p:txBody>
          <a:bodyPr>
            <a:noAutofit/>
          </a:bodyPr>
          <a:lstStyle/>
          <a:p>
            <a:pPr marL="0" indent="0">
              <a:lnSpc>
                <a:spcPct val="155000"/>
              </a:lnSpc>
              <a:buNone/>
            </a:pPr>
            <a:r>
              <a:rPr lang="en-US" dirty="0">
                <a:latin typeface="+mj-lt"/>
                <a:hlinkClick r:id="rId2"/>
              </a:rPr>
              <a:t>http://flowingdata.com/2014/11/04/basketball-shot/</a:t>
            </a:r>
            <a:endParaRPr lang="en-US" dirty="0">
              <a:latin typeface="+mj-lt"/>
            </a:endParaRPr>
          </a:p>
          <a:p>
            <a:pPr marL="0" indent="0">
              <a:lnSpc>
                <a:spcPct val="155000"/>
              </a:lnSpc>
              <a:buNone/>
            </a:pPr>
            <a:endParaRPr lang="en-US" dirty="0">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133" y="1057112"/>
            <a:ext cx="8743950" cy="4907895"/>
          </a:xfrm>
          <a:prstGeom prst="rect">
            <a:avLst/>
          </a:prstGeom>
        </p:spPr>
      </p:pic>
    </p:spTree>
    <p:extLst>
      <p:ext uri="{BB962C8B-B14F-4D97-AF65-F5344CB8AC3E}">
        <p14:creationId xmlns:p14="http://schemas.microsoft.com/office/powerpoint/2010/main" val="348651178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5681" y="549649"/>
            <a:ext cx="8262377" cy="5707774"/>
          </a:xfrm>
          <a:prstGeom prst="rect">
            <a:avLst/>
          </a:prstGeom>
        </p:spPr>
      </p:pic>
    </p:spTree>
    <p:extLst>
      <p:ext uri="{BB962C8B-B14F-4D97-AF65-F5344CB8AC3E}">
        <p14:creationId xmlns:p14="http://schemas.microsoft.com/office/powerpoint/2010/main" val="3819504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noFill/>
        </p:spPr>
        <p:txBody>
          <a:bodyPr>
            <a:normAutofit/>
          </a:bodyPr>
          <a:lstStyle/>
          <a:p>
            <a:r>
              <a:rPr lang="en-US" altLang="en-US" sz="4000" dirty="0">
                <a:solidFill>
                  <a:srgbClr val="CD0000"/>
                </a:solidFill>
              </a:rPr>
              <a:t>Mutually Exclusive Events</a:t>
            </a:r>
          </a:p>
        </p:txBody>
      </p:sp>
      <p:sp>
        <p:nvSpPr>
          <p:cNvPr id="27651" name="Rectangle 3"/>
          <p:cNvSpPr>
            <a:spLocks noGrp="1" noChangeArrowheads="1"/>
          </p:cNvSpPr>
          <p:nvPr>
            <p:ph type="body" idx="1"/>
          </p:nvPr>
        </p:nvSpPr>
        <p:spPr>
          <a:noFill/>
        </p:spPr>
        <p:txBody>
          <a:bodyPr/>
          <a:lstStyle/>
          <a:p>
            <a:r>
              <a:rPr lang="en-US" altLang="en-US" dirty="0">
                <a:latin typeface="+mj-lt"/>
              </a:rPr>
              <a:t>The OR Rule of Probability</a:t>
            </a:r>
          </a:p>
          <a:p>
            <a:r>
              <a:rPr lang="en-US" altLang="en-US" dirty="0">
                <a:latin typeface="+mj-lt"/>
              </a:rPr>
              <a:t>Mutually exclusive events-no outcomes from </a:t>
            </a:r>
            <a:r>
              <a:rPr lang="en-US" altLang="en-US" i="1" dirty="0">
                <a:latin typeface="+mj-lt"/>
              </a:rPr>
              <a:t>S</a:t>
            </a:r>
            <a:r>
              <a:rPr lang="en-US" altLang="en-US" dirty="0">
                <a:latin typeface="+mj-lt"/>
              </a:rPr>
              <a:t>  in common</a:t>
            </a:r>
          </a:p>
          <a:p>
            <a:endParaRPr lang="en-US" altLang="en-US" dirty="0"/>
          </a:p>
        </p:txBody>
      </p:sp>
      <p:sp>
        <p:nvSpPr>
          <p:cNvPr id="27652" name="Rectangle 4"/>
          <p:cNvSpPr>
            <a:spLocks noChangeArrowheads="1"/>
          </p:cNvSpPr>
          <p:nvPr/>
        </p:nvSpPr>
        <p:spPr bwMode="auto">
          <a:xfrm>
            <a:off x="3811589" y="3354389"/>
            <a:ext cx="5635625" cy="2359025"/>
          </a:xfrm>
          <a:prstGeom prst="rect">
            <a:avLst/>
          </a:prstGeom>
          <a:solidFill>
            <a:schemeClr val="bg2"/>
          </a:solidFill>
          <a:ln w="12700">
            <a:solidFill>
              <a:schemeClr val="accent2"/>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7653" name="Oval 5"/>
          <p:cNvSpPr>
            <a:spLocks noChangeArrowheads="1"/>
          </p:cNvSpPr>
          <p:nvPr/>
        </p:nvSpPr>
        <p:spPr bwMode="auto">
          <a:xfrm>
            <a:off x="5257800" y="4041532"/>
            <a:ext cx="1216025" cy="1216025"/>
          </a:xfrm>
          <a:prstGeom prst="ellipse">
            <a:avLst/>
          </a:prstGeom>
          <a:solidFill>
            <a:schemeClr val="accent6"/>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7654" name="Oval 6"/>
          <p:cNvSpPr>
            <a:spLocks noChangeArrowheads="1"/>
          </p:cNvSpPr>
          <p:nvPr/>
        </p:nvSpPr>
        <p:spPr bwMode="auto">
          <a:xfrm>
            <a:off x="7545389" y="4116389"/>
            <a:ext cx="1216025" cy="1216025"/>
          </a:xfrm>
          <a:prstGeom prst="ellipse">
            <a:avLst/>
          </a:prstGeom>
          <a:solidFill>
            <a:schemeClr val="accent6"/>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a:p>
        </p:txBody>
      </p:sp>
      <p:sp>
        <p:nvSpPr>
          <p:cNvPr id="27655" name="Rectangle 7"/>
          <p:cNvSpPr>
            <a:spLocks noChangeArrowheads="1"/>
          </p:cNvSpPr>
          <p:nvPr/>
        </p:nvSpPr>
        <p:spPr bwMode="auto">
          <a:xfrm>
            <a:off x="3124200" y="3581401"/>
            <a:ext cx="5334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a:t>S</a:t>
            </a:r>
          </a:p>
        </p:txBody>
      </p:sp>
      <p:sp>
        <p:nvSpPr>
          <p:cNvPr id="27656" name="Rectangle 8"/>
          <p:cNvSpPr>
            <a:spLocks noChangeArrowheads="1"/>
          </p:cNvSpPr>
          <p:nvPr/>
        </p:nvSpPr>
        <p:spPr bwMode="auto">
          <a:xfrm>
            <a:off x="4724400" y="4114801"/>
            <a:ext cx="5334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a:t>A</a:t>
            </a:r>
            <a:endParaRPr lang="en-US" altLang="en-US" sz="1800"/>
          </a:p>
        </p:txBody>
      </p:sp>
      <p:sp>
        <p:nvSpPr>
          <p:cNvPr id="27657" name="Rectangle 9"/>
          <p:cNvSpPr>
            <a:spLocks noChangeArrowheads="1"/>
          </p:cNvSpPr>
          <p:nvPr/>
        </p:nvSpPr>
        <p:spPr bwMode="auto">
          <a:xfrm>
            <a:off x="7010400" y="4343401"/>
            <a:ext cx="5334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a:t>B</a:t>
            </a:r>
          </a:p>
        </p:txBody>
      </p:sp>
      <p:sp>
        <p:nvSpPr>
          <p:cNvPr id="27658" name="Rectangle 10"/>
          <p:cNvSpPr>
            <a:spLocks noChangeArrowheads="1"/>
          </p:cNvSpPr>
          <p:nvPr/>
        </p:nvSpPr>
        <p:spPr bwMode="auto">
          <a:xfrm>
            <a:off x="6173789" y="3430589"/>
            <a:ext cx="1520825" cy="377825"/>
          </a:xfrm>
          <a:prstGeom prst="rect">
            <a:avLst/>
          </a:prstGeom>
          <a:solidFill>
            <a:schemeClr val="accent4">
              <a:lumMod val="60000"/>
              <a:lumOff val="40000"/>
            </a:schemeClr>
          </a:solidFill>
          <a:ln w="12700">
            <a:solidFill>
              <a:schemeClr val="tx1"/>
            </a:solidFill>
            <a:miter lim="800000"/>
            <a:headEnd/>
            <a:tailEnd/>
          </a:ln>
        </p:spPr>
        <p:txBody>
          <a:bodyPr wrap="none" lIns="92075" tIns="46038" rIns="92075" bIns="46038"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b="1" dirty="0"/>
              <a:t>A </a:t>
            </a:r>
            <a:r>
              <a:rPr lang="en-US" altLang="en-US" b="1" dirty="0">
                <a:latin typeface="Symbol" panose="05050102010706020507" pitchFamily="18" charset="2"/>
              </a:rPr>
              <a:t>Ç B </a:t>
            </a:r>
            <a:r>
              <a:rPr lang="en-US" altLang="en-US" b="1" dirty="0"/>
              <a:t>= </a:t>
            </a:r>
            <a:r>
              <a:rPr lang="en-US" altLang="en-US" b="1" dirty="0">
                <a:latin typeface="Symbol" panose="05050102010706020507" pitchFamily="18" charset="2"/>
              </a:rPr>
              <a:t>Æ</a:t>
            </a:r>
          </a:p>
        </p:txBody>
      </p:sp>
    </p:spTree>
    <p:extLst>
      <p:ext uri="{BB962C8B-B14F-4D97-AF65-F5344CB8AC3E}">
        <p14:creationId xmlns:p14="http://schemas.microsoft.com/office/powerpoint/2010/main" val="827016004"/>
      </p:ext>
    </p:extLst>
  </p:cSld>
  <p:clrMapOvr>
    <a:masterClrMapping/>
  </p:clrMapOvr>
  <p:transition>
    <p:random/>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344" y="710431"/>
            <a:ext cx="10058400" cy="5542128"/>
          </a:xfrm>
          <a:prstGeom prst="rect">
            <a:avLst/>
          </a:prstGeom>
        </p:spPr>
      </p:pic>
    </p:spTree>
    <p:extLst>
      <p:ext uri="{BB962C8B-B14F-4D97-AF65-F5344CB8AC3E}">
        <p14:creationId xmlns:p14="http://schemas.microsoft.com/office/powerpoint/2010/main" val="386654953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377" y="607290"/>
            <a:ext cx="10569388" cy="5381957"/>
          </a:xfrm>
          <a:prstGeom prst="rect">
            <a:avLst/>
          </a:prstGeom>
        </p:spPr>
      </p:pic>
    </p:spTree>
    <p:extLst>
      <p:ext uri="{BB962C8B-B14F-4D97-AF65-F5344CB8AC3E}">
        <p14:creationId xmlns:p14="http://schemas.microsoft.com/office/powerpoint/2010/main" val="369343166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0408" y="0"/>
            <a:ext cx="5636712" cy="6858000"/>
          </a:xfrm>
          <a:prstGeom prst="rect">
            <a:avLst/>
          </a:prstGeom>
        </p:spPr>
      </p:pic>
    </p:spTree>
    <p:extLst>
      <p:ext uri="{BB962C8B-B14F-4D97-AF65-F5344CB8AC3E}">
        <p14:creationId xmlns:p14="http://schemas.microsoft.com/office/powerpoint/2010/main" val="351109860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324970"/>
            <a:ext cx="8382000" cy="6019800"/>
          </a:xfrm>
          <a:prstGeom prst="rect">
            <a:avLst/>
          </a:prstGeom>
        </p:spPr>
      </p:pic>
    </p:spTree>
    <p:extLst>
      <p:ext uri="{BB962C8B-B14F-4D97-AF65-F5344CB8AC3E}">
        <p14:creationId xmlns:p14="http://schemas.microsoft.com/office/powerpoint/2010/main" val="232571721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99" y="1760636"/>
            <a:ext cx="12115801" cy="3080306"/>
          </a:xfrm>
          <a:prstGeom prst="rect">
            <a:avLst/>
          </a:prstGeom>
        </p:spPr>
      </p:pic>
    </p:spTree>
    <p:extLst>
      <p:ext uri="{BB962C8B-B14F-4D97-AF65-F5344CB8AC3E}">
        <p14:creationId xmlns:p14="http://schemas.microsoft.com/office/powerpoint/2010/main" val="227512459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1" y="1868211"/>
            <a:ext cx="12188069" cy="2878600"/>
          </a:xfrm>
          <a:prstGeom prst="rect">
            <a:avLst/>
          </a:prstGeom>
        </p:spPr>
      </p:pic>
    </p:spTree>
    <p:extLst>
      <p:ext uri="{BB962C8B-B14F-4D97-AF65-F5344CB8AC3E}">
        <p14:creationId xmlns:p14="http://schemas.microsoft.com/office/powerpoint/2010/main" val="136889350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sz="4000" dirty="0">
                <a:solidFill>
                  <a:srgbClr val="CD0000"/>
                </a:solidFill>
              </a:rPr>
              <a:t>Measures of Association</a:t>
            </a:r>
            <a:endParaRPr lang="en-US" sz="3600" dirty="0">
              <a:solidFill>
                <a:srgbClr val="CD0000"/>
              </a:solidFill>
            </a:endParaRPr>
          </a:p>
        </p:txBody>
      </p:sp>
      <p:sp>
        <p:nvSpPr>
          <p:cNvPr id="114691" name="Rectangle 3"/>
          <p:cNvSpPr>
            <a:spLocks noGrp="1" noChangeArrowheads="1"/>
          </p:cNvSpPr>
          <p:nvPr>
            <p:ph type="body" idx="1"/>
          </p:nvPr>
        </p:nvSpPr>
        <p:spPr/>
        <p:txBody>
          <a:bodyPr>
            <a:normAutofit/>
          </a:bodyPr>
          <a:lstStyle/>
          <a:p>
            <a:pPr>
              <a:lnSpc>
                <a:spcPct val="80000"/>
              </a:lnSpc>
            </a:pPr>
            <a:r>
              <a:rPr lang="en-US" dirty="0">
                <a:latin typeface="+mj-lt"/>
              </a:rPr>
              <a:t>Strength of the association between two variables, such as an exposure and a disease</a:t>
            </a:r>
          </a:p>
          <a:p>
            <a:pPr>
              <a:lnSpc>
                <a:spcPct val="80000"/>
              </a:lnSpc>
            </a:pPr>
            <a:r>
              <a:rPr lang="en-US" dirty="0">
                <a:latin typeface="+mj-lt"/>
              </a:rPr>
              <a:t>Two measure of association used most often are the relative risk, or risk ratio (RR), and the odds ratio (OR)</a:t>
            </a:r>
          </a:p>
          <a:p>
            <a:pPr>
              <a:lnSpc>
                <a:spcPct val="80000"/>
              </a:lnSpc>
            </a:pPr>
            <a:r>
              <a:rPr lang="en-US" dirty="0">
                <a:latin typeface="+mj-lt"/>
              </a:rPr>
              <a:t>The decision to calculate an RR or an OR depends on the study design</a:t>
            </a:r>
          </a:p>
          <a:p>
            <a:pPr>
              <a:lnSpc>
                <a:spcPct val="80000"/>
              </a:lnSpc>
            </a:pPr>
            <a:r>
              <a:rPr lang="en-US" dirty="0">
                <a:latin typeface="+mj-lt"/>
              </a:rPr>
              <a:t>Interpretation of RR and OR: </a:t>
            </a:r>
          </a:p>
          <a:p>
            <a:pPr lvl="1">
              <a:lnSpc>
                <a:spcPct val="80000"/>
              </a:lnSpc>
            </a:pPr>
            <a:r>
              <a:rPr lang="en-US" sz="2800" dirty="0">
                <a:latin typeface="+mj-lt"/>
              </a:rPr>
              <a:t>RR or </a:t>
            </a:r>
            <a:r>
              <a:rPr lang="en-US" sz="2800" dirty="0" err="1">
                <a:latin typeface="+mj-lt"/>
              </a:rPr>
              <a:t>OR</a:t>
            </a:r>
            <a:r>
              <a:rPr lang="en-US" sz="2800" dirty="0">
                <a:latin typeface="+mj-lt"/>
              </a:rPr>
              <a:t> = 1: exposure has no association with disease</a:t>
            </a:r>
          </a:p>
          <a:p>
            <a:pPr lvl="1">
              <a:lnSpc>
                <a:spcPct val="80000"/>
              </a:lnSpc>
            </a:pPr>
            <a:r>
              <a:rPr lang="en-US" sz="2800" dirty="0">
                <a:latin typeface="+mj-lt"/>
              </a:rPr>
              <a:t>RR or </a:t>
            </a:r>
            <a:r>
              <a:rPr lang="en-US" sz="2800" dirty="0" err="1">
                <a:latin typeface="+mj-lt"/>
              </a:rPr>
              <a:t>OR</a:t>
            </a:r>
            <a:r>
              <a:rPr lang="en-US" sz="2800" dirty="0">
                <a:latin typeface="+mj-lt"/>
              </a:rPr>
              <a:t> &gt; 1: exposure may be positively associated with disease</a:t>
            </a:r>
          </a:p>
          <a:p>
            <a:pPr lvl="1">
              <a:lnSpc>
                <a:spcPct val="80000"/>
              </a:lnSpc>
            </a:pPr>
            <a:r>
              <a:rPr lang="en-US" sz="2800" dirty="0">
                <a:latin typeface="+mj-lt"/>
              </a:rPr>
              <a:t>RR or </a:t>
            </a:r>
            <a:r>
              <a:rPr lang="en-US" sz="2800" dirty="0" err="1">
                <a:latin typeface="+mj-lt"/>
              </a:rPr>
              <a:t>OR</a:t>
            </a:r>
            <a:r>
              <a:rPr lang="en-US" sz="2800" dirty="0">
                <a:latin typeface="+mj-lt"/>
              </a:rPr>
              <a:t> &lt; 1: exposure may be negatively associated with disease</a:t>
            </a:r>
          </a:p>
        </p:txBody>
      </p:sp>
    </p:spTree>
    <p:extLst>
      <p:ext uri="{BB962C8B-B14F-4D97-AF65-F5344CB8AC3E}">
        <p14:creationId xmlns:p14="http://schemas.microsoft.com/office/powerpoint/2010/main" val="55632278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sz="4000" dirty="0">
                <a:solidFill>
                  <a:srgbClr val="CD0000"/>
                </a:solidFill>
              </a:rPr>
              <a:t>Risk Ratio or Odds Ratio?</a:t>
            </a:r>
            <a:endParaRPr lang="en-US" sz="3600" dirty="0">
              <a:solidFill>
                <a:srgbClr val="CD0000"/>
              </a:solidFill>
            </a:endParaRPr>
          </a:p>
        </p:txBody>
      </p:sp>
      <p:sp>
        <p:nvSpPr>
          <p:cNvPr id="115715" name="Rectangle 3"/>
          <p:cNvSpPr>
            <a:spLocks noGrp="1" noChangeArrowheads="1"/>
          </p:cNvSpPr>
          <p:nvPr>
            <p:ph type="body" idx="1"/>
          </p:nvPr>
        </p:nvSpPr>
        <p:spPr/>
        <p:txBody>
          <a:bodyPr/>
          <a:lstStyle/>
          <a:p>
            <a:pPr>
              <a:lnSpc>
                <a:spcPct val="90000"/>
              </a:lnSpc>
            </a:pPr>
            <a:r>
              <a:rPr lang="en-US" sz="2400" dirty="0">
                <a:latin typeface="+mj-lt"/>
              </a:rPr>
              <a:t>Risk ratio</a:t>
            </a:r>
          </a:p>
          <a:p>
            <a:pPr lvl="1">
              <a:lnSpc>
                <a:spcPct val="90000"/>
              </a:lnSpc>
            </a:pPr>
            <a:r>
              <a:rPr lang="en-US" sz="2000" dirty="0">
                <a:latin typeface="+mj-lt"/>
              </a:rPr>
              <a:t>Used when comparing outcomes of those who were exposed to something to those who were not exposed</a:t>
            </a:r>
          </a:p>
          <a:p>
            <a:pPr lvl="1">
              <a:lnSpc>
                <a:spcPct val="90000"/>
              </a:lnSpc>
            </a:pPr>
            <a:r>
              <a:rPr lang="en-US" sz="2000" dirty="0">
                <a:latin typeface="+mj-lt"/>
              </a:rPr>
              <a:t>Calculated in cohort studies</a:t>
            </a:r>
          </a:p>
          <a:p>
            <a:pPr lvl="1">
              <a:lnSpc>
                <a:spcPct val="90000"/>
              </a:lnSpc>
            </a:pPr>
            <a:r>
              <a:rPr lang="en-US" sz="2000" dirty="0">
                <a:latin typeface="+mj-lt"/>
              </a:rPr>
              <a:t>Cannot be calculated in case-control studies because the entire population at risk is not included in the study</a:t>
            </a:r>
          </a:p>
          <a:p>
            <a:pPr>
              <a:lnSpc>
                <a:spcPct val="90000"/>
              </a:lnSpc>
            </a:pPr>
            <a:r>
              <a:rPr lang="en-US" sz="2400" dirty="0">
                <a:latin typeface="+mj-lt"/>
              </a:rPr>
              <a:t>Odds ratio</a:t>
            </a:r>
          </a:p>
          <a:p>
            <a:pPr lvl="1">
              <a:lnSpc>
                <a:spcPct val="90000"/>
              </a:lnSpc>
            </a:pPr>
            <a:r>
              <a:rPr lang="en-US" sz="2000" dirty="0">
                <a:latin typeface="+mj-lt"/>
              </a:rPr>
              <a:t>Used in case-control studies </a:t>
            </a:r>
          </a:p>
          <a:p>
            <a:pPr lvl="1">
              <a:lnSpc>
                <a:spcPct val="90000"/>
              </a:lnSpc>
            </a:pPr>
            <a:r>
              <a:rPr lang="en-US" sz="2000" dirty="0">
                <a:latin typeface="+mj-lt"/>
              </a:rPr>
              <a:t>Odds of exposure among cases divided by odds of exposure among controls</a:t>
            </a:r>
          </a:p>
          <a:p>
            <a:pPr lvl="1">
              <a:lnSpc>
                <a:spcPct val="90000"/>
              </a:lnSpc>
            </a:pPr>
            <a:r>
              <a:rPr lang="en-US" sz="2000" dirty="0">
                <a:latin typeface="+mj-lt"/>
              </a:rPr>
              <a:t>Provides a rough estimate of the risk ratio</a:t>
            </a:r>
          </a:p>
        </p:txBody>
      </p:sp>
    </p:spTree>
    <p:extLst>
      <p:ext uri="{BB962C8B-B14F-4D97-AF65-F5344CB8AC3E}">
        <p14:creationId xmlns:p14="http://schemas.microsoft.com/office/powerpoint/2010/main" val="94401966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8" name="Rectangle 4"/>
          <p:cNvSpPr>
            <a:spLocks noGrp="1" noChangeArrowheads="1"/>
          </p:cNvSpPr>
          <p:nvPr>
            <p:ph type="title"/>
          </p:nvPr>
        </p:nvSpPr>
        <p:spPr/>
        <p:txBody>
          <a:bodyPr/>
          <a:lstStyle/>
          <a:p>
            <a:r>
              <a:rPr lang="en-US" sz="4000" dirty="0">
                <a:solidFill>
                  <a:srgbClr val="CD0000"/>
                </a:solidFill>
              </a:rPr>
              <a:t>Calculating an Odds Ratio</a:t>
            </a:r>
            <a:endParaRPr lang="en-US" sz="1400" dirty="0">
              <a:solidFill>
                <a:srgbClr val="CD0000"/>
              </a:solidFill>
            </a:endParaRPr>
          </a:p>
        </p:txBody>
      </p:sp>
      <p:sp>
        <p:nvSpPr>
          <p:cNvPr id="185350" name="Rectangle 6"/>
          <p:cNvSpPr>
            <a:spLocks noGrp="1" noChangeArrowheads="1"/>
          </p:cNvSpPr>
          <p:nvPr>
            <p:ph type="body" sz="half" idx="2"/>
          </p:nvPr>
        </p:nvSpPr>
        <p:spPr>
          <a:xfrm>
            <a:off x="2706688" y="4648201"/>
            <a:ext cx="7772400" cy="1484313"/>
          </a:xfrm>
        </p:spPr>
        <p:txBody>
          <a:bodyPr>
            <a:normAutofit/>
          </a:bodyPr>
          <a:lstStyle/>
          <a:p>
            <a:pPr>
              <a:lnSpc>
                <a:spcPct val="80000"/>
              </a:lnSpc>
            </a:pPr>
            <a:r>
              <a:rPr lang="en-US" sz="1800" dirty="0"/>
              <a:t>Table displays data from a case control study</a:t>
            </a:r>
            <a:endParaRPr lang="en-US" sz="1400" dirty="0"/>
          </a:p>
          <a:p>
            <a:pPr>
              <a:lnSpc>
                <a:spcPct val="80000"/>
              </a:lnSpc>
            </a:pPr>
            <a:r>
              <a:rPr lang="en-US" sz="1800" dirty="0"/>
              <a:t>Can calculate the odds ratio: </a:t>
            </a:r>
          </a:p>
          <a:p>
            <a:pPr>
              <a:lnSpc>
                <a:spcPct val="80000"/>
              </a:lnSpc>
            </a:pPr>
            <a:r>
              <a:rPr lang="en-US" sz="1800" dirty="0"/>
              <a:t>*OR     =    	</a:t>
            </a:r>
            <a:r>
              <a:rPr lang="en-US" sz="1800" u="sng" dirty="0"/>
              <a:t>ad</a:t>
            </a:r>
            <a:r>
              <a:rPr lang="en-US" sz="1800" dirty="0"/>
              <a:t>  =	</a:t>
            </a:r>
            <a:r>
              <a:rPr lang="en-US" sz="1800" u="sng" dirty="0"/>
              <a:t>(218)(85)</a:t>
            </a:r>
            <a:r>
              <a:rPr lang="en-US" sz="1800" dirty="0"/>
              <a:t>   =   19.6</a:t>
            </a:r>
          </a:p>
          <a:p>
            <a:pPr>
              <a:lnSpc>
                <a:spcPct val="80000"/>
              </a:lnSpc>
              <a:buFont typeface="Wingdings" panose="05000000000000000000" pitchFamily="2" charset="2"/>
              <a:buNone/>
            </a:pPr>
            <a:r>
              <a:rPr lang="en-US" sz="1800" dirty="0"/>
              <a:t>	          	</a:t>
            </a:r>
            <a:r>
              <a:rPr lang="en-US" sz="1800" dirty="0" err="1"/>
              <a:t>bc</a:t>
            </a:r>
            <a:r>
              <a:rPr lang="en-US" sz="1800" dirty="0"/>
              <a:t>    	 (45)(21) </a:t>
            </a:r>
          </a:p>
        </p:txBody>
      </p:sp>
      <p:graphicFrame>
        <p:nvGraphicFramePr>
          <p:cNvPr id="185672" name="Group 328"/>
          <p:cNvGraphicFramePr>
            <a:graphicFrameLocks noGrp="1"/>
          </p:cNvGraphicFramePr>
          <p:nvPr>
            <p:ph sz="half" idx="1"/>
            <p:extLst/>
          </p:nvPr>
        </p:nvGraphicFramePr>
        <p:xfrm>
          <a:off x="2743200" y="2286000"/>
          <a:ext cx="6096000" cy="2176146"/>
        </p:xfrm>
        <a:graphic>
          <a:graphicData uri="http://schemas.openxmlformats.org/drawingml/2006/table">
            <a:tbl>
              <a:tblPr/>
              <a:tblGrid>
                <a:gridCol w="1143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9413">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sz="14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horzOverflow="overflow">
                    <a:lnL cap="flat">
                      <a:noFill/>
                    </a:lnL>
                    <a:lnR>
                      <a:noFill/>
                    </a:lnR>
                    <a:lnT cap="flat">
                      <a:noFill/>
                    </a:lnT>
                    <a:lnB>
                      <a:noFill/>
                    </a:lnB>
                    <a:lnTlToBr>
                      <a:noFill/>
                    </a:lnTlToBr>
                    <a:lnBlToTr>
                      <a:noFill/>
                    </a:lnBlToTr>
                    <a:noFill/>
                  </a:tcPr>
                </a:tc>
                <a:tc gridSpan="4">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Outcome</a:t>
                      </a: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20688">
                <a:tc rowSpan="4">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Exposure</a:t>
                      </a:r>
                    </a:p>
                  </a:txBody>
                  <a:tcPr anchor="ctr" horzOverflow="overflow">
                    <a:lnL cap="flat">
                      <a:noFill/>
                    </a:lnL>
                    <a:lnR w="12700" cap="flat" cmpd="sng" algn="ctr">
                      <a:solidFill>
                        <a:schemeClr val="tx1"/>
                      </a:solidFill>
                      <a:prstDash val="solid"/>
                      <a:round/>
                      <a:headEnd type="none" w="med" len="med"/>
                      <a:tailEnd type="none" w="med" len="med"/>
                    </a:lnR>
                    <a:lnT>
                      <a:noFill/>
                    </a:lnT>
                    <a:lnB cap="flat">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lang="en-US" sz="1400" dirty="0">
                          <a:latin typeface="Tahoma" panose="020B0604030504040204" pitchFamily="34" charset="0"/>
                        </a:rPr>
                        <a:t> </a:t>
                      </a:r>
                      <a:r>
                        <a:rPr lang="en-US" sz="1400" dirty="0" err="1">
                          <a:latin typeface="Tahoma" panose="020B0604030504040204" pitchFamily="34" charset="0"/>
                        </a:rPr>
                        <a:t>Pokemon</a:t>
                      </a:r>
                      <a:r>
                        <a:rPr lang="en-US" sz="1400" dirty="0">
                          <a:latin typeface="Tahoma" panose="020B0604030504040204" pitchFamily="34" charset="0"/>
                        </a:rPr>
                        <a:t> </a:t>
                      </a:r>
                      <a:endParaRPr kumimoji="0" lang="en-US" sz="14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dirty="0">
                          <a:ln>
                            <a:noFill/>
                          </a:ln>
                          <a:solidFill>
                            <a:schemeClr val="tx1"/>
                          </a:solidFill>
                          <a:effectLst/>
                          <a:latin typeface="Tahoma" panose="020B0604030504040204" pitchFamily="34" charset="0"/>
                          <a:cs typeface="Arial" panose="020B0604020202020204" pitchFamily="34" charset="0"/>
                        </a:rPr>
                        <a:t>No </a:t>
                      </a:r>
                      <a:r>
                        <a:rPr lang="en-US" sz="1400" dirty="0">
                          <a:latin typeface="Tahoma" panose="020B0604030504040204" pitchFamily="34" charset="0"/>
                        </a:rPr>
                        <a:t> </a:t>
                      </a:r>
                      <a:r>
                        <a:rPr lang="en-US" sz="1400" dirty="0" err="1">
                          <a:latin typeface="Tahoma" panose="020B0604030504040204" pitchFamily="34" charset="0"/>
                        </a:rPr>
                        <a:t>Pokemon</a:t>
                      </a:r>
                      <a:r>
                        <a:rPr lang="en-US" sz="1400" dirty="0">
                          <a:latin typeface="Tahoma" panose="020B0604030504040204" pitchFamily="34" charset="0"/>
                        </a:rPr>
                        <a:t> </a:t>
                      </a:r>
                      <a:endParaRPr kumimoji="0" lang="en-US" sz="14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Total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1000">
                <a:tc vMerge="1">
                  <a:txBody>
                    <a:bodyPr/>
                    <a:lstStyle/>
                    <a:p>
                      <a:endParaRPr 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Ate salsa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218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45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263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0688">
                <a:tc vMerge="1">
                  <a:txBody>
                    <a:bodyPr/>
                    <a:lstStyle/>
                    <a:p>
                      <a:endParaRPr 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Did not eat salsa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21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85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106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9413">
                <a:tc vMerge="1">
                  <a:txBody>
                    <a:bodyPr/>
                    <a:lstStyle/>
                    <a:p>
                      <a:endParaRPr 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Total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239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130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369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85473" name="Rectangle 129"/>
          <p:cNvSpPr>
            <a:spLocks noChangeArrowheads="1"/>
          </p:cNvSpPr>
          <p:nvPr/>
        </p:nvSpPr>
        <p:spPr bwMode="auto">
          <a:xfrm>
            <a:off x="2743201" y="1905001"/>
            <a:ext cx="54489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latin typeface="Tahoma" panose="020B0604030504040204" pitchFamily="34" charset="0"/>
              </a:rPr>
              <a:t>Table 1. Sample 2x2 table for </a:t>
            </a:r>
            <a:r>
              <a:rPr lang="en-US" dirty="0" err="1">
                <a:latin typeface="Tahoma" panose="020B0604030504040204" pitchFamily="34" charset="0"/>
              </a:rPr>
              <a:t>Pokemon</a:t>
            </a:r>
            <a:r>
              <a:rPr lang="en-US" dirty="0">
                <a:latin typeface="Tahoma" panose="020B0604030504040204" pitchFamily="34" charset="0"/>
              </a:rPr>
              <a:t> eating salsa</a:t>
            </a:r>
          </a:p>
        </p:txBody>
      </p:sp>
    </p:spTree>
    <p:extLst>
      <p:ext uri="{BB962C8B-B14F-4D97-AF65-F5344CB8AC3E}">
        <p14:creationId xmlns:p14="http://schemas.microsoft.com/office/powerpoint/2010/main" val="318218151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sz="4000" dirty="0">
                <a:solidFill>
                  <a:srgbClr val="CD0000"/>
                </a:solidFill>
              </a:rPr>
              <a:t>Confidence Intervals</a:t>
            </a:r>
          </a:p>
        </p:txBody>
      </p:sp>
      <p:sp>
        <p:nvSpPr>
          <p:cNvPr id="120835" name="Rectangle 3"/>
          <p:cNvSpPr>
            <a:spLocks noGrp="1" noChangeArrowheads="1"/>
          </p:cNvSpPr>
          <p:nvPr>
            <p:ph type="body" idx="1"/>
          </p:nvPr>
        </p:nvSpPr>
        <p:spPr/>
        <p:txBody>
          <a:bodyPr>
            <a:normAutofit/>
          </a:bodyPr>
          <a:lstStyle/>
          <a:p>
            <a:pPr>
              <a:lnSpc>
                <a:spcPct val="90000"/>
              </a:lnSpc>
            </a:pPr>
            <a:r>
              <a:rPr lang="en-US" dirty="0">
                <a:latin typeface="+mj-lt"/>
              </a:rPr>
              <a:t>Point estimate – a calculated estimate (like risk or odds) or measure of association (risk ratio or odds ratio)</a:t>
            </a:r>
          </a:p>
          <a:p>
            <a:pPr>
              <a:lnSpc>
                <a:spcPct val="90000"/>
              </a:lnSpc>
            </a:pPr>
            <a:r>
              <a:rPr lang="en-US" dirty="0">
                <a:latin typeface="+mj-lt"/>
              </a:rPr>
              <a:t>The </a:t>
            </a:r>
            <a:r>
              <a:rPr lang="en-US" b="1" dirty="0">
                <a:solidFill>
                  <a:srgbClr val="CD0000"/>
                </a:solidFill>
                <a:latin typeface="+mj-lt"/>
              </a:rPr>
              <a:t>confidence interval (CI)</a:t>
            </a:r>
            <a:r>
              <a:rPr lang="en-US" dirty="0">
                <a:solidFill>
                  <a:srgbClr val="CD0000"/>
                </a:solidFill>
                <a:latin typeface="+mj-lt"/>
              </a:rPr>
              <a:t> </a:t>
            </a:r>
            <a:r>
              <a:rPr lang="en-US" dirty="0">
                <a:latin typeface="+mj-lt"/>
              </a:rPr>
              <a:t>of a point estimate describes the precision of the estimate</a:t>
            </a:r>
          </a:p>
          <a:p>
            <a:pPr lvl="1">
              <a:lnSpc>
                <a:spcPct val="90000"/>
              </a:lnSpc>
            </a:pPr>
            <a:r>
              <a:rPr lang="en-US" sz="2800" dirty="0">
                <a:latin typeface="+mj-lt"/>
              </a:rPr>
              <a:t>The CI represents a range of values on either side of the estimate</a:t>
            </a:r>
          </a:p>
          <a:p>
            <a:pPr lvl="1">
              <a:lnSpc>
                <a:spcPct val="90000"/>
              </a:lnSpc>
            </a:pPr>
            <a:r>
              <a:rPr lang="en-US" sz="2800" dirty="0">
                <a:latin typeface="+mj-lt"/>
              </a:rPr>
              <a:t>The narrower the CI, the more precise the point estimate (3)</a:t>
            </a:r>
          </a:p>
        </p:txBody>
      </p:sp>
    </p:spTree>
    <p:extLst>
      <p:ext uri="{BB962C8B-B14F-4D97-AF65-F5344CB8AC3E}">
        <p14:creationId xmlns:p14="http://schemas.microsoft.com/office/powerpoint/2010/main" val="3976624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Probability - The OR Rule of Probability</a:t>
            </a:r>
          </a:p>
        </p:txBody>
      </p:sp>
      <p:sp>
        <p:nvSpPr>
          <p:cNvPr id="5123" name="Rectangle 5"/>
          <p:cNvSpPr>
            <a:spLocks noGrp="1" noChangeArrowheads="1"/>
          </p:cNvSpPr>
          <p:nvPr>
            <p:ph type="body" idx="1"/>
          </p:nvPr>
        </p:nvSpPr>
        <p:spPr>
          <a:xfrm>
            <a:off x="1029930" y="1690688"/>
            <a:ext cx="10515600" cy="4351338"/>
          </a:xfrm>
        </p:spPr>
        <p:txBody>
          <a:bodyPr/>
          <a:lstStyle/>
          <a:p>
            <a:r>
              <a:rPr lang="en-US" altLang="en-US" dirty="0">
                <a:latin typeface="+mj-lt"/>
              </a:rPr>
              <a:t>The probability that either one of 2 different events will occur is the sum of their separate probabilities.</a:t>
            </a:r>
          </a:p>
          <a:p>
            <a:r>
              <a:rPr lang="en-US" altLang="en-US" dirty="0">
                <a:latin typeface="+mj-lt"/>
              </a:rPr>
              <a:t>For example, the chance of rolling either a 2 or a 3 on a die is 1/6 + 1/6 = 1/3.</a:t>
            </a:r>
          </a:p>
        </p:txBody>
      </p:sp>
    </p:spTree>
    <p:extLst>
      <p:ext uri="{BB962C8B-B14F-4D97-AF65-F5344CB8AC3E}">
        <p14:creationId xmlns:p14="http://schemas.microsoft.com/office/powerpoint/2010/main" val="379690021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sz="4000" dirty="0">
                <a:solidFill>
                  <a:srgbClr val="CD0000"/>
                </a:solidFill>
              </a:rPr>
              <a:t>Confidence Intervals - Example</a:t>
            </a:r>
          </a:p>
        </p:txBody>
      </p:sp>
      <p:sp>
        <p:nvSpPr>
          <p:cNvPr id="121859" name="Rectangle 3"/>
          <p:cNvSpPr>
            <a:spLocks noGrp="1" noChangeArrowheads="1"/>
          </p:cNvSpPr>
          <p:nvPr>
            <p:ph type="body" idx="1"/>
          </p:nvPr>
        </p:nvSpPr>
        <p:spPr/>
        <p:txBody>
          <a:bodyPr/>
          <a:lstStyle/>
          <a:p>
            <a:r>
              <a:rPr lang="en-US" dirty="0">
                <a:latin typeface="+mj-lt"/>
              </a:rPr>
              <a:t>Example—large bag of 500 red, green and blue marbles:</a:t>
            </a:r>
          </a:p>
          <a:p>
            <a:pPr lvl="1"/>
            <a:r>
              <a:rPr lang="en-US" dirty="0">
                <a:latin typeface="+mj-lt"/>
              </a:rPr>
              <a:t>You want to know the percentage of green marbles but don’t want to count every marble</a:t>
            </a:r>
          </a:p>
          <a:p>
            <a:pPr lvl="1"/>
            <a:r>
              <a:rPr lang="en-US" dirty="0">
                <a:latin typeface="+mj-lt"/>
              </a:rPr>
              <a:t>Shake up the bag and select 50 marbles to give an estimate of the percentage of green marbles</a:t>
            </a:r>
          </a:p>
          <a:p>
            <a:pPr lvl="1"/>
            <a:r>
              <a:rPr lang="en-US" dirty="0">
                <a:latin typeface="+mj-lt"/>
              </a:rPr>
              <a:t>Sample of 50 marbles:</a:t>
            </a:r>
          </a:p>
          <a:p>
            <a:pPr lvl="2"/>
            <a:r>
              <a:rPr lang="en-US" dirty="0">
                <a:latin typeface="+mj-lt"/>
              </a:rPr>
              <a:t>15 green marbles, 10 red marbles, 25 blue marbles</a:t>
            </a:r>
          </a:p>
        </p:txBody>
      </p:sp>
    </p:spTree>
    <p:extLst>
      <p:ext uri="{BB962C8B-B14F-4D97-AF65-F5344CB8AC3E}">
        <p14:creationId xmlns:p14="http://schemas.microsoft.com/office/powerpoint/2010/main" val="234750433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en-US" sz="4000" dirty="0">
                <a:solidFill>
                  <a:srgbClr val="CD0000"/>
                </a:solidFill>
              </a:rPr>
              <a:t>Confidence Intervals</a:t>
            </a:r>
          </a:p>
        </p:txBody>
      </p:sp>
      <p:sp>
        <p:nvSpPr>
          <p:cNvPr id="125955" name="Rectangle 3"/>
          <p:cNvSpPr>
            <a:spLocks noGrp="1" noChangeArrowheads="1"/>
          </p:cNvSpPr>
          <p:nvPr>
            <p:ph type="body" idx="1"/>
          </p:nvPr>
        </p:nvSpPr>
        <p:spPr/>
        <p:txBody>
          <a:bodyPr/>
          <a:lstStyle/>
          <a:p>
            <a:pPr>
              <a:lnSpc>
                <a:spcPct val="90000"/>
              </a:lnSpc>
            </a:pPr>
            <a:r>
              <a:rPr lang="en-US" dirty="0">
                <a:latin typeface="+mj-lt"/>
              </a:rPr>
              <a:t>Marble example continued:</a:t>
            </a:r>
          </a:p>
          <a:p>
            <a:pPr lvl="1">
              <a:lnSpc>
                <a:spcPct val="90000"/>
              </a:lnSpc>
            </a:pPr>
            <a:r>
              <a:rPr lang="en-US" dirty="0">
                <a:latin typeface="+mj-lt"/>
              </a:rPr>
              <a:t>Based on sample we conclude 30% (15 out of 50) marbles are green</a:t>
            </a:r>
          </a:p>
          <a:p>
            <a:pPr lvl="1">
              <a:lnSpc>
                <a:spcPct val="90000"/>
              </a:lnSpc>
            </a:pPr>
            <a:r>
              <a:rPr lang="en-US" dirty="0">
                <a:latin typeface="+mj-lt"/>
              </a:rPr>
              <a:t>30% = point estimate</a:t>
            </a:r>
          </a:p>
          <a:p>
            <a:pPr>
              <a:lnSpc>
                <a:spcPct val="90000"/>
              </a:lnSpc>
            </a:pPr>
            <a:r>
              <a:rPr lang="en-US" dirty="0">
                <a:latin typeface="+mj-lt"/>
              </a:rPr>
              <a:t>How confident are we in this estimate? </a:t>
            </a:r>
          </a:p>
          <a:p>
            <a:pPr lvl="1">
              <a:lnSpc>
                <a:spcPct val="90000"/>
              </a:lnSpc>
            </a:pPr>
            <a:r>
              <a:rPr lang="en-US" dirty="0">
                <a:latin typeface="+mj-lt"/>
              </a:rPr>
              <a:t>Actual percentage of green marbles could be higher or lower, </a:t>
            </a:r>
            <a:r>
              <a:rPr lang="en-US" dirty="0" err="1">
                <a:latin typeface="+mj-lt"/>
              </a:rPr>
              <a:t>ie</a:t>
            </a:r>
            <a:r>
              <a:rPr lang="en-US" dirty="0">
                <a:latin typeface="+mj-lt"/>
              </a:rPr>
              <a:t>. sample of 50 may not reflect distribution in entire bag of marbles</a:t>
            </a:r>
          </a:p>
          <a:p>
            <a:pPr>
              <a:lnSpc>
                <a:spcPct val="90000"/>
              </a:lnSpc>
            </a:pPr>
            <a:r>
              <a:rPr lang="en-US" dirty="0">
                <a:latin typeface="+mj-lt"/>
              </a:rPr>
              <a:t>Can calculate a confidence interval to determine the degree of uncertainty</a:t>
            </a:r>
          </a:p>
        </p:txBody>
      </p:sp>
    </p:spTree>
    <p:extLst>
      <p:ext uri="{BB962C8B-B14F-4D97-AF65-F5344CB8AC3E}">
        <p14:creationId xmlns:p14="http://schemas.microsoft.com/office/powerpoint/2010/main" val="11585053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sz="4000" dirty="0">
                <a:solidFill>
                  <a:srgbClr val="CD0000"/>
                </a:solidFill>
              </a:rPr>
              <a:t>Confidence Intervals</a:t>
            </a:r>
          </a:p>
        </p:txBody>
      </p:sp>
      <p:sp>
        <p:nvSpPr>
          <p:cNvPr id="133123" name="Rectangle 3"/>
          <p:cNvSpPr>
            <a:spLocks noGrp="1" noChangeArrowheads="1"/>
          </p:cNvSpPr>
          <p:nvPr>
            <p:ph type="body" idx="1"/>
          </p:nvPr>
        </p:nvSpPr>
        <p:spPr/>
        <p:txBody>
          <a:bodyPr/>
          <a:lstStyle/>
          <a:p>
            <a:pPr>
              <a:lnSpc>
                <a:spcPct val="90000"/>
              </a:lnSpc>
            </a:pPr>
            <a:r>
              <a:rPr lang="en-US" sz="2400" dirty="0">
                <a:latin typeface="+mj-lt"/>
              </a:rPr>
              <a:t>Very narrow confidence intervals indicate a very precise estimate</a:t>
            </a:r>
          </a:p>
          <a:p>
            <a:pPr>
              <a:lnSpc>
                <a:spcPct val="90000"/>
              </a:lnSpc>
            </a:pPr>
            <a:r>
              <a:rPr lang="en-US" sz="2400" dirty="0">
                <a:latin typeface="+mj-lt"/>
              </a:rPr>
              <a:t>Can get a more precise estimate by taking a larger sample</a:t>
            </a:r>
          </a:p>
          <a:p>
            <a:pPr lvl="1">
              <a:lnSpc>
                <a:spcPct val="90000"/>
              </a:lnSpc>
            </a:pPr>
            <a:r>
              <a:rPr lang="en-US" sz="2000" dirty="0">
                <a:latin typeface="+mj-lt"/>
              </a:rPr>
              <a:t>100 marble sample with 30 green marbles</a:t>
            </a:r>
          </a:p>
          <a:p>
            <a:pPr lvl="2">
              <a:lnSpc>
                <a:spcPct val="90000"/>
              </a:lnSpc>
            </a:pPr>
            <a:r>
              <a:rPr lang="en-US" sz="1800" dirty="0">
                <a:latin typeface="+mj-lt"/>
              </a:rPr>
              <a:t>Point estimate stays the same (30%)</a:t>
            </a:r>
          </a:p>
          <a:p>
            <a:pPr lvl="2">
              <a:lnSpc>
                <a:spcPct val="90000"/>
              </a:lnSpc>
            </a:pPr>
            <a:r>
              <a:rPr lang="en-US" sz="1800" dirty="0">
                <a:latin typeface="+mj-lt"/>
              </a:rPr>
              <a:t>95% confidence interval is 21-39% (rather than 17-43% for original sample)</a:t>
            </a:r>
          </a:p>
          <a:p>
            <a:pPr lvl="1">
              <a:lnSpc>
                <a:spcPct val="90000"/>
              </a:lnSpc>
            </a:pPr>
            <a:r>
              <a:rPr lang="en-US" sz="2000" dirty="0">
                <a:latin typeface="+mj-lt"/>
              </a:rPr>
              <a:t>200 marble sample with 60 green marbles</a:t>
            </a:r>
          </a:p>
          <a:p>
            <a:pPr lvl="2">
              <a:lnSpc>
                <a:spcPct val="90000"/>
              </a:lnSpc>
            </a:pPr>
            <a:r>
              <a:rPr lang="en-US" sz="1800" dirty="0">
                <a:latin typeface="+mj-lt"/>
              </a:rPr>
              <a:t>Point estimate is 30%</a:t>
            </a:r>
          </a:p>
          <a:p>
            <a:pPr lvl="2">
              <a:lnSpc>
                <a:spcPct val="90000"/>
              </a:lnSpc>
            </a:pPr>
            <a:r>
              <a:rPr lang="en-US" sz="1800" dirty="0">
                <a:latin typeface="+mj-lt"/>
              </a:rPr>
              <a:t>95% confidence interval is 24-36%</a:t>
            </a:r>
          </a:p>
          <a:p>
            <a:pPr>
              <a:lnSpc>
                <a:spcPct val="90000"/>
              </a:lnSpc>
            </a:pPr>
            <a:r>
              <a:rPr lang="en-US" sz="2400" dirty="0">
                <a:latin typeface="+mj-lt"/>
              </a:rPr>
              <a:t>CI becomes narrower as the sample size increases</a:t>
            </a:r>
          </a:p>
        </p:txBody>
      </p:sp>
    </p:spTree>
    <p:extLst>
      <p:ext uri="{BB962C8B-B14F-4D97-AF65-F5344CB8AC3E}">
        <p14:creationId xmlns:p14="http://schemas.microsoft.com/office/powerpoint/2010/main" val="160303846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p:txBody>
          <a:bodyPr/>
          <a:lstStyle/>
          <a:p>
            <a:r>
              <a:rPr lang="en-US" sz="4000" dirty="0">
                <a:solidFill>
                  <a:srgbClr val="CD0000"/>
                </a:solidFill>
              </a:rPr>
              <a:t>Analysis of Categorical Data</a:t>
            </a:r>
          </a:p>
        </p:txBody>
      </p:sp>
      <p:sp>
        <p:nvSpPr>
          <p:cNvPr id="136195" name="Rectangle 3"/>
          <p:cNvSpPr>
            <a:spLocks noGrp="1" noChangeArrowheads="1"/>
          </p:cNvSpPr>
          <p:nvPr>
            <p:ph type="body" idx="1"/>
          </p:nvPr>
        </p:nvSpPr>
        <p:spPr/>
        <p:txBody>
          <a:bodyPr/>
          <a:lstStyle/>
          <a:p>
            <a:r>
              <a:rPr lang="en-US" dirty="0">
                <a:latin typeface="+mj-lt"/>
              </a:rPr>
              <a:t>Measure of association (risk ratio or odds ratio)</a:t>
            </a:r>
          </a:p>
          <a:p>
            <a:r>
              <a:rPr lang="en-US" dirty="0">
                <a:latin typeface="+mj-lt"/>
              </a:rPr>
              <a:t>Confidence interval</a:t>
            </a:r>
          </a:p>
          <a:p>
            <a:r>
              <a:rPr lang="en-US" b="1" dirty="0">
                <a:latin typeface="+mj-lt"/>
              </a:rPr>
              <a:t>Chi-square test</a:t>
            </a:r>
            <a:endParaRPr lang="en-US" dirty="0">
              <a:latin typeface="+mj-lt"/>
            </a:endParaRPr>
          </a:p>
          <a:p>
            <a:pPr lvl="1"/>
            <a:r>
              <a:rPr lang="en-US" dirty="0">
                <a:latin typeface="+mj-lt"/>
              </a:rPr>
              <a:t>A formal statistical test to determine whether results are statistically significant</a:t>
            </a:r>
          </a:p>
        </p:txBody>
      </p:sp>
    </p:spTree>
    <p:extLst>
      <p:ext uri="{BB962C8B-B14F-4D97-AF65-F5344CB8AC3E}">
        <p14:creationId xmlns:p14="http://schemas.microsoft.com/office/powerpoint/2010/main" val="114940412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en-US" sz="4000" dirty="0">
                <a:solidFill>
                  <a:srgbClr val="CD0000"/>
                </a:solidFill>
              </a:rPr>
              <a:t>Chi-Square Statistics</a:t>
            </a:r>
          </a:p>
        </p:txBody>
      </p:sp>
      <p:sp>
        <p:nvSpPr>
          <p:cNvPr id="137219" name="Rectangle 3"/>
          <p:cNvSpPr>
            <a:spLocks noGrp="1" noChangeArrowheads="1"/>
          </p:cNvSpPr>
          <p:nvPr>
            <p:ph type="body" idx="1"/>
          </p:nvPr>
        </p:nvSpPr>
        <p:spPr/>
        <p:txBody>
          <a:bodyPr/>
          <a:lstStyle/>
          <a:p>
            <a:r>
              <a:rPr lang="en-US" dirty="0">
                <a:latin typeface="+mj-lt"/>
              </a:rPr>
              <a:t>A common analysis is whether </a:t>
            </a:r>
            <a:r>
              <a:rPr lang="en-US" dirty="0" err="1">
                <a:latin typeface="+mj-lt"/>
              </a:rPr>
              <a:t>Pokemon</a:t>
            </a:r>
            <a:r>
              <a:rPr lang="en-US" dirty="0">
                <a:latin typeface="+mj-lt"/>
              </a:rPr>
              <a:t> X occurs as much among people in Group A as it does among people in Group B</a:t>
            </a:r>
          </a:p>
          <a:p>
            <a:pPr lvl="1"/>
            <a:r>
              <a:rPr lang="en-US" dirty="0">
                <a:latin typeface="+mj-lt"/>
              </a:rPr>
              <a:t>People are often sorted into groups based on their </a:t>
            </a:r>
            <a:r>
              <a:rPr lang="en-US" dirty="0" err="1">
                <a:latin typeface="+mj-lt"/>
              </a:rPr>
              <a:t>Pokemon</a:t>
            </a:r>
            <a:r>
              <a:rPr lang="en-US" dirty="0">
                <a:latin typeface="+mj-lt"/>
              </a:rPr>
              <a:t> preference</a:t>
            </a:r>
          </a:p>
          <a:p>
            <a:pPr lvl="1"/>
            <a:r>
              <a:rPr lang="en-US" dirty="0">
                <a:latin typeface="+mj-lt"/>
              </a:rPr>
              <a:t>We then perform a test of the association between preference and </a:t>
            </a:r>
            <a:r>
              <a:rPr lang="en-US" dirty="0" err="1">
                <a:latin typeface="+mj-lt"/>
              </a:rPr>
              <a:t>Pokemon</a:t>
            </a:r>
            <a:r>
              <a:rPr lang="en-US" dirty="0">
                <a:latin typeface="+mj-lt"/>
              </a:rPr>
              <a:t> in the two groups</a:t>
            </a:r>
          </a:p>
        </p:txBody>
      </p:sp>
    </p:spTree>
    <p:extLst>
      <p:ext uri="{BB962C8B-B14F-4D97-AF65-F5344CB8AC3E}">
        <p14:creationId xmlns:p14="http://schemas.microsoft.com/office/powerpoint/2010/main" val="21807679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r>
              <a:rPr lang="en-US" sz="4000" dirty="0">
                <a:solidFill>
                  <a:srgbClr val="CD0000"/>
                </a:solidFill>
              </a:rPr>
              <a:t>Chi-Square Test: </a:t>
            </a:r>
            <a:r>
              <a:rPr lang="en-US" sz="4000" dirty="0" err="1">
                <a:solidFill>
                  <a:srgbClr val="CD0000"/>
                </a:solidFill>
              </a:rPr>
              <a:t>XBox</a:t>
            </a:r>
            <a:r>
              <a:rPr lang="en-US" sz="4000" dirty="0">
                <a:solidFill>
                  <a:srgbClr val="CD0000"/>
                </a:solidFill>
              </a:rPr>
              <a:t> and Pikachu</a:t>
            </a:r>
          </a:p>
        </p:txBody>
      </p:sp>
      <p:sp>
        <p:nvSpPr>
          <p:cNvPr id="144387" name="Rectangle 3"/>
          <p:cNvSpPr>
            <a:spLocks noGrp="1" noChangeArrowheads="1"/>
          </p:cNvSpPr>
          <p:nvPr>
            <p:ph type="body" sz="half" idx="2"/>
          </p:nvPr>
        </p:nvSpPr>
        <p:spPr>
          <a:xfrm>
            <a:off x="2706688" y="4648201"/>
            <a:ext cx="7772400" cy="1484313"/>
          </a:xfrm>
        </p:spPr>
        <p:txBody>
          <a:bodyPr/>
          <a:lstStyle/>
          <a:p>
            <a:r>
              <a:rPr lang="en-US" sz="2400" dirty="0"/>
              <a:t>To see if there is a statistical difference those who like Pikachu and those who own an Xbox we could conduct a chi-square test</a:t>
            </a:r>
          </a:p>
        </p:txBody>
      </p:sp>
      <p:graphicFrame>
        <p:nvGraphicFramePr>
          <p:cNvPr id="144501" name="Group 117"/>
          <p:cNvGraphicFramePr>
            <a:graphicFrameLocks noGrp="1"/>
          </p:cNvGraphicFramePr>
          <p:nvPr>
            <p:ph sz="half" idx="1"/>
            <p:extLst/>
          </p:nvPr>
        </p:nvGraphicFramePr>
        <p:xfrm>
          <a:off x="2819401" y="2362201"/>
          <a:ext cx="6315075" cy="2126108"/>
        </p:xfrm>
        <a:graphic>
          <a:graphicData uri="http://schemas.openxmlformats.org/drawingml/2006/table">
            <a:tbl>
              <a:tblPr/>
              <a:tblGrid>
                <a:gridCol w="1651000">
                  <a:extLst>
                    <a:ext uri="{9D8B030D-6E8A-4147-A177-3AD203B41FA5}">
                      <a16:colId xmlns:a16="http://schemas.microsoft.com/office/drawing/2014/main" val="20000"/>
                    </a:ext>
                  </a:extLst>
                </a:gridCol>
                <a:gridCol w="1689100">
                  <a:extLst>
                    <a:ext uri="{9D8B030D-6E8A-4147-A177-3AD203B41FA5}">
                      <a16:colId xmlns:a16="http://schemas.microsoft.com/office/drawing/2014/main" val="20001"/>
                    </a:ext>
                  </a:extLst>
                </a:gridCol>
                <a:gridCol w="1420813">
                  <a:extLst>
                    <a:ext uri="{9D8B030D-6E8A-4147-A177-3AD203B41FA5}">
                      <a16:colId xmlns:a16="http://schemas.microsoft.com/office/drawing/2014/main" val="20002"/>
                    </a:ext>
                  </a:extLst>
                </a:gridCol>
                <a:gridCol w="1554162">
                  <a:extLst>
                    <a:ext uri="{9D8B030D-6E8A-4147-A177-3AD203B41FA5}">
                      <a16:colId xmlns:a16="http://schemas.microsoft.com/office/drawing/2014/main" val="20003"/>
                    </a:ext>
                  </a:extLst>
                </a:gridCol>
              </a:tblGrid>
              <a:tr h="3460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sz="14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horzOverflow="overflow">
                    <a:lnL cap="flat">
                      <a:noFill/>
                    </a:lnL>
                    <a:lnR>
                      <a:noFill/>
                    </a:lnR>
                    <a:lnT cap="flat">
                      <a:noFill/>
                    </a:lnT>
                    <a:lnB>
                      <a:noFill/>
                    </a:lnB>
                    <a:lnTlToBr>
                      <a:noFill/>
                    </a:lnTlToBr>
                    <a:lnBlToTr>
                      <a:noFill/>
                    </a:lnBlToTr>
                    <a:noFill/>
                  </a:tcPr>
                </a:tc>
                <a:tc gridSpan="2">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defRPr/>
                      </a:pPr>
                      <a:r>
                        <a:rPr lang="en-US" sz="1400" i="1" dirty="0">
                          <a:latin typeface="Tahoma" panose="020B0604030504040204" pitchFamily="34" charset="0"/>
                        </a:rPr>
                        <a:t>Like Pikachu</a:t>
                      </a:r>
                      <a:r>
                        <a:rPr kumimoji="0" lang="en-US" sz="1400" b="0" i="0" u="none" strike="noStrike" cap="none" normalizeH="0" baseline="0" dirty="0">
                          <a:ln>
                            <a:noFill/>
                          </a:ln>
                          <a:solidFill>
                            <a:schemeClr val="tx1"/>
                          </a:solidFill>
                          <a:effectLst/>
                          <a:latin typeface="Tahoma" panose="020B0604030504040204" pitchFamily="34" charset="0"/>
                          <a:cs typeface="Arial" panose="020B0604020202020204" pitchFamily="34" charset="0"/>
                        </a:rPr>
                        <a:t>?</a:t>
                      </a:r>
                    </a:p>
                  </a:txBody>
                  <a:tcPr horzOverflow="overflow">
                    <a:lnL>
                      <a:noFill/>
                    </a:lnL>
                    <a:lnR>
                      <a:noFill/>
                    </a:lnR>
                    <a:lnT cap="flat">
                      <a:noFill/>
                    </a:lnT>
                    <a:lnB>
                      <a:noFill/>
                    </a:lnB>
                    <a:lnTlToBr>
                      <a:noFill/>
                    </a:lnTlToBr>
                    <a:lnBlToTr>
                      <a:noFill/>
                    </a:lnBlToTr>
                    <a:noFill/>
                  </a:tcPr>
                </a:tc>
                <a:tc hMerge="1">
                  <a:txBody>
                    <a:bodyPr/>
                    <a:lstStyle/>
                    <a:p>
                      <a:endParaRPr 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7148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Yes</a:t>
                      </a: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No</a:t>
                      </a: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Total</a:t>
                      </a: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40163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dirty="0" err="1">
                          <a:ln>
                            <a:noFill/>
                          </a:ln>
                          <a:solidFill>
                            <a:schemeClr val="tx1"/>
                          </a:solidFill>
                          <a:effectLst/>
                          <a:latin typeface="Tahoma" panose="020B0604030504040204" pitchFamily="34" charset="0"/>
                          <a:cs typeface="Arial" panose="020B0604020202020204" pitchFamily="34" charset="0"/>
                        </a:rPr>
                        <a:t>XBox</a:t>
                      </a:r>
                      <a:endParaRPr kumimoji="0" lang="en-US" sz="14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anchor="ct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41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89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130</a:t>
                      </a:r>
                    </a:p>
                  </a:txBody>
                  <a:tcPr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47148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defRPr/>
                      </a:pPr>
                      <a:r>
                        <a:rPr kumimoji="0" lang="en-US" sz="1400" b="0" i="0" u="none" strike="noStrike" cap="none" normalizeH="0" baseline="0" dirty="0">
                          <a:ln>
                            <a:noFill/>
                          </a:ln>
                          <a:solidFill>
                            <a:schemeClr val="tx1"/>
                          </a:solidFill>
                          <a:effectLst/>
                          <a:latin typeface="Tahoma" panose="020B0604030504040204" pitchFamily="34" charset="0"/>
                          <a:cs typeface="Arial" panose="020B0604020202020204" pitchFamily="34" charset="0"/>
                        </a:rPr>
                        <a:t>No </a:t>
                      </a:r>
                      <a:r>
                        <a:rPr kumimoji="0" lang="en-US" sz="1400" b="0" i="0" u="none" strike="noStrike" cap="none" normalizeH="0" baseline="0" dirty="0" err="1">
                          <a:ln>
                            <a:noFill/>
                          </a:ln>
                          <a:solidFill>
                            <a:schemeClr val="tx1"/>
                          </a:solidFill>
                          <a:effectLst/>
                          <a:latin typeface="Tahoma" panose="020B0604030504040204" pitchFamily="34" charset="0"/>
                          <a:cs typeface="Arial" panose="020B0604020202020204" pitchFamily="34" charset="0"/>
                        </a:rPr>
                        <a:t>XBox</a:t>
                      </a:r>
                      <a:endParaRPr kumimoji="0" lang="en-US" sz="14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sz="14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anchor="ct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19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151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170</a:t>
                      </a:r>
                    </a:p>
                  </a:txBody>
                  <a:tcPr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460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Total</a:t>
                      </a:r>
                    </a:p>
                  </a:txBody>
                  <a:tcPr anchor="ctr" horzOverflow="overflow">
                    <a:lnL cap="flat">
                      <a:noFill/>
                    </a:lnL>
                    <a:lnR>
                      <a:noFill/>
                    </a:lnR>
                    <a:lnT>
                      <a:noFill/>
                    </a:lnT>
                    <a:lnB cap="flat">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60</a:t>
                      </a:r>
                    </a:p>
                  </a:txBody>
                  <a:tcPr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240</a:t>
                      </a:r>
                    </a:p>
                  </a:txBody>
                  <a:tcPr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300</a:t>
                      </a:r>
                    </a:p>
                  </a:txBody>
                  <a:tcPr anchor="ct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44430" name="Rectangle 46"/>
          <p:cNvSpPr>
            <a:spLocks noChangeArrowheads="1"/>
          </p:cNvSpPr>
          <p:nvPr/>
        </p:nvSpPr>
        <p:spPr bwMode="auto">
          <a:xfrm>
            <a:off x="2743200" y="1981200"/>
            <a:ext cx="7543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r>
              <a:rPr lang="en-US" dirty="0">
                <a:latin typeface="Tahoma" panose="020B0604030504040204" pitchFamily="34" charset="0"/>
              </a:rPr>
              <a:t>Cohort study: </a:t>
            </a:r>
            <a:r>
              <a:rPr lang="en-US" dirty="0" err="1">
                <a:latin typeface="Tahoma" panose="020B0604030504040204" pitchFamily="34" charset="0"/>
              </a:rPr>
              <a:t>XBox</a:t>
            </a:r>
            <a:r>
              <a:rPr lang="en-US" dirty="0">
                <a:latin typeface="Tahoma" panose="020B0604030504040204" pitchFamily="34" charset="0"/>
              </a:rPr>
              <a:t> and </a:t>
            </a:r>
            <a:r>
              <a:rPr lang="en-US" i="1" dirty="0">
                <a:latin typeface="Tahoma" panose="020B0604030504040204" pitchFamily="34" charset="0"/>
              </a:rPr>
              <a:t>Pikachu</a:t>
            </a:r>
            <a:endParaRPr lang="en-US" dirty="0"/>
          </a:p>
        </p:txBody>
      </p:sp>
    </p:spTree>
    <p:extLst>
      <p:ext uri="{BB962C8B-B14F-4D97-AF65-F5344CB8AC3E}">
        <p14:creationId xmlns:p14="http://schemas.microsoft.com/office/powerpoint/2010/main" val="126857692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sz="4000" dirty="0">
                <a:solidFill>
                  <a:srgbClr val="CD0000"/>
                </a:solidFill>
              </a:rPr>
              <a:t>Chi-Square Test: </a:t>
            </a:r>
            <a:r>
              <a:rPr lang="en-US" sz="4000" dirty="0" err="1">
                <a:solidFill>
                  <a:srgbClr val="CD0000"/>
                </a:solidFill>
              </a:rPr>
              <a:t>XBox</a:t>
            </a:r>
            <a:r>
              <a:rPr lang="en-US" sz="4000" dirty="0">
                <a:solidFill>
                  <a:srgbClr val="CD0000"/>
                </a:solidFill>
              </a:rPr>
              <a:t> and Pikachu</a:t>
            </a:r>
          </a:p>
        </p:txBody>
      </p:sp>
      <p:sp>
        <p:nvSpPr>
          <p:cNvPr id="145411" name="Rectangle 3"/>
          <p:cNvSpPr>
            <a:spLocks noGrp="1" noChangeArrowheads="1"/>
          </p:cNvSpPr>
          <p:nvPr>
            <p:ph type="body" idx="1"/>
          </p:nvPr>
        </p:nvSpPr>
        <p:spPr/>
        <p:txBody>
          <a:bodyPr/>
          <a:lstStyle/>
          <a:p>
            <a:r>
              <a:rPr lang="en-US" dirty="0">
                <a:latin typeface="+mj-lt"/>
              </a:rPr>
              <a:t>To conduct a chi-square the following conditions must be met:</a:t>
            </a:r>
          </a:p>
          <a:p>
            <a:pPr lvl="1"/>
            <a:r>
              <a:rPr lang="en-US" dirty="0">
                <a:latin typeface="+mj-lt"/>
              </a:rPr>
              <a:t>There must be at least a total of 30 observations (people) in the table</a:t>
            </a:r>
          </a:p>
          <a:p>
            <a:pPr lvl="1"/>
            <a:r>
              <a:rPr lang="en-US" dirty="0">
                <a:latin typeface="+mj-lt"/>
              </a:rPr>
              <a:t>Each cell must contain a count of 5 or more</a:t>
            </a:r>
          </a:p>
          <a:p>
            <a:r>
              <a:rPr lang="en-US" dirty="0">
                <a:latin typeface="+mj-lt"/>
              </a:rPr>
              <a:t>To conduct a chi-square test we compare the observed data (from study results) with the data we would expect to see</a:t>
            </a:r>
          </a:p>
        </p:txBody>
      </p:sp>
    </p:spTree>
    <p:extLst>
      <p:ext uri="{BB962C8B-B14F-4D97-AF65-F5344CB8AC3E}">
        <p14:creationId xmlns:p14="http://schemas.microsoft.com/office/powerpoint/2010/main" val="347656876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43" name="Rectangle 11"/>
          <p:cNvSpPr>
            <a:spLocks noGrp="1" noChangeArrowheads="1"/>
          </p:cNvSpPr>
          <p:nvPr>
            <p:ph type="title"/>
          </p:nvPr>
        </p:nvSpPr>
        <p:spPr/>
        <p:txBody>
          <a:bodyPr/>
          <a:lstStyle/>
          <a:p>
            <a:br>
              <a:rPr lang="en-US" sz="4000" dirty="0"/>
            </a:br>
            <a:r>
              <a:rPr lang="en-US" sz="4000" dirty="0">
                <a:solidFill>
                  <a:srgbClr val="CD0000"/>
                </a:solidFill>
              </a:rPr>
              <a:t>Chi-Square Test: </a:t>
            </a:r>
            <a:r>
              <a:rPr lang="en-US" sz="4000" dirty="0" err="1">
                <a:solidFill>
                  <a:srgbClr val="CD0000"/>
                </a:solidFill>
              </a:rPr>
              <a:t>XBox</a:t>
            </a:r>
            <a:r>
              <a:rPr lang="en-US" sz="4000" dirty="0">
                <a:solidFill>
                  <a:srgbClr val="CD0000"/>
                </a:solidFill>
              </a:rPr>
              <a:t> and Pikachu</a:t>
            </a:r>
          </a:p>
        </p:txBody>
      </p:sp>
      <p:sp>
        <p:nvSpPr>
          <p:cNvPr id="172047" name="Rectangle 15"/>
          <p:cNvSpPr>
            <a:spLocks noGrp="1" noChangeArrowheads="1"/>
          </p:cNvSpPr>
          <p:nvPr>
            <p:ph type="body" idx="1"/>
          </p:nvPr>
        </p:nvSpPr>
        <p:spPr/>
        <p:txBody>
          <a:bodyPr/>
          <a:lstStyle/>
          <a:p>
            <a:r>
              <a:rPr lang="en-US" sz="2400" dirty="0">
                <a:latin typeface="+mj-lt"/>
              </a:rPr>
              <a:t>Expected Value     =     </a:t>
            </a:r>
            <a:r>
              <a:rPr lang="en-US" sz="2400" u="sng" dirty="0">
                <a:latin typeface="+mj-lt"/>
              </a:rPr>
              <a:t>Row Total x Column Total</a:t>
            </a:r>
            <a:endParaRPr lang="en-US" sz="2400" dirty="0">
              <a:latin typeface="+mj-lt"/>
            </a:endParaRPr>
          </a:p>
          <a:p>
            <a:pPr>
              <a:buFont typeface="Wingdings" panose="05000000000000000000" pitchFamily="2" charset="2"/>
              <a:buNone/>
            </a:pPr>
            <a:r>
              <a:rPr lang="en-US" sz="2400" dirty="0">
                <a:latin typeface="+mj-lt"/>
              </a:rPr>
              <a:t>  	 			                  Grand Total</a:t>
            </a:r>
          </a:p>
          <a:p>
            <a:pPr>
              <a:buFont typeface="Wingdings" panose="05000000000000000000" pitchFamily="2" charset="2"/>
              <a:buNone/>
            </a:pPr>
            <a:endParaRPr lang="en-US" sz="2400" dirty="0">
              <a:latin typeface="+mj-lt"/>
            </a:endParaRPr>
          </a:p>
          <a:p>
            <a:r>
              <a:rPr lang="en-US" sz="2400" dirty="0">
                <a:latin typeface="+mj-lt"/>
              </a:rPr>
              <a:t>For the first cell, people who own </a:t>
            </a:r>
            <a:r>
              <a:rPr lang="en-US" sz="2400" dirty="0" err="1">
                <a:latin typeface="+mj-lt"/>
              </a:rPr>
              <a:t>XBox</a:t>
            </a:r>
            <a:r>
              <a:rPr lang="en-US" sz="2400" dirty="0">
                <a:latin typeface="+mj-lt"/>
              </a:rPr>
              <a:t> and like Pikachu: </a:t>
            </a:r>
          </a:p>
          <a:p>
            <a:pPr lvl="1"/>
            <a:r>
              <a:rPr lang="en-US" sz="2000" dirty="0">
                <a:latin typeface="+mj-lt"/>
              </a:rPr>
              <a:t>Expected value =    </a:t>
            </a:r>
            <a:r>
              <a:rPr lang="en-US" sz="2000" u="sng" dirty="0">
                <a:latin typeface="+mj-lt"/>
              </a:rPr>
              <a:t>130 x 60</a:t>
            </a:r>
            <a:r>
              <a:rPr lang="en-US" sz="2000" dirty="0">
                <a:latin typeface="+mj-lt"/>
              </a:rPr>
              <a:t>     =     26</a:t>
            </a:r>
          </a:p>
          <a:p>
            <a:pPr>
              <a:buFont typeface="Wingdings" panose="05000000000000000000" pitchFamily="2" charset="2"/>
              <a:buNone/>
            </a:pPr>
            <a:r>
              <a:rPr lang="en-US" sz="2000" dirty="0">
                <a:latin typeface="+mj-lt"/>
              </a:rPr>
              <a:t>  				        300</a:t>
            </a:r>
          </a:p>
          <a:p>
            <a:r>
              <a:rPr lang="en-US" sz="2400" dirty="0">
                <a:latin typeface="+mj-lt"/>
              </a:rPr>
              <a:t>Same formula can be used to calculate the expected values for each of the cells</a:t>
            </a:r>
          </a:p>
        </p:txBody>
      </p:sp>
    </p:spTree>
    <p:extLst>
      <p:ext uri="{BB962C8B-B14F-4D97-AF65-F5344CB8AC3E}">
        <p14:creationId xmlns:p14="http://schemas.microsoft.com/office/powerpoint/2010/main" val="11805147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sz="4000" dirty="0">
                <a:solidFill>
                  <a:srgbClr val="CD0000"/>
                </a:solidFill>
              </a:rPr>
              <a:t>Chi-Square Test: </a:t>
            </a:r>
            <a:r>
              <a:rPr lang="en-US" sz="4000" dirty="0" err="1">
                <a:solidFill>
                  <a:srgbClr val="CD0000"/>
                </a:solidFill>
              </a:rPr>
              <a:t>XBox</a:t>
            </a:r>
            <a:r>
              <a:rPr lang="en-US" sz="4000" dirty="0">
                <a:solidFill>
                  <a:srgbClr val="CD0000"/>
                </a:solidFill>
              </a:rPr>
              <a:t> and Pikachu</a:t>
            </a:r>
          </a:p>
        </p:txBody>
      </p:sp>
      <p:graphicFrame>
        <p:nvGraphicFramePr>
          <p:cNvPr id="197698" name="Group 66"/>
          <p:cNvGraphicFramePr>
            <a:graphicFrameLocks noGrp="1"/>
          </p:cNvGraphicFramePr>
          <p:nvPr>
            <p:ph sz="half" idx="1"/>
            <p:extLst/>
          </p:nvPr>
        </p:nvGraphicFramePr>
        <p:xfrm>
          <a:off x="2743200" y="2286001"/>
          <a:ext cx="7772400" cy="2255139"/>
        </p:xfrm>
        <a:graphic>
          <a:graphicData uri="http://schemas.openxmlformats.org/drawingml/2006/table">
            <a:tbl>
              <a:tblPr/>
              <a:tblGrid>
                <a:gridCol w="2032000">
                  <a:extLst>
                    <a:ext uri="{9D8B030D-6E8A-4147-A177-3AD203B41FA5}">
                      <a16:colId xmlns:a16="http://schemas.microsoft.com/office/drawing/2014/main" val="20000"/>
                    </a:ext>
                  </a:extLst>
                </a:gridCol>
                <a:gridCol w="2079625">
                  <a:extLst>
                    <a:ext uri="{9D8B030D-6E8A-4147-A177-3AD203B41FA5}">
                      <a16:colId xmlns:a16="http://schemas.microsoft.com/office/drawing/2014/main" val="20001"/>
                    </a:ext>
                  </a:extLst>
                </a:gridCol>
                <a:gridCol w="1747838">
                  <a:extLst>
                    <a:ext uri="{9D8B030D-6E8A-4147-A177-3AD203B41FA5}">
                      <a16:colId xmlns:a16="http://schemas.microsoft.com/office/drawing/2014/main" val="20002"/>
                    </a:ext>
                  </a:extLst>
                </a:gridCol>
                <a:gridCol w="1912937">
                  <a:extLst>
                    <a:ext uri="{9D8B030D-6E8A-4147-A177-3AD203B41FA5}">
                      <a16:colId xmlns:a16="http://schemas.microsoft.com/office/drawing/2014/main" val="20003"/>
                    </a:ext>
                  </a:extLst>
                </a:gridCol>
              </a:tblGrid>
              <a:tr h="33655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sz="14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horzOverflow="overflow">
                    <a:lnL cap="flat">
                      <a:noFill/>
                    </a:lnL>
                    <a:lnR>
                      <a:noFill/>
                    </a:lnR>
                    <a:lnT cap="flat">
                      <a:noFill/>
                    </a:lnT>
                    <a:lnB>
                      <a:noFill/>
                    </a:lnB>
                    <a:lnTlToBr>
                      <a:noFill/>
                    </a:lnTlToBr>
                    <a:lnBlToTr>
                      <a:noFill/>
                    </a:lnBlToTr>
                    <a:noFill/>
                  </a:tcPr>
                </a:tc>
                <a:tc gridSpan="2">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dirty="0">
                          <a:ln>
                            <a:noFill/>
                          </a:ln>
                          <a:solidFill>
                            <a:schemeClr val="tx1"/>
                          </a:solidFill>
                          <a:effectLst/>
                          <a:latin typeface="Tahoma" panose="020B0604030504040204" pitchFamily="34" charset="0"/>
                          <a:cs typeface="Arial" panose="020B0604020202020204" pitchFamily="34" charset="0"/>
                        </a:rPr>
                        <a:t>Like Pikachu?</a:t>
                      </a:r>
                    </a:p>
                  </a:txBody>
                  <a:tcPr horzOverflow="overflow">
                    <a:lnL>
                      <a:noFill/>
                    </a:lnL>
                    <a:lnR>
                      <a:noFill/>
                    </a:lnR>
                    <a:lnT cap="flat">
                      <a:noFill/>
                    </a:lnT>
                    <a:lnB>
                      <a:noFill/>
                    </a:lnB>
                    <a:lnTlToBr>
                      <a:noFill/>
                    </a:lnTlToBr>
                    <a:lnBlToTr>
                      <a:noFill/>
                    </a:lnBlToTr>
                    <a:noFill/>
                  </a:tcPr>
                </a:tc>
                <a:tc hMerge="1">
                  <a:txBody>
                    <a:bodyPr/>
                    <a:lstStyle/>
                    <a:p>
                      <a:endParaRPr 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03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Yes</a:t>
                      </a: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No</a:t>
                      </a: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Total</a:t>
                      </a: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38735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dirty="0" err="1">
                          <a:ln>
                            <a:noFill/>
                          </a:ln>
                          <a:solidFill>
                            <a:schemeClr val="tx1"/>
                          </a:solidFill>
                          <a:effectLst/>
                          <a:latin typeface="Tahoma" panose="020B0604030504040204" pitchFamily="34" charset="0"/>
                          <a:cs typeface="Arial" panose="020B0604020202020204" pitchFamily="34" charset="0"/>
                        </a:rPr>
                        <a:t>XBox</a:t>
                      </a:r>
                      <a:endParaRPr kumimoji="0" lang="en-US" sz="14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anchor="ct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sng" strike="noStrike" cap="none" normalizeH="0" baseline="0">
                          <a:ln>
                            <a:noFill/>
                          </a:ln>
                          <a:solidFill>
                            <a:schemeClr val="tx1"/>
                          </a:solidFill>
                          <a:effectLst/>
                          <a:latin typeface="Tahoma" panose="020B0604030504040204" pitchFamily="34" charset="0"/>
                          <a:cs typeface="Arial" panose="020B0604020202020204" pitchFamily="34" charset="0"/>
                        </a:rPr>
                        <a:t>130 x 60</a:t>
                      </a: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 26</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300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sng" strike="noStrike" cap="none" normalizeH="0" baseline="0">
                          <a:ln>
                            <a:noFill/>
                          </a:ln>
                          <a:solidFill>
                            <a:schemeClr val="tx1"/>
                          </a:solidFill>
                          <a:effectLst/>
                          <a:latin typeface="Tahoma" panose="020B0604030504040204" pitchFamily="34" charset="0"/>
                          <a:cs typeface="Arial" panose="020B0604020202020204" pitchFamily="34" charset="0"/>
                        </a:rPr>
                        <a:t>130 x 240</a:t>
                      </a: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 104</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300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130</a:t>
                      </a:r>
                    </a:p>
                  </a:txBody>
                  <a:tcPr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4603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dirty="0">
                          <a:ln>
                            <a:noFill/>
                          </a:ln>
                          <a:solidFill>
                            <a:schemeClr val="tx1"/>
                          </a:solidFill>
                          <a:effectLst/>
                          <a:latin typeface="Tahoma" panose="020B0604030504040204" pitchFamily="34" charset="0"/>
                          <a:cs typeface="Arial" panose="020B0604020202020204" pitchFamily="34" charset="0"/>
                        </a:rPr>
                        <a:t>No </a:t>
                      </a:r>
                      <a:r>
                        <a:rPr kumimoji="0" lang="en-US" sz="1400" b="0" i="0" u="none" strike="noStrike" cap="none" normalizeH="0" baseline="0" dirty="0" err="1">
                          <a:ln>
                            <a:noFill/>
                          </a:ln>
                          <a:solidFill>
                            <a:schemeClr val="tx1"/>
                          </a:solidFill>
                          <a:effectLst/>
                          <a:latin typeface="Tahoma" panose="020B0604030504040204" pitchFamily="34" charset="0"/>
                          <a:cs typeface="Arial" panose="020B0604020202020204" pitchFamily="34" charset="0"/>
                        </a:rPr>
                        <a:t>XBox</a:t>
                      </a:r>
                      <a:endParaRPr kumimoji="0" lang="en-US" sz="14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anchor="ct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sng" strike="noStrike" cap="none" normalizeH="0" baseline="0">
                          <a:ln>
                            <a:noFill/>
                          </a:ln>
                          <a:solidFill>
                            <a:schemeClr val="tx1"/>
                          </a:solidFill>
                          <a:effectLst/>
                          <a:latin typeface="Tahoma" panose="020B0604030504040204" pitchFamily="34" charset="0"/>
                          <a:cs typeface="Arial" panose="020B0604020202020204" pitchFamily="34" charset="0"/>
                        </a:rPr>
                        <a:t>170 x 60</a:t>
                      </a: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 34</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300  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sng" strike="noStrike" cap="none" normalizeH="0" baseline="0">
                          <a:ln>
                            <a:noFill/>
                          </a:ln>
                          <a:solidFill>
                            <a:schemeClr val="tx1"/>
                          </a:solidFill>
                          <a:effectLst/>
                          <a:latin typeface="Tahoma" panose="020B0604030504040204" pitchFamily="34" charset="0"/>
                          <a:cs typeface="Arial" panose="020B0604020202020204" pitchFamily="34" charset="0"/>
                        </a:rPr>
                        <a:t>170 x 240</a:t>
                      </a: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 136</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300  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170</a:t>
                      </a:r>
                    </a:p>
                  </a:txBody>
                  <a:tcPr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3655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Total</a:t>
                      </a:r>
                    </a:p>
                  </a:txBody>
                  <a:tcPr anchor="ctr" horzOverflow="overflow">
                    <a:lnL cap="flat">
                      <a:noFill/>
                    </a:lnL>
                    <a:lnR>
                      <a:noFill/>
                    </a:lnR>
                    <a:lnT>
                      <a:noFill/>
                    </a:lnT>
                    <a:lnB cap="flat">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60</a:t>
                      </a:r>
                    </a:p>
                  </a:txBody>
                  <a:tcPr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dirty="0">
                          <a:ln>
                            <a:noFill/>
                          </a:ln>
                          <a:solidFill>
                            <a:schemeClr val="tx1"/>
                          </a:solidFill>
                          <a:effectLst/>
                          <a:latin typeface="Tahoma" panose="020B0604030504040204" pitchFamily="34" charset="0"/>
                          <a:cs typeface="Arial" panose="020B0604020202020204" pitchFamily="34" charset="0"/>
                        </a:rPr>
                        <a:t>240</a:t>
                      </a:r>
                    </a:p>
                  </a:txBody>
                  <a:tcPr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300</a:t>
                      </a:r>
                    </a:p>
                  </a:txBody>
                  <a:tcPr anchor="ct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97679" name="Rectangle 47"/>
          <p:cNvSpPr>
            <a:spLocks noGrp="1" noChangeArrowheads="1"/>
          </p:cNvSpPr>
          <p:nvPr>
            <p:ph type="body" sz="half" idx="2"/>
          </p:nvPr>
        </p:nvSpPr>
        <p:spPr>
          <a:xfrm>
            <a:off x="2706688" y="4724401"/>
            <a:ext cx="7772400" cy="1408113"/>
          </a:xfrm>
        </p:spPr>
        <p:txBody>
          <a:bodyPr/>
          <a:lstStyle/>
          <a:p>
            <a:pPr>
              <a:lnSpc>
                <a:spcPct val="90000"/>
              </a:lnSpc>
            </a:pPr>
            <a:r>
              <a:rPr lang="en-US" sz="2000" dirty="0"/>
              <a:t>To calculate the chi-square statistic you use the observed values from the table.</a:t>
            </a:r>
          </a:p>
          <a:p>
            <a:pPr>
              <a:lnSpc>
                <a:spcPct val="90000"/>
              </a:lnSpc>
            </a:pPr>
            <a:r>
              <a:rPr lang="en-US" sz="2000" dirty="0"/>
              <a:t>Formula is [(Observed – Expected)</a:t>
            </a:r>
            <a:r>
              <a:rPr lang="en-US" sz="2000" baseline="30000" dirty="0"/>
              <a:t>2</a:t>
            </a:r>
            <a:r>
              <a:rPr lang="en-US" sz="2000" dirty="0"/>
              <a:t>/Expected] for each cell of the table</a:t>
            </a:r>
          </a:p>
        </p:txBody>
      </p:sp>
      <p:sp>
        <p:nvSpPr>
          <p:cNvPr id="197680" name="Rectangle 48"/>
          <p:cNvSpPr>
            <a:spLocks noChangeArrowheads="1"/>
          </p:cNvSpPr>
          <p:nvPr/>
        </p:nvSpPr>
        <p:spPr bwMode="auto">
          <a:xfrm>
            <a:off x="2743200" y="1981200"/>
            <a:ext cx="7543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r>
              <a:rPr lang="en-US" dirty="0">
                <a:latin typeface="Tahoma" panose="020B0604030504040204" pitchFamily="34" charset="0"/>
              </a:rPr>
              <a:t>Expected values for </a:t>
            </a:r>
            <a:r>
              <a:rPr lang="en-US" dirty="0" err="1">
                <a:latin typeface="Tahoma" panose="020B0604030504040204" pitchFamily="34" charset="0"/>
              </a:rPr>
              <a:t>XBox</a:t>
            </a:r>
            <a:r>
              <a:rPr lang="en-US" dirty="0">
                <a:latin typeface="Tahoma" panose="020B0604030504040204" pitchFamily="34" charset="0"/>
              </a:rPr>
              <a:t> and Pikachu</a:t>
            </a:r>
          </a:p>
        </p:txBody>
      </p:sp>
    </p:spTree>
    <p:extLst>
      <p:ext uri="{BB962C8B-B14F-4D97-AF65-F5344CB8AC3E}">
        <p14:creationId xmlns:p14="http://schemas.microsoft.com/office/powerpoint/2010/main" val="315880542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lstStyle/>
          <a:p>
            <a:r>
              <a:rPr lang="en-US" sz="4000" dirty="0">
                <a:solidFill>
                  <a:srgbClr val="CD0000"/>
                </a:solidFill>
              </a:rPr>
              <a:t>Chi-Square Test: </a:t>
            </a:r>
            <a:r>
              <a:rPr lang="en-US" sz="4000" dirty="0" err="1">
                <a:solidFill>
                  <a:srgbClr val="CD0000"/>
                </a:solidFill>
              </a:rPr>
              <a:t>XBox</a:t>
            </a:r>
            <a:r>
              <a:rPr lang="en-US" sz="4000" dirty="0">
                <a:solidFill>
                  <a:srgbClr val="CD0000"/>
                </a:solidFill>
              </a:rPr>
              <a:t> and Pikachu</a:t>
            </a:r>
          </a:p>
        </p:txBody>
      </p:sp>
      <p:graphicFrame>
        <p:nvGraphicFramePr>
          <p:cNvPr id="199733" name="Group 53"/>
          <p:cNvGraphicFramePr>
            <a:graphicFrameLocks noGrp="1"/>
          </p:cNvGraphicFramePr>
          <p:nvPr>
            <p:ph sz="half" idx="1"/>
            <p:extLst/>
          </p:nvPr>
        </p:nvGraphicFramePr>
        <p:xfrm>
          <a:off x="2286000" y="2362200"/>
          <a:ext cx="7772400" cy="2767203"/>
        </p:xfrm>
        <a:graphic>
          <a:graphicData uri="http://schemas.openxmlformats.org/drawingml/2006/table">
            <a:tbl>
              <a:tblPr/>
              <a:tblGrid>
                <a:gridCol w="2032000">
                  <a:extLst>
                    <a:ext uri="{9D8B030D-6E8A-4147-A177-3AD203B41FA5}">
                      <a16:colId xmlns:a16="http://schemas.microsoft.com/office/drawing/2014/main" val="20000"/>
                    </a:ext>
                  </a:extLst>
                </a:gridCol>
                <a:gridCol w="2079625">
                  <a:extLst>
                    <a:ext uri="{9D8B030D-6E8A-4147-A177-3AD203B41FA5}">
                      <a16:colId xmlns:a16="http://schemas.microsoft.com/office/drawing/2014/main" val="20001"/>
                    </a:ext>
                  </a:extLst>
                </a:gridCol>
                <a:gridCol w="1747838">
                  <a:extLst>
                    <a:ext uri="{9D8B030D-6E8A-4147-A177-3AD203B41FA5}">
                      <a16:colId xmlns:a16="http://schemas.microsoft.com/office/drawing/2014/main" val="20002"/>
                    </a:ext>
                  </a:extLst>
                </a:gridCol>
                <a:gridCol w="1912937">
                  <a:extLst>
                    <a:ext uri="{9D8B030D-6E8A-4147-A177-3AD203B41FA5}">
                      <a16:colId xmlns:a16="http://schemas.microsoft.com/office/drawing/2014/main" val="20003"/>
                    </a:ext>
                  </a:extLst>
                </a:gridCol>
              </a:tblGrid>
              <a:tr h="33655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sz="14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horzOverflow="overflow">
                    <a:lnL cap="flat">
                      <a:noFill/>
                    </a:lnL>
                    <a:lnR>
                      <a:noFill/>
                    </a:lnR>
                    <a:lnT cap="flat">
                      <a:noFill/>
                    </a:lnT>
                    <a:lnB>
                      <a:noFill/>
                    </a:lnB>
                    <a:lnTlToBr>
                      <a:noFill/>
                    </a:lnTlToBr>
                    <a:lnBlToTr>
                      <a:noFill/>
                    </a:lnBlToTr>
                    <a:noFill/>
                  </a:tcPr>
                </a:tc>
                <a:tc gridSpan="2">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dirty="0">
                          <a:ln>
                            <a:noFill/>
                          </a:ln>
                          <a:solidFill>
                            <a:schemeClr val="tx1"/>
                          </a:solidFill>
                          <a:effectLst/>
                          <a:latin typeface="Tahoma" panose="020B0604030504040204" pitchFamily="34" charset="0"/>
                          <a:cs typeface="Arial" panose="020B0604020202020204" pitchFamily="34" charset="0"/>
                        </a:rPr>
                        <a:t>Like  Pikachu?</a:t>
                      </a:r>
                    </a:p>
                  </a:txBody>
                  <a:tcPr horzOverflow="overflow">
                    <a:lnL>
                      <a:noFill/>
                    </a:lnL>
                    <a:lnR>
                      <a:noFill/>
                    </a:lnR>
                    <a:lnT cap="flat">
                      <a:noFill/>
                    </a:lnT>
                    <a:lnB>
                      <a:noFill/>
                    </a:lnB>
                    <a:lnTlToBr>
                      <a:noFill/>
                    </a:lnTlToBr>
                    <a:lnBlToTr>
                      <a:noFill/>
                    </a:lnBlToTr>
                    <a:noFill/>
                  </a:tcPr>
                </a:tc>
                <a:tc hMerge="1">
                  <a:txBody>
                    <a:bodyPr/>
                    <a:lstStyle/>
                    <a:p>
                      <a:endParaRPr lang="en-US"/>
                    </a:p>
                  </a:txBody>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4603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Yes</a:t>
                      </a: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No</a:t>
                      </a:r>
                    </a:p>
                  </a:txBody>
                  <a:tcPr anchor="ctr"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Total</a:t>
                      </a:r>
                    </a:p>
                  </a:txBody>
                  <a:tcPr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38735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dirty="0" err="1">
                          <a:ln>
                            <a:noFill/>
                          </a:ln>
                          <a:solidFill>
                            <a:schemeClr val="tx1"/>
                          </a:solidFill>
                          <a:effectLst/>
                          <a:latin typeface="Tahoma" panose="020B0604030504040204" pitchFamily="34" charset="0"/>
                          <a:cs typeface="Arial" panose="020B0604020202020204" pitchFamily="34" charset="0"/>
                        </a:rPr>
                        <a:t>XBox</a:t>
                      </a:r>
                      <a:endParaRPr kumimoji="0" lang="en-US" sz="14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anchor="ct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sng" strike="noStrike" cap="none" normalizeH="0" baseline="0">
                          <a:ln>
                            <a:noFill/>
                          </a:ln>
                          <a:solidFill>
                            <a:schemeClr val="tx1"/>
                          </a:solidFill>
                          <a:effectLst/>
                          <a:latin typeface="Tahoma" panose="020B0604030504040204" pitchFamily="34" charset="0"/>
                          <a:cs typeface="Arial" panose="020B0604020202020204" pitchFamily="34" charset="0"/>
                        </a:rPr>
                        <a:t>(41-26)</a:t>
                      </a:r>
                      <a:r>
                        <a:rPr kumimoji="0" lang="en-US" sz="1400" b="0" i="0" u="sng" strike="noStrike" cap="none" normalizeH="0" baseline="30000">
                          <a:ln>
                            <a:noFill/>
                          </a:ln>
                          <a:solidFill>
                            <a:schemeClr val="tx1"/>
                          </a:solidFill>
                          <a:effectLst/>
                          <a:latin typeface="Tahoma" panose="020B0604030504040204" pitchFamily="34" charset="0"/>
                          <a:cs typeface="Arial" panose="020B0604020202020204" pitchFamily="34" charset="0"/>
                        </a:rPr>
                        <a:t>2</a:t>
                      </a: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 8.7</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26 </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sng" strike="noStrike" cap="none" normalizeH="0" baseline="0">
                          <a:ln>
                            <a:noFill/>
                          </a:ln>
                          <a:solidFill>
                            <a:schemeClr val="tx1"/>
                          </a:solidFill>
                          <a:effectLst/>
                          <a:latin typeface="Tahoma" panose="020B0604030504040204" pitchFamily="34" charset="0"/>
                          <a:cs typeface="Arial" panose="020B0604020202020204" pitchFamily="34" charset="0"/>
                        </a:rPr>
                        <a:t>(89-104)</a:t>
                      </a:r>
                      <a:r>
                        <a:rPr kumimoji="0" lang="en-US" sz="1400" b="0" i="0" u="sng" strike="noStrike" cap="none" normalizeH="0" baseline="30000">
                          <a:ln>
                            <a:noFill/>
                          </a:ln>
                          <a:solidFill>
                            <a:schemeClr val="tx1"/>
                          </a:solidFill>
                          <a:effectLst/>
                          <a:latin typeface="Tahoma" panose="020B0604030504040204" pitchFamily="34" charset="0"/>
                          <a:cs typeface="Arial" panose="020B0604020202020204" pitchFamily="34" charset="0"/>
                        </a:rPr>
                        <a:t>2</a:t>
                      </a: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 2.2</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104 </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130</a:t>
                      </a:r>
                    </a:p>
                  </a:txBody>
                  <a:tcPr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460375">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dirty="0">
                          <a:ln>
                            <a:noFill/>
                          </a:ln>
                          <a:solidFill>
                            <a:schemeClr val="tx1"/>
                          </a:solidFill>
                          <a:effectLst/>
                          <a:latin typeface="Tahoma" panose="020B0604030504040204" pitchFamily="34" charset="0"/>
                          <a:cs typeface="Arial" panose="020B0604020202020204" pitchFamily="34" charset="0"/>
                        </a:rPr>
                        <a:t>No </a:t>
                      </a:r>
                      <a:r>
                        <a:rPr kumimoji="0" lang="en-US" sz="1400" b="0" i="0" u="none" strike="noStrike" cap="none" normalizeH="0" baseline="0" dirty="0" err="1">
                          <a:ln>
                            <a:noFill/>
                          </a:ln>
                          <a:solidFill>
                            <a:schemeClr val="tx1"/>
                          </a:solidFill>
                          <a:effectLst/>
                          <a:latin typeface="Tahoma" panose="020B0604030504040204" pitchFamily="34" charset="0"/>
                          <a:cs typeface="Arial" panose="020B0604020202020204" pitchFamily="34" charset="0"/>
                        </a:rPr>
                        <a:t>XBox</a:t>
                      </a:r>
                      <a:endParaRPr kumimoji="0" lang="en-US" sz="1400" b="0" i="0" u="none" strike="noStrike" cap="none" normalizeH="0" baseline="0" dirty="0">
                        <a:ln>
                          <a:noFill/>
                        </a:ln>
                        <a:solidFill>
                          <a:schemeClr val="tx1"/>
                        </a:solidFill>
                        <a:effectLst/>
                        <a:latin typeface="Tahoma" panose="020B0604030504040204" pitchFamily="34" charset="0"/>
                        <a:cs typeface="Arial" panose="020B0604020202020204" pitchFamily="34" charset="0"/>
                      </a:endParaRPr>
                    </a:p>
                  </a:txBody>
                  <a:tcPr anchor="ctr"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sng" strike="noStrike" cap="none" normalizeH="0" baseline="0">
                          <a:ln>
                            <a:noFill/>
                          </a:ln>
                          <a:solidFill>
                            <a:schemeClr val="tx1"/>
                          </a:solidFill>
                          <a:effectLst/>
                          <a:latin typeface="Tahoma" panose="020B0604030504040204" pitchFamily="34" charset="0"/>
                          <a:cs typeface="Arial" panose="020B0604020202020204" pitchFamily="34" charset="0"/>
                        </a:rPr>
                        <a:t>(19-34)</a:t>
                      </a:r>
                      <a:r>
                        <a:rPr kumimoji="0" lang="en-US" sz="1400" b="0" i="0" u="sng" strike="noStrike" cap="none" normalizeH="0" baseline="30000">
                          <a:ln>
                            <a:noFill/>
                          </a:ln>
                          <a:solidFill>
                            <a:schemeClr val="tx1"/>
                          </a:solidFill>
                          <a:effectLst/>
                          <a:latin typeface="Tahoma" panose="020B0604030504040204" pitchFamily="34" charset="0"/>
                          <a:cs typeface="Arial" panose="020B0604020202020204" pitchFamily="34" charset="0"/>
                        </a:rPr>
                        <a:t>2</a:t>
                      </a: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 6.6</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34 </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sng" strike="noStrike" cap="none" normalizeH="0" baseline="0">
                          <a:ln>
                            <a:noFill/>
                          </a:ln>
                          <a:solidFill>
                            <a:schemeClr val="tx1"/>
                          </a:solidFill>
                          <a:effectLst/>
                          <a:latin typeface="Tahoma" panose="020B0604030504040204" pitchFamily="34" charset="0"/>
                          <a:cs typeface="Arial" panose="020B0604020202020204" pitchFamily="34" charset="0"/>
                        </a:rPr>
                        <a:t>(151-136)</a:t>
                      </a:r>
                      <a:r>
                        <a:rPr kumimoji="0" lang="en-US" sz="1400" b="0" i="0" u="sng" strike="noStrike" cap="none" normalizeH="0" baseline="30000">
                          <a:ln>
                            <a:noFill/>
                          </a:ln>
                          <a:solidFill>
                            <a:schemeClr val="tx1"/>
                          </a:solidFill>
                          <a:effectLst/>
                          <a:latin typeface="Tahoma" panose="020B0604030504040204" pitchFamily="34" charset="0"/>
                          <a:cs typeface="Arial" panose="020B0604020202020204" pitchFamily="34" charset="0"/>
                        </a:rPr>
                        <a:t>2</a:t>
                      </a: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 1.7</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136 </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170</a:t>
                      </a:r>
                    </a:p>
                  </a:txBody>
                  <a:tcPr anchor="ctr"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3655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Total</a:t>
                      </a:r>
                    </a:p>
                  </a:txBody>
                  <a:tcPr anchor="ctr" horzOverflow="overflow">
                    <a:lnL cap="flat">
                      <a:noFill/>
                    </a:lnL>
                    <a:lnR>
                      <a:noFill/>
                    </a:lnR>
                    <a:lnT>
                      <a:noFill/>
                    </a:lnT>
                    <a:lnB cap="flat">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60</a:t>
                      </a:r>
                    </a:p>
                  </a:txBody>
                  <a:tcPr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240</a:t>
                      </a:r>
                    </a:p>
                  </a:txBody>
                  <a:tcPr anchor="ctr" horzOverflow="overflow">
                    <a:lnL>
                      <a:noFill/>
                    </a:lnL>
                    <a:lnR>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300</a:t>
                      </a:r>
                    </a:p>
                  </a:txBody>
                  <a:tcPr anchor="ct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99727" name="Rectangle 47"/>
          <p:cNvSpPr>
            <a:spLocks noGrp="1" noChangeArrowheads="1"/>
          </p:cNvSpPr>
          <p:nvPr>
            <p:ph type="body" sz="half" idx="2"/>
          </p:nvPr>
        </p:nvSpPr>
        <p:spPr>
          <a:xfrm>
            <a:off x="2667000" y="5181601"/>
            <a:ext cx="7772400" cy="1408113"/>
          </a:xfrm>
        </p:spPr>
        <p:txBody>
          <a:bodyPr/>
          <a:lstStyle/>
          <a:p>
            <a:r>
              <a:rPr lang="en-US" dirty="0">
                <a:latin typeface="+mj-lt"/>
              </a:rPr>
              <a:t>The chi-square (</a:t>
            </a:r>
            <a:r>
              <a:rPr lang="el-GR" dirty="0">
                <a:latin typeface="+mj-lt"/>
              </a:rPr>
              <a:t>χ</a:t>
            </a:r>
            <a:r>
              <a:rPr lang="en-US" dirty="0">
                <a:latin typeface="+mj-lt"/>
              </a:rPr>
              <a:t>2) for this example is 19.2 </a:t>
            </a:r>
          </a:p>
          <a:p>
            <a:pPr lvl="1"/>
            <a:r>
              <a:rPr lang="en-US" dirty="0">
                <a:latin typeface="+mj-lt"/>
              </a:rPr>
              <a:t>8.7 + 2.2 + 6.6 + 1.7 = 19.2</a:t>
            </a:r>
          </a:p>
        </p:txBody>
      </p:sp>
      <p:sp>
        <p:nvSpPr>
          <p:cNvPr id="199728" name="Rectangle 48"/>
          <p:cNvSpPr>
            <a:spLocks noChangeArrowheads="1"/>
          </p:cNvSpPr>
          <p:nvPr/>
        </p:nvSpPr>
        <p:spPr bwMode="auto">
          <a:xfrm>
            <a:off x="2743200" y="1981200"/>
            <a:ext cx="75438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r>
              <a:rPr lang="en-US" dirty="0">
                <a:latin typeface="Tahoma" panose="020B0604030504040204" pitchFamily="34" charset="0"/>
              </a:rPr>
              <a:t>Expected values for </a:t>
            </a:r>
            <a:r>
              <a:rPr lang="en-US" dirty="0" err="1">
                <a:latin typeface="Tahoma" panose="020B0604030504040204" pitchFamily="34" charset="0"/>
              </a:rPr>
              <a:t>XBox</a:t>
            </a:r>
            <a:r>
              <a:rPr lang="en-US" dirty="0">
                <a:latin typeface="Tahoma" panose="020B0604030504040204" pitchFamily="34" charset="0"/>
              </a:rPr>
              <a:t> and Pikachu</a:t>
            </a:r>
          </a:p>
        </p:txBody>
      </p:sp>
    </p:spTree>
    <p:extLst>
      <p:ext uri="{BB962C8B-B14F-4D97-AF65-F5344CB8AC3E}">
        <p14:creationId xmlns:p14="http://schemas.microsoft.com/office/powerpoint/2010/main" val="1103770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867697" y="49444"/>
            <a:ext cx="10515600" cy="1325563"/>
          </a:xfrm>
        </p:spPr>
        <p:txBody>
          <a:bodyPr>
            <a:normAutofit/>
          </a:bodyPr>
          <a:lstStyle/>
          <a:p>
            <a:r>
              <a:rPr lang="en-US" altLang="en-US" sz="4000" dirty="0">
                <a:solidFill>
                  <a:srgbClr val="CD0000"/>
                </a:solidFill>
              </a:rPr>
              <a:t>Probability - NOT Rule</a:t>
            </a:r>
          </a:p>
        </p:txBody>
      </p:sp>
      <p:sp>
        <p:nvSpPr>
          <p:cNvPr id="5123" name="Rectangle 5"/>
          <p:cNvSpPr>
            <a:spLocks noGrp="1" noChangeArrowheads="1"/>
          </p:cNvSpPr>
          <p:nvPr>
            <p:ph type="body" idx="1"/>
          </p:nvPr>
        </p:nvSpPr>
        <p:spPr>
          <a:xfrm>
            <a:off x="1099985" y="1158875"/>
            <a:ext cx="10515600" cy="4351338"/>
          </a:xfrm>
        </p:spPr>
        <p:txBody>
          <a:bodyPr/>
          <a:lstStyle/>
          <a:p>
            <a:r>
              <a:rPr lang="en-US" altLang="en-US" dirty="0">
                <a:latin typeface="+mj-lt"/>
              </a:rPr>
              <a:t>The chance of an event not happening is 1 minus the chance of it happening.</a:t>
            </a:r>
          </a:p>
          <a:p>
            <a:r>
              <a:rPr lang="en-US" altLang="en-US" dirty="0">
                <a:latin typeface="+mj-lt"/>
              </a:rPr>
              <a:t>For example, the chance of not getting a 2 on a die is 1 - 1/6 = 5/6.</a:t>
            </a:r>
          </a:p>
          <a:p>
            <a:r>
              <a:rPr lang="en-US" altLang="en-US" dirty="0">
                <a:latin typeface="+mj-lt"/>
              </a:rPr>
              <a:t>This rule can be very useful.  Sometimes complicated problems are greatly simplified by examining them backwards.</a:t>
            </a:r>
          </a:p>
          <a:p>
            <a:pPr>
              <a:buFontTx/>
              <a:buNone/>
            </a:pPr>
            <a:r>
              <a:rPr lang="en-US" altLang="en-US" dirty="0">
                <a:latin typeface="+mj-lt"/>
              </a:rPr>
              <a:t>	P(A’ ) = 1 - P(A)</a:t>
            </a:r>
          </a:p>
          <a:p>
            <a:pPr>
              <a:buFontTx/>
              <a:buNone/>
            </a:pPr>
            <a:r>
              <a:rPr lang="en-US" altLang="en-US" dirty="0">
                <a:latin typeface="+mj-lt"/>
              </a:rPr>
              <a:t>	For an event A, A’ is the </a:t>
            </a:r>
            <a:r>
              <a:rPr lang="en-US" altLang="en-US" b="1" dirty="0">
                <a:latin typeface="+mj-lt"/>
              </a:rPr>
              <a:t>complement of A</a:t>
            </a:r>
            <a:r>
              <a:rPr lang="en-US" altLang="en-US" dirty="0">
                <a:latin typeface="+mj-lt"/>
              </a:rPr>
              <a:t>; A’ is everything in </a:t>
            </a:r>
            <a:r>
              <a:rPr lang="en-US" altLang="en-US" i="1" dirty="0">
                <a:latin typeface="+mj-lt"/>
              </a:rPr>
              <a:t>S</a:t>
            </a:r>
            <a:r>
              <a:rPr lang="en-US" altLang="en-US" dirty="0">
                <a:latin typeface="+mj-lt"/>
              </a:rPr>
              <a:t>  that is </a:t>
            </a:r>
            <a:r>
              <a:rPr lang="en-US" altLang="en-US" u="sng" dirty="0">
                <a:latin typeface="+mj-lt"/>
              </a:rPr>
              <a:t>not</a:t>
            </a:r>
            <a:r>
              <a:rPr lang="en-US" altLang="en-US" dirty="0">
                <a:latin typeface="+mj-lt"/>
              </a:rPr>
              <a:t> in A.</a:t>
            </a:r>
          </a:p>
          <a:p>
            <a:endParaRPr lang="en-US" altLang="en-US" dirty="0"/>
          </a:p>
        </p:txBody>
      </p:sp>
      <p:sp>
        <p:nvSpPr>
          <p:cNvPr id="5" name="Rectangle 4"/>
          <p:cNvSpPr>
            <a:spLocks noChangeArrowheads="1"/>
          </p:cNvSpPr>
          <p:nvPr/>
        </p:nvSpPr>
        <p:spPr bwMode="auto">
          <a:xfrm>
            <a:off x="3669022" y="4641619"/>
            <a:ext cx="6092825" cy="1978025"/>
          </a:xfrm>
          <a:prstGeom prst="rect">
            <a:avLst/>
          </a:prstGeom>
          <a:solidFill>
            <a:schemeClr val="bg1">
              <a:lumMod val="95000"/>
            </a:schemeClr>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dirty="0"/>
          </a:p>
        </p:txBody>
      </p:sp>
      <p:sp>
        <p:nvSpPr>
          <p:cNvPr id="6" name="Oval 5"/>
          <p:cNvSpPr>
            <a:spLocks noChangeArrowheads="1"/>
          </p:cNvSpPr>
          <p:nvPr/>
        </p:nvSpPr>
        <p:spPr bwMode="auto">
          <a:xfrm>
            <a:off x="5878822" y="5098819"/>
            <a:ext cx="1368425" cy="1368425"/>
          </a:xfrm>
          <a:prstGeom prst="ellipse">
            <a:avLst/>
          </a:prstGeom>
          <a:solidFill>
            <a:schemeClr val="accent6"/>
          </a:solidFill>
          <a:ln w="127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en-US" dirty="0"/>
          </a:p>
        </p:txBody>
      </p:sp>
      <p:sp>
        <p:nvSpPr>
          <p:cNvPr id="7" name="Rectangle 7"/>
          <p:cNvSpPr>
            <a:spLocks noChangeArrowheads="1"/>
          </p:cNvSpPr>
          <p:nvPr/>
        </p:nvSpPr>
        <p:spPr bwMode="auto">
          <a:xfrm>
            <a:off x="8087033" y="5173431"/>
            <a:ext cx="5334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b="1" dirty="0"/>
              <a:t>A'</a:t>
            </a:r>
          </a:p>
        </p:txBody>
      </p:sp>
      <p:sp>
        <p:nvSpPr>
          <p:cNvPr id="8" name="Rectangle 6"/>
          <p:cNvSpPr>
            <a:spLocks noChangeArrowheads="1"/>
          </p:cNvSpPr>
          <p:nvPr/>
        </p:nvSpPr>
        <p:spPr bwMode="auto">
          <a:xfrm>
            <a:off x="6372534" y="5475679"/>
            <a:ext cx="381000"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dirty="0"/>
              <a:t>A</a:t>
            </a:r>
          </a:p>
        </p:txBody>
      </p:sp>
    </p:spTree>
    <p:extLst>
      <p:ext uri="{BB962C8B-B14F-4D97-AF65-F5344CB8AC3E}">
        <p14:creationId xmlns:p14="http://schemas.microsoft.com/office/powerpoint/2010/main" val="407440972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sz="4000" dirty="0">
                <a:solidFill>
                  <a:srgbClr val="CD0000"/>
                </a:solidFill>
              </a:rPr>
              <a:t>Chi-Square Test</a:t>
            </a:r>
          </a:p>
        </p:txBody>
      </p:sp>
      <p:sp>
        <p:nvSpPr>
          <p:cNvPr id="151573" name="Rectangle 21"/>
          <p:cNvSpPr>
            <a:spLocks noGrp="1" noChangeArrowheads="1"/>
          </p:cNvSpPr>
          <p:nvPr>
            <p:ph type="body" idx="1"/>
          </p:nvPr>
        </p:nvSpPr>
        <p:spPr/>
        <p:txBody>
          <a:bodyPr/>
          <a:lstStyle/>
          <a:p>
            <a:pPr>
              <a:lnSpc>
                <a:spcPct val="90000"/>
              </a:lnSpc>
            </a:pPr>
            <a:r>
              <a:rPr lang="en-US" dirty="0">
                <a:latin typeface="+mj-lt"/>
              </a:rPr>
              <a:t>What does the chi-square tell you?</a:t>
            </a:r>
          </a:p>
          <a:p>
            <a:pPr>
              <a:lnSpc>
                <a:spcPct val="90000"/>
              </a:lnSpc>
            </a:pPr>
            <a:r>
              <a:rPr lang="en-US" dirty="0">
                <a:latin typeface="+mj-lt"/>
              </a:rPr>
              <a:t>In general, the higher the chi-square value, the greater the likelihood there is a statistically significant difference between the two groups you are comparing</a:t>
            </a:r>
          </a:p>
          <a:p>
            <a:pPr>
              <a:lnSpc>
                <a:spcPct val="90000"/>
              </a:lnSpc>
            </a:pPr>
            <a:r>
              <a:rPr lang="en-US" dirty="0">
                <a:latin typeface="+mj-lt"/>
              </a:rPr>
              <a:t>To know for sure, you need to look up the </a:t>
            </a:r>
            <a:r>
              <a:rPr lang="en-US" b="1" dirty="0">
                <a:latin typeface="+mj-lt"/>
              </a:rPr>
              <a:t>p-value</a:t>
            </a:r>
            <a:r>
              <a:rPr lang="en-US" dirty="0">
                <a:latin typeface="+mj-lt"/>
              </a:rPr>
              <a:t> in a chi-square table</a:t>
            </a:r>
          </a:p>
          <a:p>
            <a:pPr>
              <a:lnSpc>
                <a:spcPct val="90000"/>
              </a:lnSpc>
            </a:pPr>
            <a:r>
              <a:rPr lang="en-US" dirty="0">
                <a:latin typeface="+mj-lt"/>
              </a:rPr>
              <a:t>We will discuss p-values after a discussion of different types of chi-square tests</a:t>
            </a:r>
          </a:p>
        </p:txBody>
      </p:sp>
    </p:spTree>
    <p:extLst>
      <p:ext uri="{BB962C8B-B14F-4D97-AF65-F5344CB8AC3E}">
        <p14:creationId xmlns:p14="http://schemas.microsoft.com/office/powerpoint/2010/main" val="26935535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sz="4000" dirty="0">
                <a:solidFill>
                  <a:srgbClr val="CD0000"/>
                </a:solidFill>
              </a:rPr>
              <a:t>Types of Statistical Tests</a:t>
            </a:r>
          </a:p>
        </p:txBody>
      </p:sp>
      <p:graphicFrame>
        <p:nvGraphicFramePr>
          <p:cNvPr id="157763" name="Group 67"/>
          <p:cNvGraphicFramePr>
            <a:graphicFrameLocks noGrp="1"/>
          </p:cNvGraphicFramePr>
          <p:nvPr>
            <p:ph idx="1"/>
          </p:nvPr>
        </p:nvGraphicFramePr>
        <p:xfrm>
          <a:off x="2706688" y="2017714"/>
          <a:ext cx="7772400" cy="4230688"/>
        </p:xfrm>
        <a:graphic>
          <a:graphicData uri="http://schemas.openxmlformats.org/drawingml/2006/table">
            <a:tb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801688">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600" b="1" i="0" u="none" strike="noStrike" cap="none" normalizeH="0" baseline="0">
                          <a:ln>
                            <a:noFill/>
                          </a:ln>
                          <a:solidFill>
                            <a:schemeClr val="tx1"/>
                          </a:solidFill>
                          <a:effectLst/>
                          <a:latin typeface="Tahoma" panose="020B0604030504040204" pitchFamily="34" charset="0"/>
                          <a:cs typeface="Arial" panose="020B0604020202020204" pitchFamily="34" charset="0"/>
                        </a:rPr>
                        <a:t>Parade of</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600" b="1" i="0" u="none" strike="noStrike" cap="none" normalizeH="0" baseline="0">
                          <a:ln>
                            <a:noFill/>
                          </a:ln>
                          <a:solidFill>
                            <a:schemeClr val="tx1"/>
                          </a:solidFill>
                          <a:effectLst/>
                          <a:latin typeface="Tahoma" panose="020B0604030504040204" pitchFamily="34" charset="0"/>
                          <a:cs typeface="Arial" panose="020B0604020202020204" pitchFamily="34" charset="0"/>
                        </a:rPr>
                        <a:t>Statistics Guys</a:t>
                      </a:r>
                      <a:endParaRPr kumimoji="0" lang="en-US" sz="28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sz="28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858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1" i="1" u="none" strike="noStrike" cap="none" normalizeH="0" baseline="0">
                          <a:ln>
                            <a:noFill/>
                          </a:ln>
                          <a:solidFill>
                            <a:schemeClr val="tx1"/>
                          </a:solidFill>
                          <a:effectLst/>
                          <a:latin typeface="Tahoma" panose="020B0604030504040204" pitchFamily="34" charset="0"/>
                          <a:cs typeface="Arial" panose="020B0604020202020204" pitchFamily="34" charset="0"/>
                        </a:rPr>
                        <a:t>The right test...</a:t>
                      </a:r>
                      <a:endPar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1" i="1" u="none" strike="noStrike" cap="none" normalizeH="0" baseline="0">
                          <a:ln>
                            <a:noFill/>
                          </a:ln>
                          <a:solidFill>
                            <a:schemeClr val="tx1"/>
                          </a:solidFill>
                          <a:effectLst/>
                          <a:latin typeface="Tahoma" panose="020B0604030504040204" pitchFamily="34" charset="0"/>
                          <a:cs typeface="Arial" panose="020B0604020202020204" pitchFamily="34" charset="0"/>
                        </a:rPr>
                        <a:t>To use when….</a:t>
                      </a:r>
                      <a:endPar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858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Pearson chi-square (uncorrected)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Sample size &gt;100</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Expected cell counts &gt; 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858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Yates chi-square (corrected)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Sample size &gt;30</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Expected cell counts ≥ 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858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Mantel-Haenszel chi-square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Sample size &gt; 30</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Variables are ordinal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85800">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Fisher’s exact test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cs typeface="Arial" panose="020B0604020202020204" pitchFamily="34" charset="0"/>
                        </a:defRPr>
                      </a:lvl1pPr>
                      <a:lvl2pPr>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cs typeface="Arial" panose="020B0604020202020204" pitchFamily="34" charset="0"/>
                        </a:defRPr>
                      </a:lvl2pPr>
                      <a:lvl3pPr>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cs typeface="Arial" panose="020B0604020202020204" pitchFamily="34" charset="0"/>
                        </a:defRPr>
                      </a:lvl3pPr>
                      <a:lvl4pPr>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cs typeface="Arial" panose="020B0604020202020204" pitchFamily="34" charset="0"/>
                        </a:defRPr>
                      </a:lvl4pPr>
                      <a:lvl5pPr>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Sample size &lt; 30 and/or</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sz="1400" b="0" i="0" u="none" strike="noStrike" cap="none" normalizeH="0" baseline="0">
                          <a:ln>
                            <a:noFill/>
                          </a:ln>
                          <a:solidFill>
                            <a:schemeClr val="tx1"/>
                          </a:solidFill>
                          <a:effectLst/>
                          <a:latin typeface="Tahoma" panose="020B0604030504040204" pitchFamily="34" charset="0"/>
                          <a:cs typeface="Arial" panose="020B0604020202020204" pitchFamily="34" charset="0"/>
                        </a:rPr>
                        <a:t>Expected cell counts &lt; 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157741" name="Picture 45" descr="MCj0078817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48600" y="2057401"/>
            <a:ext cx="123825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85979231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en-US" sz="4000" dirty="0">
                <a:solidFill>
                  <a:srgbClr val="CD0000"/>
                </a:solidFill>
              </a:rPr>
              <a:t>P-Values</a:t>
            </a:r>
          </a:p>
        </p:txBody>
      </p:sp>
      <p:sp>
        <p:nvSpPr>
          <p:cNvPr id="218115" name="Rectangle 3"/>
          <p:cNvSpPr>
            <a:spLocks noGrp="1" noChangeArrowheads="1"/>
          </p:cNvSpPr>
          <p:nvPr>
            <p:ph type="body" idx="1"/>
          </p:nvPr>
        </p:nvSpPr>
        <p:spPr/>
        <p:txBody>
          <a:bodyPr/>
          <a:lstStyle/>
          <a:p>
            <a:pPr>
              <a:lnSpc>
                <a:spcPct val="90000"/>
              </a:lnSpc>
            </a:pPr>
            <a:r>
              <a:rPr lang="en-US" dirty="0">
                <a:latin typeface="+mj-lt"/>
              </a:rPr>
              <a:t>Many statistical tests give both a numeric result (e.g. a chi-square value) and a p-value</a:t>
            </a:r>
          </a:p>
          <a:p>
            <a:pPr>
              <a:lnSpc>
                <a:spcPct val="90000"/>
              </a:lnSpc>
            </a:pPr>
            <a:r>
              <a:rPr lang="en-US" dirty="0">
                <a:latin typeface="+mj-lt"/>
              </a:rPr>
              <a:t>The p-value ranges between 0 and 1</a:t>
            </a:r>
          </a:p>
          <a:p>
            <a:pPr>
              <a:lnSpc>
                <a:spcPct val="90000"/>
              </a:lnSpc>
            </a:pPr>
            <a:r>
              <a:rPr lang="en-US" dirty="0">
                <a:latin typeface="+mj-lt"/>
              </a:rPr>
              <a:t>What does the p-value tell you?</a:t>
            </a:r>
          </a:p>
          <a:p>
            <a:pPr lvl="1">
              <a:lnSpc>
                <a:spcPct val="90000"/>
              </a:lnSpc>
            </a:pPr>
            <a:r>
              <a:rPr lang="en-US" dirty="0">
                <a:latin typeface="+mj-lt"/>
              </a:rPr>
              <a:t>The p-value is the probability of getting the result you got, assuming that the two groups you are comparing are actually </a:t>
            </a:r>
            <a:r>
              <a:rPr lang="en-US" i="1" dirty="0">
                <a:latin typeface="+mj-lt"/>
              </a:rPr>
              <a:t>the same</a:t>
            </a:r>
          </a:p>
        </p:txBody>
      </p:sp>
    </p:spTree>
    <p:extLst>
      <p:ext uri="{BB962C8B-B14F-4D97-AF65-F5344CB8AC3E}">
        <p14:creationId xmlns:p14="http://schemas.microsoft.com/office/powerpoint/2010/main" val="167031097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p:txBody>
          <a:bodyPr/>
          <a:lstStyle/>
          <a:p>
            <a:r>
              <a:rPr lang="en-US" sz="4000" dirty="0">
                <a:solidFill>
                  <a:srgbClr val="CD0000"/>
                </a:solidFill>
              </a:rPr>
              <a:t>P-Values</a:t>
            </a:r>
          </a:p>
        </p:txBody>
      </p:sp>
      <p:sp>
        <p:nvSpPr>
          <p:cNvPr id="219139" name="Rectangle 3"/>
          <p:cNvSpPr>
            <a:spLocks noGrp="1" noChangeArrowheads="1"/>
          </p:cNvSpPr>
          <p:nvPr>
            <p:ph type="body" idx="1"/>
          </p:nvPr>
        </p:nvSpPr>
        <p:spPr/>
        <p:txBody>
          <a:bodyPr/>
          <a:lstStyle/>
          <a:p>
            <a:pPr>
              <a:lnSpc>
                <a:spcPct val="90000"/>
              </a:lnSpc>
            </a:pPr>
            <a:r>
              <a:rPr lang="en-US" sz="2400" dirty="0">
                <a:latin typeface="+mj-lt"/>
              </a:rPr>
              <a:t>Start by assuming there is no difference in outcomes between the groups</a:t>
            </a:r>
          </a:p>
          <a:p>
            <a:pPr>
              <a:lnSpc>
                <a:spcPct val="90000"/>
              </a:lnSpc>
            </a:pPr>
            <a:r>
              <a:rPr lang="en-US" sz="2400" dirty="0">
                <a:latin typeface="+mj-lt"/>
              </a:rPr>
              <a:t>Look at the test statistic and p-value to see if they indicate otherwise</a:t>
            </a:r>
          </a:p>
          <a:p>
            <a:pPr lvl="1">
              <a:lnSpc>
                <a:spcPct val="90000"/>
              </a:lnSpc>
            </a:pPr>
            <a:r>
              <a:rPr lang="en-US" sz="2000" dirty="0">
                <a:latin typeface="+mj-lt"/>
              </a:rPr>
              <a:t>A low p-value means that (assuming the groups are the same) the probability of observing these results by chance is very small</a:t>
            </a:r>
          </a:p>
          <a:p>
            <a:pPr lvl="2">
              <a:lnSpc>
                <a:spcPct val="90000"/>
              </a:lnSpc>
            </a:pPr>
            <a:r>
              <a:rPr lang="en-US" sz="1800" dirty="0">
                <a:latin typeface="+mj-lt"/>
              </a:rPr>
              <a:t>Difference between the two groups is statistically significant</a:t>
            </a:r>
          </a:p>
          <a:p>
            <a:pPr lvl="1">
              <a:lnSpc>
                <a:spcPct val="90000"/>
              </a:lnSpc>
            </a:pPr>
            <a:r>
              <a:rPr lang="en-US" sz="2000" dirty="0">
                <a:latin typeface="+mj-lt"/>
              </a:rPr>
              <a:t>A high p-value means that the two groups were not that different</a:t>
            </a:r>
          </a:p>
          <a:p>
            <a:pPr lvl="1">
              <a:lnSpc>
                <a:spcPct val="90000"/>
              </a:lnSpc>
            </a:pPr>
            <a:r>
              <a:rPr lang="en-US" sz="2000" dirty="0">
                <a:latin typeface="+mj-lt"/>
              </a:rPr>
              <a:t>A p-value of 1 means that there was no difference between the two groups</a:t>
            </a:r>
          </a:p>
        </p:txBody>
      </p:sp>
    </p:spTree>
    <p:extLst>
      <p:ext uri="{BB962C8B-B14F-4D97-AF65-F5344CB8AC3E}">
        <p14:creationId xmlns:p14="http://schemas.microsoft.com/office/powerpoint/2010/main" val="227750662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p:txBody>
          <a:bodyPr/>
          <a:lstStyle/>
          <a:p>
            <a:r>
              <a:rPr lang="en-US" sz="4000" dirty="0">
                <a:solidFill>
                  <a:srgbClr val="CD0000"/>
                </a:solidFill>
              </a:rPr>
              <a:t>P-Values</a:t>
            </a:r>
          </a:p>
        </p:txBody>
      </p:sp>
      <p:sp>
        <p:nvSpPr>
          <p:cNvPr id="222211" name="Rectangle 3"/>
          <p:cNvSpPr>
            <a:spLocks noGrp="1" noChangeArrowheads="1"/>
          </p:cNvSpPr>
          <p:nvPr>
            <p:ph type="body" idx="1"/>
          </p:nvPr>
        </p:nvSpPr>
        <p:spPr/>
        <p:txBody>
          <a:bodyPr/>
          <a:lstStyle/>
          <a:p>
            <a:pPr>
              <a:lnSpc>
                <a:spcPct val="90000"/>
              </a:lnSpc>
            </a:pPr>
            <a:r>
              <a:rPr lang="en-US" dirty="0">
                <a:latin typeface="+mj-lt"/>
              </a:rPr>
              <a:t>Generally, if the p-value is less than 0.05, the difference observed is considered statistically significant, </a:t>
            </a:r>
            <a:r>
              <a:rPr lang="en-US" dirty="0" err="1">
                <a:latin typeface="+mj-lt"/>
              </a:rPr>
              <a:t>ie</a:t>
            </a:r>
            <a:r>
              <a:rPr lang="en-US" dirty="0">
                <a:latin typeface="+mj-lt"/>
              </a:rPr>
              <a:t>. the difference did not happen by chance</a:t>
            </a:r>
          </a:p>
          <a:p>
            <a:pPr>
              <a:lnSpc>
                <a:spcPct val="90000"/>
              </a:lnSpc>
            </a:pPr>
            <a:r>
              <a:rPr lang="en-US" dirty="0">
                <a:latin typeface="+mj-lt"/>
              </a:rPr>
              <a:t>You may use a number of statistical tests to obtain the p-value</a:t>
            </a:r>
          </a:p>
          <a:p>
            <a:pPr lvl="1">
              <a:lnSpc>
                <a:spcPct val="90000"/>
              </a:lnSpc>
            </a:pPr>
            <a:r>
              <a:rPr lang="en-US" dirty="0">
                <a:latin typeface="+mj-lt"/>
              </a:rPr>
              <a:t>Test used depends on type of data you have</a:t>
            </a:r>
          </a:p>
        </p:txBody>
      </p:sp>
    </p:spTree>
    <p:extLst>
      <p:ext uri="{BB962C8B-B14F-4D97-AF65-F5344CB8AC3E}">
        <p14:creationId xmlns:p14="http://schemas.microsoft.com/office/powerpoint/2010/main" val="185921284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r>
              <a:rPr lang="en-US" dirty="0">
                <a:solidFill>
                  <a:srgbClr val="CD0000"/>
                </a:solidFill>
              </a:rPr>
              <a:t>Note: Assumptions</a:t>
            </a:r>
          </a:p>
        </p:txBody>
      </p:sp>
      <p:sp>
        <p:nvSpPr>
          <p:cNvPr id="228355" name="Rectangle 3"/>
          <p:cNvSpPr>
            <a:spLocks noGrp="1" noChangeArrowheads="1"/>
          </p:cNvSpPr>
          <p:nvPr>
            <p:ph type="body" idx="1"/>
          </p:nvPr>
        </p:nvSpPr>
        <p:spPr/>
        <p:txBody>
          <a:bodyPr/>
          <a:lstStyle/>
          <a:p>
            <a:pPr>
              <a:lnSpc>
                <a:spcPct val="90000"/>
              </a:lnSpc>
            </a:pPr>
            <a:r>
              <a:rPr lang="en-US" sz="2400" dirty="0">
                <a:latin typeface="+mj-lt"/>
              </a:rPr>
              <a:t>Statistical tests such as the chi-square assume that the observations are independent</a:t>
            </a:r>
          </a:p>
          <a:p>
            <a:pPr lvl="1">
              <a:lnSpc>
                <a:spcPct val="90000"/>
              </a:lnSpc>
            </a:pPr>
            <a:r>
              <a:rPr lang="en-US" sz="2000" dirty="0">
                <a:latin typeface="+mj-lt"/>
              </a:rPr>
              <a:t>Independence: value of one observation does not influence value of another</a:t>
            </a:r>
          </a:p>
          <a:p>
            <a:pPr>
              <a:lnSpc>
                <a:spcPct val="90000"/>
              </a:lnSpc>
            </a:pPr>
            <a:r>
              <a:rPr lang="en-US" sz="2400" dirty="0">
                <a:latin typeface="+mj-lt"/>
              </a:rPr>
              <a:t>If this assumption is not true, you may not use the chi-square test</a:t>
            </a:r>
          </a:p>
          <a:p>
            <a:pPr>
              <a:lnSpc>
                <a:spcPct val="90000"/>
              </a:lnSpc>
            </a:pPr>
            <a:r>
              <a:rPr lang="en-US" sz="2400" dirty="0">
                <a:latin typeface="+mj-lt"/>
              </a:rPr>
              <a:t>Do not use chi-square tests with:</a:t>
            </a:r>
          </a:p>
          <a:p>
            <a:pPr lvl="1">
              <a:lnSpc>
                <a:spcPct val="90000"/>
              </a:lnSpc>
            </a:pPr>
            <a:r>
              <a:rPr lang="en-US" sz="2000" dirty="0">
                <a:latin typeface="+mj-lt"/>
              </a:rPr>
              <a:t>Repeat observations of the same group of people (e.g. pre- and post-tests)</a:t>
            </a:r>
          </a:p>
          <a:p>
            <a:pPr lvl="1">
              <a:lnSpc>
                <a:spcPct val="90000"/>
              </a:lnSpc>
            </a:pPr>
            <a:r>
              <a:rPr lang="en-US" sz="2000" dirty="0">
                <a:latin typeface="+mj-lt"/>
              </a:rPr>
              <a:t>Matched pair designs in which cases and controls are matched on variables such as sex and age</a:t>
            </a:r>
          </a:p>
        </p:txBody>
      </p:sp>
    </p:spTree>
    <p:extLst>
      <p:ext uri="{BB962C8B-B14F-4D97-AF65-F5344CB8AC3E}">
        <p14:creationId xmlns:p14="http://schemas.microsoft.com/office/powerpoint/2010/main" val="61543287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r>
              <a:rPr lang="en-US" sz="4000" dirty="0">
                <a:solidFill>
                  <a:srgbClr val="CD0000"/>
                </a:solidFill>
              </a:rPr>
              <a:t>Analysis of Continuous Data</a:t>
            </a:r>
          </a:p>
        </p:txBody>
      </p:sp>
      <p:sp>
        <p:nvSpPr>
          <p:cNvPr id="226307" name="Rectangle 3"/>
          <p:cNvSpPr>
            <a:spLocks noGrp="1" noChangeArrowheads="1"/>
          </p:cNvSpPr>
          <p:nvPr>
            <p:ph type="body" idx="1"/>
          </p:nvPr>
        </p:nvSpPr>
        <p:spPr/>
        <p:txBody>
          <a:bodyPr/>
          <a:lstStyle/>
          <a:p>
            <a:r>
              <a:rPr lang="en-US" dirty="0">
                <a:latin typeface="+mj-lt"/>
              </a:rPr>
              <a:t>Data do not always fit into discrete categories</a:t>
            </a:r>
          </a:p>
          <a:p>
            <a:r>
              <a:rPr lang="en-US" dirty="0">
                <a:latin typeface="+mj-lt"/>
              </a:rPr>
              <a:t>Continuous numeric data may be of interest in a field investigation such as:</a:t>
            </a:r>
          </a:p>
          <a:p>
            <a:pPr lvl="1"/>
            <a:r>
              <a:rPr lang="en-US" dirty="0">
                <a:latin typeface="+mj-lt"/>
              </a:rPr>
              <a:t>Clinical symptoms between groups of patients</a:t>
            </a:r>
          </a:p>
          <a:p>
            <a:pPr lvl="1"/>
            <a:r>
              <a:rPr lang="en-US" dirty="0">
                <a:latin typeface="+mj-lt"/>
              </a:rPr>
              <a:t>Average age of patients compared to average age of non-patients</a:t>
            </a:r>
          </a:p>
          <a:p>
            <a:pPr lvl="1"/>
            <a:r>
              <a:rPr lang="en-US" dirty="0">
                <a:latin typeface="+mj-lt"/>
              </a:rPr>
              <a:t>Respiratory rate of those exposed to a chemical vs. respiratory rate of those who were not exposed</a:t>
            </a:r>
          </a:p>
        </p:txBody>
      </p:sp>
    </p:spTree>
    <p:extLst>
      <p:ext uri="{BB962C8B-B14F-4D97-AF65-F5344CB8AC3E}">
        <p14:creationId xmlns:p14="http://schemas.microsoft.com/office/powerpoint/2010/main" val="154664636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lstStyle/>
          <a:p>
            <a:r>
              <a:rPr lang="en-US" sz="4000" dirty="0">
                <a:solidFill>
                  <a:srgbClr val="CD0000"/>
                </a:solidFill>
              </a:rPr>
              <a:t>ANOVA</a:t>
            </a:r>
          </a:p>
        </p:txBody>
      </p:sp>
      <p:sp>
        <p:nvSpPr>
          <p:cNvPr id="232451" name="Rectangle 3"/>
          <p:cNvSpPr>
            <a:spLocks noGrp="1" noChangeArrowheads="1"/>
          </p:cNvSpPr>
          <p:nvPr>
            <p:ph type="body" idx="1"/>
          </p:nvPr>
        </p:nvSpPr>
        <p:spPr/>
        <p:txBody>
          <a:bodyPr/>
          <a:lstStyle/>
          <a:p>
            <a:pPr>
              <a:lnSpc>
                <a:spcPct val="80000"/>
              </a:lnSpc>
            </a:pPr>
            <a:r>
              <a:rPr lang="en-US" sz="2400" dirty="0">
                <a:latin typeface="+mj-lt"/>
              </a:rPr>
              <a:t>May compare continuous data through the Analysis Of Variance (ANOVA) test </a:t>
            </a:r>
          </a:p>
          <a:p>
            <a:pPr>
              <a:lnSpc>
                <a:spcPct val="80000"/>
              </a:lnSpc>
            </a:pPr>
            <a:r>
              <a:rPr lang="en-US" sz="2400" dirty="0">
                <a:latin typeface="+mj-lt"/>
              </a:rPr>
              <a:t>When comparing continuous variables between groups of study subjects:</a:t>
            </a:r>
          </a:p>
          <a:p>
            <a:pPr lvl="1">
              <a:lnSpc>
                <a:spcPct val="80000"/>
              </a:lnSpc>
            </a:pPr>
            <a:r>
              <a:rPr lang="en-US" sz="2000" dirty="0">
                <a:latin typeface="+mj-lt"/>
              </a:rPr>
              <a:t>Use a </a:t>
            </a:r>
            <a:r>
              <a:rPr lang="en-US" sz="2000" b="1" dirty="0">
                <a:latin typeface="+mj-lt"/>
              </a:rPr>
              <a:t>t-test</a:t>
            </a:r>
            <a:r>
              <a:rPr lang="en-US" sz="2000" dirty="0">
                <a:latin typeface="+mj-lt"/>
              </a:rPr>
              <a:t> for comparing 2 groups</a:t>
            </a:r>
          </a:p>
          <a:p>
            <a:pPr lvl="1">
              <a:lnSpc>
                <a:spcPct val="80000"/>
              </a:lnSpc>
            </a:pPr>
            <a:r>
              <a:rPr lang="en-US" sz="2000" dirty="0">
                <a:latin typeface="+mj-lt"/>
              </a:rPr>
              <a:t>Use an </a:t>
            </a:r>
            <a:r>
              <a:rPr lang="en-US" sz="2000" b="1" dirty="0">
                <a:latin typeface="+mj-lt"/>
              </a:rPr>
              <a:t>f-test </a:t>
            </a:r>
            <a:r>
              <a:rPr lang="en-US" sz="2000" dirty="0">
                <a:latin typeface="+mj-lt"/>
              </a:rPr>
              <a:t>for comparing 3 or more groups</a:t>
            </a:r>
          </a:p>
          <a:p>
            <a:pPr lvl="1">
              <a:lnSpc>
                <a:spcPct val="80000"/>
              </a:lnSpc>
            </a:pPr>
            <a:r>
              <a:rPr lang="en-US" sz="2000" dirty="0">
                <a:latin typeface="+mj-lt"/>
              </a:rPr>
              <a:t>Both tests result in a p-value </a:t>
            </a:r>
          </a:p>
          <a:p>
            <a:pPr>
              <a:lnSpc>
                <a:spcPct val="80000"/>
              </a:lnSpc>
            </a:pPr>
            <a:r>
              <a:rPr lang="en-US" sz="2400" dirty="0">
                <a:latin typeface="+mj-lt"/>
              </a:rPr>
              <a:t>ANOVA uses either the t-test or the f-test</a:t>
            </a:r>
          </a:p>
          <a:p>
            <a:pPr>
              <a:lnSpc>
                <a:spcPct val="80000"/>
              </a:lnSpc>
            </a:pPr>
            <a:r>
              <a:rPr lang="en-US" sz="2400" dirty="0">
                <a:latin typeface="+mj-lt"/>
              </a:rPr>
              <a:t>Example: testing age differences between 2 groups</a:t>
            </a:r>
          </a:p>
          <a:p>
            <a:pPr lvl="1">
              <a:lnSpc>
                <a:spcPct val="80000"/>
              </a:lnSpc>
            </a:pPr>
            <a:r>
              <a:rPr lang="en-US" sz="2000" dirty="0">
                <a:latin typeface="+mj-lt"/>
              </a:rPr>
              <a:t>If groups have similar average ages and a similar distribution of age values, t-statistic will be small and the p-value will not be significant</a:t>
            </a:r>
          </a:p>
          <a:p>
            <a:pPr lvl="1">
              <a:lnSpc>
                <a:spcPct val="80000"/>
              </a:lnSpc>
            </a:pPr>
            <a:r>
              <a:rPr lang="en-US" sz="2000" dirty="0">
                <a:latin typeface="+mj-lt"/>
              </a:rPr>
              <a:t>If average ages of 2 groups are different, t-statistic will be larger and p-value will be smaller (p-value &lt;0.05 indicates two groups have significantly different ages)</a:t>
            </a:r>
          </a:p>
          <a:p>
            <a:pPr lvl="1">
              <a:lnSpc>
                <a:spcPct val="80000"/>
              </a:lnSpc>
            </a:pPr>
            <a:endParaRPr lang="en-US" sz="2000" dirty="0"/>
          </a:p>
        </p:txBody>
      </p:sp>
    </p:spTree>
    <p:extLst>
      <p:ext uri="{BB962C8B-B14F-4D97-AF65-F5344CB8AC3E}">
        <p14:creationId xmlns:p14="http://schemas.microsoft.com/office/powerpoint/2010/main" val="229465368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ChangeArrowheads="1"/>
          </p:cNvSpPr>
          <p:nvPr>
            <p:ph type="title"/>
          </p:nvPr>
        </p:nvSpPr>
        <p:spPr/>
        <p:txBody>
          <a:bodyPr/>
          <a:lstStyle/>
          <a:p>
            <a:r>
              <a:rPr lang="en-US" sz="4000" dirty="0">
                <a:solidFill>
                  <a:srgbClr val="CD0000"/>
                </a:solidFill>
              </a:rPr>
              <a:t>ANOVA and Bartlett’s Test</a:t>
            </a:r>
          </a:p>
        </p:txBody>
      </p:sp>
      <p:sp>
        <p:nvSpPr>
          <p:cNvPr id="234499" name="Rectangle 3"/>
          <p:cNvSpPr>
            <a:spLocks noGrp="1" noChangeArrowheads="1"/>
          </p:cNvSpPr>
          <p:nvPr>
            <p:ph type="body" idx="1"/>
          </p:nvPr>
        </p:nvSpPr>
        <p:spPr/>
        <p:txBody>
          <a:bodyPr/>
          <a:lstStyle/>
          <a:p>
            <a:pPr>
              <a:lnSpc>
                <a:spcPct val="90000"/>
              </a:lnSpc>
            </a:pPr>
            <a:r>
              <a:rPr lang="en-US" sz="2400" dirty="0">
                <a:latin typeface="+mj-lt"/>
              </a:rPr>
              <a:t>Critical assumption with t-tests and f-tests: groups have similar variances (e.g., “spread” of age values)</a:t>
            </a:r>
          </a:p>
          <a:p>
            <a:pPr>
              <a:lnSpc>
                <a:spcPct val="90000"/>
              </a:lnSpc>
            </a:pPr>
            <a:r>
              <a:rPr lang="en-US" sz="2400" dirty="0">
                <a:latin typeface="+mj-lt"/>
              </a:rPr>
              <a:t>As part of the ANOVA analysis, software conducts a separate test to compare variances: Bartlett’s test for equality of variance</a:t>
            </a:r>
          </a:p>
          <a:p>
            <a:pPr>
              <a:lnSpc>
                <a:spcPct val="90000"/>
              </a:lnSpc>
            </a:pPr>
            <a:r>
              <a:rPr lang="en-US" sz="2400" dirty="0">
                <a:latin typeface="+mj-lt"/>
              </a:rPr>
              <a:t>Bartlett’s test:</a:t>
            </a:r>
          </a:p>
          <a:p>
            <a:pPr lvl="1">
              <a:lnSpc>
                <a:spcPct val="90000"/>
              </a:lnSpc>
            </a:pPr>
            <a:r>
              <a:rPr lang="en-US" sz="2000" dirty="0">
                <a:latin typeface="+mj-lt"/>
              </a:rPr>
              <a:t>Produces a p-value</a:t>
            </a:r>
          </a:p>
          <a:p>
            <a:pPr lvl="1">
              <a:lnSpc>
                <a:spcPct val="90000"/>
              </a:lnSpc>
            </a:pPr>
            <a:r>
              <a:rPr lang="en-US" sz="2000" dirty="0">
                <a:latin typeface="+mj-lt"/>
              </a:rPr>
              <a:t>If Bartlett’s p-value &gt;0.05, (not significant) OK to use ANOVA results</a:t>
            </a:r>
          </a:p>
          <a:p>
            <a:pPr lvl="1">
              <a:lnSpc>
                <a:spcPct val="90000"/>
              </a:lnSpc>
            </a:pPr>
            <a:r>
              <a:rPr lang="en-US" sz="2000" dirty="0">
                <a:latin typeface="+mj-lt"/>
              </a:rPr>
              <a:t>Bartlett’s p-value &lt;0.05, variances in the groups are NOT the same and you cannot use the ANOVA results</a:t>
            </a:r>
          </a:p>
        </p:txBody>
      </p:sp>
    </p:spTree>
    <p:extLst>
      <p:ext uri="{BB962C8B-B14F-4D97-AF65-F5344CB8AC3E}">
        <p14:creationId xmlns:p14="http://schemas.microsoft.com/office/powerpoint/2010/main" val="106152890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en-US" sz="4000" dirty="0" err="1">
                <a:solidFill>
                  <a:srgbClr val="CD0000"/>
                </a:solidFill>
              </a:rPr>
              <a:t>Kruskal</a:t>
            </a:r>
            <a:r>
              <a:rPr lang="en-US" sz="4000" dirty="0">
                <a:solidFill>
                  <a:srgbClr val="CD0000"/>
                </a:solidFill>
              </a:rPr>
              <a:t>-Wallis Test</a:t>
            </a:r>
          </a:p>
        </p:txBody>
      </p:sp>
      <p:sp>
        <p:nvSpPr>
          <p:cNvPr id="236547" name="Rectangle 3"/>
          <p:cNvSpPr>
            <a:spLocks noGrp="1" noChangeArrowheads="1"/>
          </p:cNvSpPr>
          <p:nvPr>
            <p:ph type="body" idx="1"/>
          </p:nvPr>
        </p:nvSpPr>
        <p:spPr/>
        <p:txBody>
          <a:bodyPr/>
          <a:lstStyle/>
          <a:p>
            <a:pPr>
              <a:lnSpc>
                <a:spcPct val="80000"/>
              </a:lnSpc>
            </a:pPr>
            <a:r>
              <a:rPr lang="en-US" dirty="0" err="1">
                <a:latin typeface="+mj-lt"/>
              </a:rPr>
              <a:t>Kruskal</a:t>
            </a:r>
            <a:r>
              <a:rPr lang="en-US" dirty="0">
                <a:latin typeface="+mj-lt"/>
              </a:rPr>
              <a:t>-Wallis test: generated by </a:t>
            </a:r>
            <a:r>
              <a:rPr lang="en-US" dirty="0" err="1">
                <a:latin typeface="+mj-lt"/>
              </a:rPr>
              <a:t>Epi</a:t>
            </a:r>
            <a:r>
              <a:rPr lang="en-US" dirty="0">
                <a:latin typeface="+mj-lt"/>
              </a:rPr>
              <a:t> Info software</a:t>
            </a:r>
          </a:p>
          <a:p>
            <a:pPr lvl="1">
              <a:lnSpc>
                <a:spcPct val="80000"/>
              </a:lnSpc>
            </a:pPr>
            <a:r>
              <a:rPr lang="en-US" dirty="0">
                <a:latin typeface="+mj-lt"/>
              </a:rPr>
              <a:t>Used only if Bartlett’s test reveals variances dissimilar enough so that you can’t use ANOVA</a:t>
            </a:r>
          </a:p>
          <a:p>
            <a:pPr lvl="1">
              <a:lnSpc>
                <a:spcPct val="80000"/>
              </a:lnSpc>
            </a:pPr>
            <a:r>
              <a:rPr lang="en-US" dirty="0">
                <a:latin typeface="+mj-lt"/>
              </a:rPr>
              <a:t>Does not make assumptions about variance, examines the distribution of values within each group</a:t>
            </a:r>
          </a:p>
          <a:p>
            <a:pPr lvl="1">
              <a:lnSpc>
                <a:spcPct val="80000"/>
              </a:lnSpc>
            </a:pPr>
            <a:r>
              <a:rPr lang="en-US" dirty="0">
                <a:latin typeface="+mj-lt"/>
              </a:rPr>
              <a:t>Generates a p-value</a:t>
            </a:r>
          </a:p>
          <a:p>
            <a:pPr lvl="2">
              <a:lnSpc>
                <a:spcPct val="80000"/>
              </a:lnSpc>
            </a:pPr>
            <a:r>
              <a:rPr lang="en-US" dirty="0">
                <a:latin typeface="+mj-lt"/>
              </a:rPr>
              <a:t>If p-value &gt;0.05 there is not a significant difference between groups</a:t>
            </a:r>
          </a:p>
          <a:p>
            <a:pPr lvl="2">
              <a:lnSpc>
                <a:spcPct val="80000"/>
              </a:lnSpc>
            </a:pPr>
            <a:r>
              <a:rPr lang="en-US" dirty="0">
                <a:latin typeface="+mj-lt"/>
              </a:rPr>
              <a:t>If p-value &lt; 0.05 there is a significant difference between groups</a:t>
            </a:r>
          </a:p>
        </p:txBody>
      </p:sp>
    </p:spTree>
    <p:extLst>
      <p:ext uri="{BB962C8B-B14F-4D97-AF65-F5344CB8AC3E}">
        <p14:creationId xmlns:p14="http://schemas.microsoft.com/office/powerpoint/2010/main" val="714800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pPr eaLnBrk="1" hangingPunct="1"/>
            <a:r>
              <a:rPr lang="en-US" altLang="en-US" sz="4000" dirty="0">
                <a:solidFill>
                  <a:srgbClr val="CD0000"/>
                </a:solidFill>
              </a:rPr>
              <a:t>Probability</a:t>
            </a:r>
          </a:p>
        </p:txBody>
      </p:sp>
      <p:sp>
        <p:nvSpPr>
          <p:cNvPr id="5123" name="Rectangle 5"/>
          <p:cNvSpPr>
            <a:spLocks noGrp="1" noChangeArrowheads="1"/>
          </p:cNvSpPr>
          <p:nvPr>
            <p:ph type="body" idx="1"/>
          </p:nvPr>
        </p:nvSpPr>
        <p:spPr>
          <a:xfrm>
            <a:off x="1029930" y="1690688"/>
            <a:ext cx="10515600" cy="4351338"/>
          </a:xfrm>
        </p:spPr>
        <p:txBody>
          <a:bodyPr/>
          <a:lstStyle/>
          <a:p>
            <a:r>
              <a:rPr lang="en-US" altLang="en-US" dirty="0">
                <a:latin typeface="+mj-lt"/>
                <a:cs typeface="Times New Roman" panose="02020603050405020304" pitchFamily="18" charset="0"/>
              </a:rPr>
              <a:t>if A and B are mutually exclusive events:</a:t>
            </a:r>
          </a:p>
          <a:p>
            <a:pPr lvl="1">
              <a:buFontTx/>
              <a:buNone/>
            </a:pPr>
            <a:r>
              <a:rPr lang="en-US" altLang="en-US" dirty="0">
                <a:latin typeface="+mj-lt"/>
                <a:cs typeface="Times New Roman" panose="02020603050405020304" pitchFamily="18" charset="0"/>
              </a:rPr>
              <a:t>	P(A or B) = P(A) + P(B)</a:t>
            </a:r>
          </a:p>
          <a:p>
            <a:pPr lvl="1">
              <a:buFontTx/>
              <a:buNone/>
            </a:pPr>
            <a:r>
              <a:rPr lang="en-US" altLang="en-US" dirty="0">
                <a:latin typeface="+mj-lt"/>
                <a:cs typeface="Times New Roman" panose="02020603050405020304" pitchFamily="18" charset="0"/>
              </a:rPr>
              <a:t>	ex., die roll: P(1 or 6) = 1/6 + 1/6 = .33</a:t>
            </a:r>
          </a:p>
          <a:p>
            <a:r>
              <a:rPr lang="en-US" altLang="en-US" dirty="0">
                <a:latin typeface="+mj-lt"/>
                <a:cs typeface="Times New Roman" panose="02020603050405020304" pitchFamily="18" charset="0"/>
              </a:rPr>
              <a:t>possibility set</a:t>
            </a:r>
            <a:r>
              <a:rPr lang="en-US" altLang="en-US" dirty="0">
                <a:latin typeface="+mj-lt"/>
              </a:rPr>
              <a:t>:</a:t>
            </a:r>
          </a:p>
          <a:p>
            <a:pPr lvl="1">
              <a:buFontTx/>
              <a:buNone/>
            </a:pPr>
            <a:r>
              <a:rPr lang="en-US" altLang="en-US" dirty="0">
                <a:latin typeface="+mj-lt"/>
              </a:rPr>
              <a:t>	sum of all possible outcomes</a:t>
            </a:r>
          </a:p>
          <a:p>
            <a:pPr lvl="1">
              <a:buFontTx/>
              <a:buNone/>
            </a:pPr>
            <a:r>
              <a:rPr lang="en-US" altLang="en-US" dirty="0">
                <a:latin typeface="+mj-lt"/>
                <a:cs typeface="Times New Roman" panose="02020603050405020304" pitchFamily="18" charset="0"/>
              </a:rPr>
              <a:t>	~A = anything other than A</a:t>
            </a:r>
            <a:endParaRPr lang="en-US" altLang="en-US" dirty="0">
              <a:latin typeface="+mj-lt"/>
            </a:endParaRPr>
          </a:p>
          <a:p>
            <a:pPr lvl="1">
              <a:buFontTx/>
              <a:buNone/>
            </a:pPr>
            <a:r>
              <a:rPr lang="en-US" altLang="en-US" dirty="0">
                <a:latin typeface="+mj-lt"/>
                <a:cs typeface="Times New Roman" panose="02020603050405020304" pitchFamily="18" charset="0"/>
              </a:rPr>
              <a:t>	P(A or ~A) = P(A) + P(~A) = 1</a:t>
            </a:r>
            <a:r>
              <a:rPr lang="en-US" altLang="en-US" dirty="0">
                <a:latin typeface="+mj-lt"/>
              </a:rPr>
              <a:t> </a:t>
            </a:r>
          </a:p>
        </p:txBody>
      </p:sp>
    </p:spTree>
    <p:extLst>
      <p:ext uri="{BB962C8B-B14F-4D97-AF65-F5344CB8AC3E}">
        <p14:creationId xmlns:p14="http://schemas.microsoft.com/office/powerpoint/2010/main" val="398989181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80" name="Rectangle 16"/>
          <p:cNvSpPr>
            <a:spLocks noChangeArrowheads="1"/>
          </p:cNvSpPr>
          <p:nvPr/>
        </p:nvSpPr>
        <p:spPr bwMode="auto">
          <a:xfrm>
            <a:off x="4114800" y="4495800"/>
            <a:ext cx="3200400" cy="914400"/>
          </a:xfrm>
          <a:prstGeom prst="rect">
            <a:avLst/>
          </a:prstGeom>
          <a:solidFill>
            <a:srgbClr val="BFBFB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66" name="Rectangle 2"/>
          <p:cNvSpPr>
            <a:spLocks noGrp="1" noChangeArrowheads="1"/>
          </p:cNvSpPr>
          <p:nvPr>
            <p:ph type="title"/>
          </p:nvPr>
        </p:nvSpPr>
        <p:spPr/>
        <p:txBody>
          <a:bodyPr>
            <a:normAutofit/>
          </a:bodyPr>
          <a:lstStyle/>
          <a:p>
            <a:r>
              <a:rPr lang="en-US" sz="4000" dirty="0">
                <a:solidFill>
                  <a:srgbClr val="CD0000"/>
                </a:solidFill>
              </a:rPr>
              <a:t>Uniform Distribution</a:t>
            </a:r>
          </a:p>
        </p:txBody>
      </p:sp>
      <p:sp>
        <p:nvSpPr>
          <p:cNvPr id="11267" name="Rectangle 3"/>
          <p:cNvSpPr>
            <a:spLocks noGrp="1" noChangeArrowheads="1"/>
          </p:cNvSpPr>
          <p:nvPr>
            <p:ph type="body" idx="1"/>
          </p:nvPr>
        </p:nvSpPr>
        <p:spPr/>
        <p:txBody>
          <a:bodyPr/>
          <a:lstStyle/>
          <a:p>
            <a:r>
              <a:rPr lang="en-US"/>
              <a:t>Consider the </a:t>
            </a:r>
            <a:r>
              <a:rPr lang="en-US" b="1" i="1"/>
              <a:t>uniform probability distribution</a:t>
            </a:r>
            <a:r>
              <a:rPr lang="en-US"/>
              <a:t> (sometimes called the </a:t>
            </a:r>
            <a:r>
              <a:rPr lang="en-US" i="1"/>
              <a:t>rectangular probability distribution</a:t>
            </a:r>
            <a:r>
              <a:rPr lang="en-US"/>
              <a:t>).</a:t>
            </a:r>
          </a:p>
          <a:p>
            <a:r>
              <a:rPr lang="en-US"/>
              <a:t>It is described by the function:</a:t>
            </a:r>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9564" y="3269735"/>
            <a:ext cx="4241800" cy="88900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1269" name="Line 5"/>
          <p:cNvSpPr>
            <a:spLocks noChangeShapeType="1"/>
          </p:cNvSpPr>
          <p:nvPr/>
        </p:nvSpPr>
        <p:spPr bwMode="auto">
          <a:xfrm>
            <a:off x="3429000" y="3581400"/>
            <a:ext cx="0" cy="182880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0" name="Line 6"/>
          <p:cNvSpPr>
            <a:spLocks noChangeShapeType="1"/>
          </p:cNvSpPr>
          <p:nvPr/>
        </p:nvSpPr>
        <p:spPr bwMode="auto">
          <a:xfrm>
            <a:off x="3429000" y="5410200"/>
            <a:ext cx="502920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1" name="Text Box 7"/>
          <p:cNvSpPr txBox="1">
            <a:spLocks noChangeArrowheads="1"/>
          </p:cNvSpPr>
          <p:nvPr/>
        </p:nvSpPr>
        <p:spPr bwMode="auto">
          <a:xfrm>
            <a:off x="2819401" y="3701534"/>
            <a:ext cx="495649" cy="36933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t>f(x)</a:t>
            </a:r>
          </a:p>
        </p:txBody>
      </p:sp>
      <p:sp>
        <p:nvSpPr>
          <p:cNvPr id="11272" name="Text Box 8"/>
          <p:cNvSpPr txBox="1">
            <a:spLocks noChangeArrowheads="1"/>
          </p:cNvSpPr>
          <p:nvPr/>
        </p:nvSpPr>
        <p:spPr bwMode="auto">
          <a:xfrm>
            <a:off x="8153400" y="5377934"/>
            <a:ext cx="284052" cy="36933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t>x</a:t>
            </a:r>
          </a:p>
        </p:txBody>
      </p:sp>
      <p:sp>
        <p:nvSpPr>
          <p:cNvPr id="11274" name="Text Box 10"/>
          <p:cNvSpPr txBox="1">
            <a:spLocks noChangeArrowheads="1"/>
          </p:cNvSpPr>
          <p:nvPr/>
        </p:nvSpPr>
        <p:spPr bwMode="auto">
          <a:xfrm>
            <a:off x="7162800" y="5377934"/>
            <a:ext cx="306494" cy="36933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t>b</a:t>
            </a:r>
          </a:p>
        </p:txBody>
      </p:sp>
      <p:sp>
        <p:nvSpPr>
          <p:cNvPr id="11275" name="Text Box 11"/>
          <p:cNvSpPr txBox="1">
            <a:spLocks noChangeArrowheads="1"/>
          </p:cNvSpPr>
          <p:nvPr/>
        </p:nvSpPr>
        <p:spPr bwMode="auto">
          <a:xfrm>
            <a:off x="3962400" y="5377934"/>
            <a:ext cx="295274" cy="36933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t>a</a:t>
            </a:r>
          </a:p>
        </p:txBody>
      </p:sp>
      <p:sp>
        <p:nvSpPr>
          <p:cNvPr id="11279" name="Text Box 15"/>
          <p:cNvSpPr txBox="1">
            <a:spLocks noChangeArrowheads="1"/>
          </p:cNvSpPr>
          <p:nvPr/>
        </p:nvSpPr>
        <p:spPr bwMode="auto">
          <a:xfrm>
            <a:off x="4953001" y="5987534"/>
            <a:ext cx="3970639" cy="369332"/>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t>area = width </a:t>
            </a:r>
            <a:r>
              <a:rPr lang="en-US">
                <a:latin typeface="Tahoma" panose="020B0604030504040204" pitchFamily="34" charset="0"/>
              </a:rPr>
              <a:t>x</a:t>
            </a:r>
            <a:r>
              <a:rPr lang="en-US"/>
              <a:t> height = (b – a) </a:t>
            </a:r>
            <a:r>
              <a:rPr lang="en-US">
                <a:latin typeface="Tahoma" panose="020B0604030504040204" pitchFamily="34" charset="0"/>
              </a:rPr>
              <a:t>x</a:t>
            </a:r>
            <a:r>
              <a:rPr lang="en-US"/>
              <a:t>          = 1</a:t>
            </a:r>
          </a:p>
        </p:txBody>
      </p:sp>
      <p:sp>
        <p:nvSpPr>
          <p:cNvPr id="11281" name="Line 17"/>
          <p:cNvSpPr>
            <a:spLocks noChangeShapeType="1"/>
          </p:cNvSpPr>
          <p:nvPr/>
        </p:nvSpPr>
        <p:spPr bwMode="auto">
          <a:xfrm flipH="1">
            <a:off x="3429000" y="4495800"/>
            <a:ext cx="6858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2" name="AutoShape 18"/>
          <p:cNvSpPr>
            <a:spLocks/>
          </p:cNvSpPr>
          <p:nvPr/>
        </p:nvSpPr>
        <p:spPr bwMode="auto">
          <a:xfrm>
            <a:off x="3124200" y="4495800"/>
            <a:ext cx="228600" cy="914400"/>
          </a:xfrm>
          <a:prstGeom prst="leftBrace">
            <a:avLst>
              <a:gd name="adj1" fmla="val 33333"/>
              <a:gd name="adj2" fmla="val 50000"/>
            </a:avLst>
          </a:prstGeom>
          <a:noFill/>
          <a:ln w="9525">
            <a:solidFill>
              <a:schemeClr val="tx1"/>
            </a:solidFill>
            <a:round/>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1283"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1" y="4648200"/>
            <a:ext cx="639763" cy="660400"/>
          </a:xfrm>
          <a:prstGeom prst="rect">
            <a:avLst/>
          </a:prstGeom>
          <a:noFill/>
          <a:extLst>
            <a:ext uri="{909E8E84-426E-40DD-AFC4-6F175D3DCCD1}">
              <a14:hiddenFill xmlns:a14="http://schemas.microsoft.com/office/drawing/2010/main">
                <a:solidFill>
                  <a:srgbClr val="FFFFFF"/>
                </a:solidFill>
              </a14:hiddenFill>
            </a:ext>
          </a:extLst>
        </p:spPr>
      </p:pic>
      <p:pic>
        <p:nvPicPr>
          <p:cNvPr id="11284"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1601" y="5867400"/>
            <a:ext cx="639763" cy="660400"/>
          </a:xfrm>
          <a:prstGeom prst="rect">
            <a:avLst/>
          </a:prstGeom>
          <a:noFill/>
          <a:extLst>
            <a:ext uri="{909E8E84-426E-40DD-AFC4-6F175D3DCCD1}">
              <a14:hiddenFill xmlns:a14="http://schemas.microsoft.com/office/drawing/2010/main">
                <a:solidFill>
                  <a:srgbClr val="FFFFFF"/>
                </a:solidFill>
              </a14:hiddenFill>
            </a:ext>
          </a:extLst>
        </p:spPr>
      </p:pic>
      <p:sp>
        <p:nvSpPr>
          <p:cNvPr id="11285" name="Freeform 21"/>
          <p:cNvSpPr>
            <a:spLocks/>
          </p:cNvSpPr>
          <p:nvPr/>
        </p:nvSpPr>
        <p:spPr bwMode="auto">
          <a:xfrm>
            <a:off x="5257800" y="5105400"/>
            <a:ext cx="431800" cy="914400"/>
          </a:xfrm>
          <a:custGeom>
            <a:avLst/>
            <a:gdLst>
              <a:gd name="T0" fmla="*/ 0 w 272"/>
              <a:gd name="T1" fmla="*/ 576 h 576"/>
              <a:gd name="T2" fmla="*/ 48 w 272"/>
              <a:gd name="T3" fmla="*/ 384 h 576"/>
              <a:gd name="T4" fmla="*/ 240 w 272"/>
              <a:gd name="T5" fmla="*/ 480 h 576"/>
              <a:gd name="T6" fmla="*/ 240 w 272"/>
              <a:gd name="T7" fmla="*/ 0 h 576"/>
            </a:gdLst>
            <a:ahLst/>
            <a:cxnLst>
              <a:cxn ang="0">
                <a:pos x="T0" y="T1"/>
              </a:cxn>
              <a:cxn ang="0">
                <a:pos x="T2" y="T3"/>
              </a:cxn>
              <a:cxn ang="0">
                <a:pos x="T4" y="T5"/>
              </a:cxn>
              <a:cxn ang="0">
                <a:pos x="T6" y="T7"/>
              </a:cxn>
            </a:cxnLst>
            <a:rect l="0" t="0" r="r" b="b"/>
            <a:pathLst>
              <a:path w="272" h="576">
                <a:moveTo>
                  <a:pt x="0" y="576"/>
                </a:moveTo>
                <a:cubicBezTo>
                  <a:pt x="4" y="488"/>
                  <a:pt x="8" y="400"/>
                  <a:pt x="48" y="384"/>
                </a:cubicBezTo>
                <a:cubicBezTo>
                  <a:pt x="88" y="368"/>
                  <a:pt x="208" y="544"/>
                  <a:pt x="240" y="480"/>
                </a:cubicBezTo>
                <a:cubicBezTo>
                  <a:pt x="272" y="416"/>
                  <a:pt x="256" y="208"/>
                  <a:pt x="240" y="0"/>
                </a:cubicBezTo>
              </a:path>
            </a:pathLst>
          </a:custGeom>
          <a:noFill/>
          <a:ln w="9525" cap="flat" cmpd="sng">
            <a:solidFill>
              <a:schemeClr val="tx1"/>
            </a:solidFill>
            <a:prstDash val="solid"/>
            <a:round/>
            <a:headEnd/>
            <a:tailEnd type="oval" w="lg" len="lg"/>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18431116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sz="4000" dirty="0">
                <a:solidFill>
                  <a:srgbClr val="CD0000"/>
                </a:solidFill>
              </a:rPr>
              <a:t>The Normal Distribution</a:t>
            </a:r>
          </a:p>
        </p:txBody>
      </p:sp>
      <p:sp>
        <p:nvSpPr>
          <p:cNvPr id="18435" name="Rectangle 3"/>
          <p:cNvSpPr>
            <a:spLocks noGrp="1" noChangeArrowheads="1"/>
          </p:cNvSpPr>
          <p:nvPr>
            <p:ph type="body" idx="1"/>
          </p:nvPr>
        </p:nvSpPr>
        <p:spPr/>
        <p:txBody>
          <a:bodyPr>
            <a:normAutofit fontScale="92500" lnSpcReduction="20000"/>
          </a:bodyPr>
          <a:lstStyle/>
          <a:p>
            <a:r>
              <a:rPr lang="en-US"/>
              <a:t>The </a:t>
            </a:r>
            <a:r>
              <a:rPr lang="en-US" b="1" i="1"/>
              <a:t>normal distribution</a:t>
            </a:r>
            <a:r>
              <a:rPr lang="en-US"/>
              <a:t> is the most important of all probability distributions. The probability density function of a </a:t>
            </a:r>
            <a:r>
              <a:rPr lang="en-US" b="1" i="1"/>
              <a:t>normal random variable</a:t>
            </a:r>
            <a:r>
              <a:rPr lang="en-US"/>
              <a:t> is given by:</a:t>
            </a:r>
          </a:p>
          <a:p>
            <a:endParaRPr lang="en-US"/>
          </a:p>
          <a:p>
            <a:endParaRPr lang="en-US"/>
          </a:p>
          <a:p>
            <a:endParaRPr lang="en-US"/>
          </a:p>
          <a:p>
            <a:endParaRPr lang="en-US"/>
          </a:p>
          <a:p>
            <a:endParaRPr lang="en-US"/>
          </a:p>
          <a:p>
            <a:r>
              <a:rPr lang="en-US"/>
              <a:t>It looks like this:</a:t>
            </a:r>
          </a:p>
          <a:p>
            <a:r>
              <a:rPr lang="en-US"/>
              <a:t>Bell shaped,</a:t>
            </a:r>
          </a:p>
          <a:p>
            <a:r>
              <a:rPr lang="en-US"/>
              <a:t>Symmetrical around the mean     …</a:t>
            </a: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0" y="2667000"/>
            <a:ext cx="6502400" cy="1460500"/>
          </a:xfrm>
          <a:prstGeom prst="rect">
            <a:avLst/>
          </a:prstGeom>
          <a:noFill/>
          <a:extLst>
            <a:ext uri="{909E8E84-426E-40DD-AFC4-6F175D3DCCD1}">
              <a14:hiddenFill xmlns:a14="http://schemas.microsoft.com/office/drawing/2010/main">
                <a:solidFill>
                  <a:srgbClr val="FFFFFF"/>
                </a:solidFill>
              </a14:hiddenFill>
            </a:ext>
          </a:extLst>
        </p:spPr>
      </p:pic>
      <p:pic>
        <p:nvPicPr>
          <p:cNvPr id="1843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3657600"/>
            <a:ext cx="3886200" cy="237490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5943600"/>
            <a:ext cx="457200"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9192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normAutofit/>
          </a:bodyPr>
          <a:lstStyle/>
          <a:p>
            <a:r>
              <a:rPr lang="en-US" sz="4000" dirty="0">
                <a:solidFill>
                  <a:srgbClr val="CD0000"/>
                </a:solidFill>
              </a:rPr>
              <a:t>Exponential Distribution</a:t>
            </a:r>
          </a:p>
        </p:txBody>
      </p:sp>
      <p:sp>
        <p:nvSpPr>
          <p:cNvPr id="36867" name="Rectangle 3"/>
          <p:cNvSpPr>
            <a:spLocks noGrp="1" noChangeArrowheads="1"/>
          </p:cNvSpPr>
          <p:nvPr>
            <p:ph type="body" idx="1"/>
          </p:nvPr>
        </p:nvSpPr>
        <p:spPr/>
        <p:txBody>
          <a:bodyPr/>
          <a:lstStyle/>
          <a:p>
            <a:r>
              <a:rPr lang="en-US" dirty="0"/>
              <a:t>Another important continuous distribution is the </a:t>
            </a:r>
            <a:r>
              <a:rPr lang="en-US" b="1" i="1" dirty="0"/>
              <a:t>exponential distribution</a:t>
            </a:r>
            <a:r>
              <a:rPr lang="en-US" dirty="0"/>
              <a:t> which has this probability density function:</a:t>
            </a:r>
          </a:p>
          <a:p>
            <a:endParaRPr lang="en-US" dirty="0"/>
          </a:p>
          <a:p>
            <a:endParaRPr lang="en-US" dirty="0"/>
          </a:p>
          <a:p>
            <a:endParaRPr lang="en-US" dirty="0"/>
          </a:p>
          <a:p>
            <a:r>
              <a:rPr lang="en-US" sz="2400" dirty="0"/>
              <a:t>Note that x ≥ 0. Time (for example) is a non-negative quantity; the exponential distribution is often used for time related phenomena such as the length of time between phone calls or between parts arriving at an assembly station. Note also that the mean and standard deviation are equal to each other and to the inverse of the parameter of the distribution (lambda     )</a:t>
            </a:r>
          </a:p>
        </p:txBody>
      </p:sp>
      <p:pic>
        <p:nvPicPr>
          <p:cNvPr id="368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607" y="2819400"/>
            <a:ext cx="4927600" cy="863600"/>
          </a:xfrm>
          <a:prstGeom prst="rect">
            <a:avLst/>
          </a:prstGeom>
          <a:noFill/>
          <a:extLst>
            <a:ext uri="{909E8E84-426E-40DD-AFC4-6F175D3DCCD1}">
              <a14:hiddenFill xmlns:a14="http://schemas.microsoft.com/office/drawing/2010/main">
                <a:solidFill>
                  <a:srgbClr val="FFFFFF"/>
                </a:solidFill>
              </a14:hiddenFill>
            </a:ext>
          </a:extLst>
        </p:spPr>
      </p:pic>
      <p:pic>
        <p:nvPicPr>
          <p:cNvPr id="368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614" y="5257800"/>
            <a:ext cx="255587" cy="319088"/>
          </a:xfrm>
          <a:prstGeom prst="rect">
            <a:avLst/>
          </a:prstGeom>
          <a:noFill/>
          <a:extLst>
            <a:ext uri="{909E8E84-426E-40DD-AFC4-6F175D3DCCD1}">
              <a14:hiddenFill xmlns:a14="http://schemas.microsoft.com/office/drawing/2010/main">
                <a:solidFill>
                  <a:srgbClr val="FFFFFF"/>
                </a:solidFill>
              </a14:hiddenFill>
            </a:ext>
          </a:extLst>
        </p:spPr>
      </p:pic>
      <p:pic>
        <p:nvPicPr>
          <p:cNvPr id="3687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1" y="5340350"/>
            <a:ext cx="2111375" cy="1212850"/>
          </a:xfrm>
          <a:prstGeom prst="rect">
            <a:avLst/>
          </a:prstGeom>
          <a:noFill/>
          <a:extLst>
            <a:ext uri="{909E8E84-426E-40DD-AFC4-6F175D3DCCD1}">
              <a14:hiddenFill xmlns:a14="http://schemas.microsoft.com/office/drawing/2010/main">
                <a:solidFill>
                  <a:srgbClr val="FFFFFF"/>
                </a:solidFill>
              </a14:hiddenFill>
            </a:ext>
          </a:extLst>
        </p:spPr>
      </p:pic>
      <p:sp>
        <p:nvSpPr>
          <p:cNvPr id="36871" name="Line 7"/>
          <p:cNvSpPr>
            <a:spLocks noChangeShapeType="1"/>
          </p:cNvSpPr>
          <p:nvPr/>
        </p:nvSpPr>
        <p:spPr bwMode="auto">
          <a:xfrm flipV="1">
            <a:off x="7315200" y="2819400"/>
            <a:ext cx="533400" cy="68580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17983200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82128" y="0"/>
            <a:ext cx="10972800" cy="1371600"/>
          </a:xfrm>
        </p:spPr>
        <p:txBody>
          <a:bodyPr>
            <a:normAutofit/>
          </a:bodyPr>
          <a:lstStyle/>
          <a:p>
            <a:r>
              <a:rPr lang="en-US" sz="4000" dirty="0">
                <a:solidFill>
                  <a:srgbClr val="CD0000"/>
                </a:solidFill>
              </a:rPr>
              <a:t>Poisson Distribution</a:t>
            </a:r>
          </a:p>
        </p:txBody>
      </p:sp>
      <p:sp>
        <p:nvSpPr>
          <p:cNvPr id="20483" name="Rectangle 3"/>
          <p:cNvSpPr>
            <a:spLocks noGrp="1" noChangeArrowheads="1"/>
          </p:cNvSpPr>
          <p:nvPr>
            <p:ph type="body" sz="half" idx="1"/>
          </p:nvPr>
        </p:nvSpPr>
        <p:spPr>
          <a:xfrm>
            <a:off x="1981200" y="1219200"/>
            <a:ext cx="8229600" cy="4572000"/>
          </a:xfrm>
        </p:spPr>
        <p:txBody>
          <a:bodyPr/>
          <a:lstStyle/>
          <a:p>
            <a:r>
              <a:rPr lang="en-US" sz="2400" dirty="0"/>
              <a:t>Distribution often used to model the number of incidences of some characteristic in time or space:</a:t>
            </a:r>
          </a:p>
          <a:p>
            <a:pPr lvl="1"/>
            <a:r>
              <a:rPr lang="en-US" sz="2000" dirty="0"/>
              <a:t>Arrivals of customers in a queue</a:t>
            </a:r>
          </a:p>
          <a:p>
            <a:pPr lvl="1"/>
            <a:r>
              <a:rPr lang="en-US" sz="2000" dirty="0"/>
              <a:t>Numbers of flaws in a roll of fabric</a:t>
            </a:r>
          </a:p>
          <a:p>
            <a:pPr lvl="1"/>
            <a:r>
              <a:rPr lang="en-US" sz="2000" dirty="0"/>
              <a:t>Number of typos per page of text.</a:t>
            </a:r>
          </a:p>
          <a:p>
            <a:r>
              <a:rPr lang="en-US" sz="2400" dirty="0"/>
              <a:t>Distribution obtained as follows:</a:t>
            </a:r>
          </a:p>
          <a:p>
            <a:pPr lvl="1"/>
            <a:r>
              <a:rPr lang="en-US" sz="2000" dirty="0"/>
              <a:t>Break down the “area” into many small “pieces”  (</a:t>
            </a:r>
            <a:r>
              <a:rPr lang="en-US" sz="2000" i="1" dirty="0"/>
              <a:t>n</a:t>
            </a:r>
            <a:r>
              <a:rPr lang="en-US" sz="2000" dirty="0"/>
              <a:t> pieces)</a:t>
            </a:r>
          </a:p>
          <a:p>
            <a:pPr lvl="1"/>
            <a:r>
              <a:rPr lang="en-US" sz="2000" dirty="0"/>
              <a:t>Each “piece” can have only 0 or 1 occurrences  (</a:t>
            </a:r>
            <a:r>
              <a:rPr lang="en-US" sz="2000" i="1" dirty="0"/>
              <a:t>p</a:t>
            </a:r>
            <a:r>
              <a:rPr lang="en-US" sz="2000" dirty="0"/>
              <a:t>=P(1))</a:t>
            </a:r>
          </a:p>
          <a:p>
            <a:pPr lvl="1"/>
            <a:r>
              <a:rPr lang="en-US" sz="2000" dirty="0"/>
              <a:t>Let </a:t>
            </a:r>
            <a:r>
              <a:rPr lang="en-US" sz="2000" i="1" dirty="0">
                <a:latin typeface="Symbol" panose="05050102010706020507" pitchFamily="18" charset="2"/>
              </a:rPr>
              <a:t>l</a:t>
            </a:r>
            <a:r>
              <a:rPr lang="en-US" sz="2000" i="1" dirty="0"/>
              <a:t>=np</a:t>
            </a:r>
            <a:r>
              <a:rPr lang="en-US" sz="2000" dirty="0"/>
              <a:t> </a:t>
            </a:r>
            <a:r>
              <a:rPr lang="en-US" sz="2000" dirty="0">
                <a:cs typeface="Arial" panose="020B0604020202020204" pitchFamily="34" charset="0"/>
              </a:rPr>
              <a:t>≡ Average number of occurrences over “area”</a:t>
            </a:r>
          </a:p>
          <a:p>
            <a:pPr lvl="1"/>
            <a:r>
              <a:rPr lang="en-US" sz="2000" i="1" dirty="0">
                <a:cs typeface="Arial" panose="020B0604020202020204" pitchFamily="34" charset="0"/>
              </a:rPr>
              <a:t>Y</a:t>
            </a:r>
            <a:r>
              <a:rPr lang="en-US" sz="2000" dirty="0">
                <a:cs typeface="Arial" panose="020B0604020202020204" pitchFamily="34" charset="0"/>
              </a:rPr>
              <a:t> ≡ # occurrences in “area” is sum of 0</a:t>
            </a:r>
            <a:r>
              <a:rPr lang="en-US" sz="2000" baseline="30000" dirty="0">
                <a:cs typeface="Arial" panose="020B0604020202020204" pitchFamily="34" charset="0"/>
              </a:rPr>
              <a:t>s</a:t>
            </a:r>
            <a:r>
              <a:rPr lang="en-US" sz="2000" dirty="0">
                <a:cs typeface="Arial" panose="020B0604020202020204" pitchFamily="34" charset="0"/>
              </a:rPr>
              <a:t> &amp; 1</a:t>
            </a:r>
            <a:r>
              <a:rPr lang="en-US" sz="2000" baseline="30000" dirty="0">
                <a:cs typeface="Arial" panose="020B0604020202020204" pitchFamily="34" charset="0"/>
              </a:rPr>
              <a:t>s</a:t>
            </a:r>
            <a:r>
              <a:rPr lang="en-US" sz="2000" dirty="0">
                <a:cs typeface="Arial" panose="020B0604020202020204" pitchFamily="34" charset="0"/>
              </a:rPr>
              <a:t> over “pieces”</a:t>
            </a:r>
          </a:p>
          <a:p>
            <a:pPr lvl="1"/>
            <a:r>
              <a:rPr lang="en-US" sz="2000" i="1" dirty="0">
                <a:cs typeface="Arial" panose="020B0604020202020204" pitchFamily="34" charset="0"/>
              </a:rPr>
              <a:t>Y</a:t>
            </a:r>
            <a:r>
              <a:rPr lang="en-US" sz="2000" dirty="0">
                <a:cs typeface="Arial" panose="020B0604020202020204" pitchFamily="34" charset="0"/>
              </a:rPr>
              <a:t> ~ Bin(</a:t>
            </a:r>
            <a:r>
              <a:rPr lang="en-US" sz="2000" i="1" dirty="0" err="1">
                <a:cs typeface="Arial" panose="020B0604020202020204" pitchFamily="34" charset="0"/>
              </a:rPr>
              <a:t>n,p</a:t>
            </a:r>
            <a:r>
              <a:rPr lang="en-US" sz="2000" dirty="0">
                <a:cs typeface="Arial" panose="020B0604020202020204" pitchFamily="34" charset="0"/>
              </a:rPr>
              <a:t>) with </a:t>
            </a:r>
            <a:r>
              <a:rPr lang="en-US" sz="2000" i="1" dirty="0">
                <a:cs typeface="Arial" panose="020B0604020202020204" pitchFamily="34" charset="0"/>
              </a:rPr>
              <a:t>p = </a:t>
            </a:r>
            <a:r>
              <a:rPr lang="en-US" sz="2000" i="1" dirty="0">
                <a:latin typeface="Symbol" panose="05050102010706020507" pitchFamily="18" charset="2"/>
                <a:cs typeface="Arial" panose="020B0604020202020204" pitchFamily="34" charset="0"/>
              </a:rPr>
              <a:t>l</a:t>
            </a:r>
            <a:r>
              <a:rPr lang="en-US" sz="2000" i="1" dirty="0">
                <a:cs typeface="Arial" panose="020B0604020202020204" pitchFamily="34" charset="0"/>
              </a:rPr>
              <a:t>/n</a:t>
            </a:r>
          </a:p>
          <a:p>
            <a:pPr lvl="1"/>
            <a:r>
              <a:rPr lang="en-US" sz="2000" dirty="0">
                <a:cs typeface="Arial" panose="020B0604020202020204" pitchFamily="34" charset="0"/>
              </a:rPr>
              <a:t>Take limit of Binomial Distribution as </a:t>
            </a:r>
            <a:r>
              <a:rPr lang="en-US" sz="2000" i="1" dirty="0">
                <a:cs typeface="Arial" panose="020B0604020202020204" pitchFamily="34" charset="0"/>
              </a:rPr>
              <a:t>n </a:t>
            </a:r>
            <a:r>
              <a:rPr lang="en-US" sz="2000" dirty="0">
                <a:cs typeface="Arial" panose="020B0604020202020204" pitchFamily="34" charset="0"/>
                <a:sym typeface="Symbol" panose="05050102010706020507" pitchFamily="18" charset="2"/>
              </a:rPr>
              <a:t> with </a:t>
            </a:r>
            <a:r>
              <a:rPr lang="en-US" sz="2000" i="1" dirty="0">
                <a:cs typeface="Arial" panose="020B0604020202020204" pitchFamily="34" charset="0"/>
              </a:rPr>
              <a:t>p = </a:t>
            </a:r>
            <a:r>
              <a:rPr lang="en-US" sz="2000" i="1" dirty="0">
                <a:latin typeface="Symbol" panose="05050102010706020507" pitchFamily="18" charset="2"/>
                <a:cs typeface="Arial" panose="020B0604020202020204" pitchFamily="34" charset="0"/>
              </a:rPr>
              <a:t>l</a:t>
            </a:r>
            <a:r>
              <a:rPr lang="en-US" sz="2000" i="1" dirty="0">
                <a:cs typeface="Arial" panose="020B0604020202020204" pitchFamily="34" charset="0"/>
              </a:rPr>
              <a:t>/n</a:t>
            </a:r>
          </a:p>
        </p:txBody>
      </p:sp>
      <p:graphicFrame>
        <p:nvGraphicFramePr>
          <p:cNvPr id="20484" name="Object 4"/>
          <p:cNvGraphicFramePr>
            <a:graphicFrameLocks noGrp="1" noChangeAspect="1"/>
          </p:cNvGraphicFramePr>
          <p:nvPr>
            <p:ph sz="half" idx="2"/>
          </p:nvPr>
        </p:nvGraphicFramePr>
        <p:xfrm>
          <a:off x="2971800" y="5867400"/>
          <a:ext cx="5562600" cy="865188"/>
        </p:xfrm>
        <a:graphic>
          <a:graphicData uri="http://schemas.openxmlformats.org/presentationml/2006/ole">
            <mc:AlternateContent xmlns:mc="http://schemas.openxmlformats.org/markup-compatibility/2006">
              <mc:Choice xmlns:v="urn:schemas-microsoft-com:vml" Requires="v">
                <p:oleObj spid="_x0000_s166931" name="Equation" r:id="rId3" imgW="2857320" imgH="444240" progId="Equation.3">
                  <p:embed/>
                </p:oleObj>
              </mc:Choice>
              <mc:Fallback>
                <p:oleObj name="Equation" r:id="rId3" imgW="2857320" imgH="444240" progId="Equation.3">
                  <p:embed/>
                  <p:pic>
                    <p:nvPicPr>
                      <p:cNvPr id="2048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5867400"/>
                        <a:ext cx="5562600" cy="865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6500617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135812" y="309144"/>
            <a:ext cx="8229600" cy="449262"/>
          </a:xfrm>
        </p:spPr>
        <p:txBody>
          <a:bodyPr>
            <a:normAutofit fontScale="90000"/>
          </a:bodyPr>
          <a:lstStyle/>
          <a:p>
            <a:r>
              <a:rPr lang="en-US" dirty="0">
                <a:solidFill>
                  <a:srgbClr val="CD0000"/>
                </a:solidFill>
              </a:rPr>
              <a:t>Negative Binomial Distribution</a:t>
            </a:r>
          </a:p>
        </p:txBody>
      </p:sp>
      <p:sp>
        <p:nvSpPr>
          <p:cNvPr id="13315" name="Rectangle 3"/>
          <p:cNvSpPr>
            <a:spLocks noGrp="1" noChangeArrowheads="1"/>
          </p:cNvSpPr>
          <p:nvPr>
            <p:ph type="body" sz="half" idx="1"/>
          </p:nvPr>
        </p:nvSpPr>
        <p:spPr>
          <a:xfrm>
            <a:off x="1981200" y="1143000"/>
            <a:ext cx="8229600" cy="1676400"/>
          </a:xfrm>
        </p:spPr>
        <p:txBody>
          <a:bodyPr/>
          <a:lstStyle/>
          <a:p>
            <a:r>
              <a:rPr lang="en-US" sz="2400"/>
              <a:t>Used to model the number of trials needed until the </a:t>
            </a:r>
            <a:r>
              <a:rPr lang="en-US" sz="2400" i="1"/>
              <a:t>r</a:t>
            </a:r>
            <a:r>
              <a:rPr lang="en-US" sz="2400" baseline="30000"/>
              <a:t>th</a:t>
            </a:r>
            <a:r>
              <a:rPr lang="en-US" sz="2400"/>
              <a:t> Success (extension of Geometric distribution)</a:t>
            </a:r>
          </a:p>
          <a:p>
            <a:r>
              <a:rPr lang="en-US" sz="2400"/>
              <a:t>Based on there being </a:t>
            </a:r>
            <a:r>
              <a:rPr lang="en-US" sz="2400" i="1"/>
              <a:t>r</a:t>
            </a:r>
            <a:r>
              <a:rPr lang="en-US" sz="2400"/>
              <a:t>-1 Successes in first </a:t>
            </a:r>
            <a:r>
              <a:rPr lang="en-US" sz="2400" i="1"/>
              <a:t>y</a:t>
            </a:r>
            <a:r>
              <a:rPr lang="en-US" sz="2400"/>
              <a:t>-1 trials, followed by a Success</a:t>
            </a:r>
          </a:p>
          <a:p>
            <a:pPr>
              <a:buFontTx/>
              <a:buNone/>
            </a:pPr>
            <a:endParaRPr lang="en-US" sz="2400"/>
          </a:p>
        </p:txBody>
      </p:sp>
      <p:graphicFrame>
        <p:nvGraphicFramePr>
          <p:cNvPr id="13316" name="Object 4"/>
          <p:cNvGraphicFramePr>
            <a:graphicFrameLocks noGrp="1" noChangeAspect="1"/>
          </p:cNvGraphicFramePr>
          <p:nvPr>
            <p:ph sz="half" idx="2"/>
          </p:nvPr>
        </p:nvGraphicFramePr>
        <p:xfrm>
          <a:off x="2133600" y="2895600"/>
          <a:ext cx="7924800" cy="3848100"/>
        </p:xfrm>
        <a:graphic>
          <a:graphicData uri="http://schemas.openxmlformats.org/presentationml/2006/ole">
            <mc:AlternateContent xmlns:mc="http://schemas.openxmlformats.org/markup-compatibility/2006">
              <mc:Choice xmlns:v="urn:schemas-microsoft-com:vml" Requires="v">
                <p:oleObj spid="_x0000_s167955" name="Equation" r:id="rId3" imgW="3504960" imgH="1701720" progId="Equation.3">
                  <p:embed/>
                </p:oleObj>
              </mc:Choice>
              <mc:Fallback>
                <p:oleObj name="Equation" r:id="rId3" imgW="3504960" imgH="1701720" progId="Equation.3">
                  <p:embed/>
                  <p:pic>
                    <p:nvPicPr>
                      <p:cNvPr id="1331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895600"/>
                        <a:ext cx="7924800" cy="384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9514889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ChangeArrowheads="1"/>
          </p:cNvSpPr>
          <p:nvPr>
            <p:ph type="title"/>
          </p:nvPr>
        </p:nvSpPr>
        <p:spPr>
          <a:xfrm>
            <a:off x="887104" y="414338"/>
            <a:ext cx="8077200" cy="1143000"/>
          </a:xfrm>
        </p:spPr>
        <p:txBody>
          <a:bodyPr/>
          <a:lstStyle/>
          <a:p>
            <a:pPr algn="l"/>
            <a:r>
              <a:rPr lang="en-US" sz="4000" dirty="0">
                <a:solidFill>
                  <a:srgbClr val="CD0000"/>
                </a:solidFill>
              </a:rPr>
              <a:t>Lognormal Distribution</a:t>
            </a:r>
            <a:br>
              <a:rPr lang="en-US" sz="3600" b="1" dirty="0"/>
            </a:br>
            <a:endParaRPr lang="en-US" sz="3600" b="1" dirty="0"/>
          </a:p>
        </p:txBody>
      </p:sp>
      <p:sp>
        <p:nvSpPr>
          <p:cNvPr id="177155" name="Rectangle 3"/>
          <p:cNvSpPr>
            <a:spLocks noGrp="1" noChangeArrowheads="1"/>
          </p:cNvSpPr>
          <p:nvPr>
            <p:ph type="body" idx="1"/>
          </p:nvPr>
        </p:nvSpPr>
        <p:spPr>
          <a:xfrm>
            <a:off x="2133600" y="1600200"/>
            <a:ext cx="7772400" cy="4114800"/>
          </a:xfrm>
        </p:spPr>
        <p:txBody>
          <a:bodyPr/>
          <a:lstStyle/>
          <a:p>
            <a:pPr>
              <a:buFontTx/>
              <a:buNone/>
            </a:pPr>
            <a:endParaRPr lang="en-US" b="1"/>
          </a:p>
          <a:p>
            <a:pPr>
              <a:buFontTx/>
              <a:buNone/>
            </a:pPr>
            <a:endParaRPr lang="en-US"/>
          </a:p>
        </p:txBody>
      </p:sp>
      <p:pic>
        <p:nvPicPr>
          <p:cNvPr id="17716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2546" y="1685924"/>
            <a:ext cx="5943600"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0791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pPr eaLnBrk="1" hangingPunct="1"/>
            <a:r>
              <a:rPr lang="en-US" altLang="en-US" sz="4000" dirty="0">
                <a:solidFill>
                  <a:srgbClr val="CD0000"/>
                </a:solidFill>
              </a:rPr>
              <a:t>Probability</a:t>
            </a:r>
          </a:p>
        </p:txBody>
      </p:sp>
      <p:sp>
        <p:nvSpPr>
          <p:cNvPr id="5123" name="Rectangle 5"/>
          <p:cNvSpPr>
            <a:spLocks noGrp="1" noChangeArrowheads="1"/>
          </p:cNvSpPr>
          <p:nvPr>
            <p:ph type="body" idx="1"/>
          </p:nvPr>
        </p:nvSpPr>
        <p:spPr>
          <a:xfrm>
            <a:off x="1029930" y="1690688"/>
            <a:ext cx="10515600" cy="4351338"/>
          </a:xfrm>
        </p:spPr>
        <p:txBody>
          <a:bodyPr/>
          <a:lstStyle/>
          <a:p>
            <a:r>
              <a:rPr lang="en-US" altLang="en-US" dirty="0">
                <a:latin typeface="+mj-lt"/>
                <a:cs typeface="Times New Roman" panose="02020603050405020304" pitchFamily="18" charset="0"/>
              </a:rPr>
              <a:t>one event has no influence on the outcome of another event</a:t>
            </a:r>
            <a:endParaRPr lang="en-US" altLang="en-US" dirty="0">
              <a:latin typeface="+mj-lt"/>
            </a:endParaRPr>
          </a:p>
          <a:p>
            <a:r>
              <a:rPr lang="en-US" altLang="en-US" dirty="0">
                <a:latin typeface="+mj-lt"/>
                <a:cs typeface="Times New Roman" panose="02020603050405020304" pitchFamily="18" charset="0"/>
              </a:rPr>
              <a:t>if events A &amp; B are independent</a:t>
            </a:r>
          </a:p>
          <a:p>
            <a:pPr lvl="1">
              <a:buNone/>
            </a:pPr>
            <a:r>
              <a:rPr lang="en-US" altLang="en-US" dirty="0">
                <a:latin typeface="+mj-lt"/>
                <a:cs typeface="Times New Roman" panose="02020603050405020304" pitchFamily="18" charset="0"/>
              </a:rPr>
              <a:t>	then P(A&amp;B) = P(A)*P(B)</a:t>
            </a:r>
            <a:endParaRPr lang="en-US" altLang="en-US" dirty="0">
              <a:latin typeface="+mj-lt"/>
            </a:endParaRPr>
          </a:p>
          <a:p>
            <a:r>
              <a:rPr lang="en-US" altLang="en-US" dirty="0">
                <a:latin typeface="+mj-lt"/>
              </a:rPr>
              <a:t>if </a:t>
            </a:r>
            <a:r>
              <a:rPr lang="en-US" altLang="en-US" dirty="0">
                <a:latin typeface="+mj-lt"/>
                <a:cs typeface="Times New Roman" panose="02020603050405020304" pitchFamily="18" charset="0"/>
              </a:rPr>
              <a:t>P(A&amp;B) = P(A)*P(B)</a:t>
            </a:r>
          </a:p>
          <a:p>
            <a:pPr lvl="1">
              <a:buNone/>
            </a:pPr>
            <a:r>
              <a:rPr lang="en-US" altLang="en-US" dirty="0">
                <a:latin typeface="+mj-lt"/>
                <a:cs typeface="Times New Roman" panose="02020603050405020304" pitchFamily="18" charset="0"/>
              </a:rPr>
              <a:t>	then events A &amp; B are independent</a:t>
            </a:r>
            <a:endParaRPr lang="en-US" altLang="en-US" dirty="0">
              <a:latin typeface="+mj-lt"/>
            </a:endParaRPr>
          </a:p>
          <a:p>
            <a:r>
              <a:rPr lang="en-US" altLang="en-US" dirty="0">
                <a:latin typeface="+mj-lt"/>
                <a:cs typeface="Times New Roman" panose="02020603050405020304" pitchFamily="18" charset="0"/>
              </a:rPr>
              <a:t>coin flipping</a:t>
            </a:r>
          </a:p>
          <a:p>
            <a:pPr lvl="1">
              <a:buNone/>
            </a:pPr>
            <a:r>
              <a:rPr lang="en-US" altLang="en-US" dirty="0">
                <a:latin typeface="+mj-lt"/>
                <a:cs typeface="Times New Roman" panose="02020603050405020304" pitchFamily="18" charset="0"/>
              </a:rPr>
              <a:t>	if P(H) = P(T) = .5 then</a:t>
            </a:r>
          </a:p>
          <a:p>
            <a:pPr lvl="1">
              <a:buNone/>
            </a:pPr>
            <a:r>
              <a:rPr lang="en-US" altLang="en-US" dirty="0">
                <a:latin typeface="+mj-lt"/>
                <a:cs typeface="Times New Roman" panose="02020603050405020304" pitchFamily="18" charset="0"/>
              </a:rPr>
              <a:t>	P(HTHTH) = P(HHHHH) =</a:t>
            </a:r>
          </a:p>
          <a:p>
            <a:pPr lvl="1">
              <a:buNone/>
            </a:pPr>
            <a:r>
              <a:rPr lang="en-US" altLang="en-US" dirty="0">
                <a:latin typeface="+mj-lt"/>
                <a:cs typeface="Times New Roman" panose="02020603050405020304" pitchFamily="18" charset="0"/>
              </a:rPr>
              <a:t>	.5*.5*.5*.5*.5  = .5</a:t>
            </a:r>
            <a:r>
              <a:rPr lang="en-US" altLang="en-US" baseline="30000" dirty="0">
                <a:latin typeface="+mj-lt"/>
                <a:cs typeface="Times New Roman" panose="02020603050405020304" pitchFamily="18" charset="0"/>
              </a:rPr>
              <a:t>5 </a:t>
            </a:r>
            <a:r>
              <a:rPr lang="en-US" altLang="en-US" dirty="0">
                <a:latin typeface="+mj-lt"/>
                <a:cs typeface="Times New Roman" panose="02020603050405020304" pitchFamily="18" charset="0"/>
              </a:rPr>
              <a:t>= .03</a:t>
            </a:r>
            <a:r>
              <a:rPr lang="en-US" altLang="en-US" dirty="0">
                <a:latin typeface="+mj-lt"/>
              </a:rPr>
              <a:t> </a:t>
            </a:r>
          </a:p>
        </p:txBody>
      </p:sp>
    </p:spTree>
    <p:extLst>
      <p:ext uri="{BB962C8B-B14F-4D97-AF65-F5344CB8AC3E}">
        <p14:creationId xmlns:p14="http://schemas.microsoft.com/office/powerpoint/2010/main" val="598110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Conditional Probability</a:t>
            </a:r>
          </a:p>
        </p:txBody>
      </p:sp>
      <p:sp>
        <p:nvSpPr>
          <p:cNvPr id="5" name="Content Placeholder 2"/>
          <p:cNvSpPr txBox="1">
            <a:spLocks/>
          </p:cNvSpPr>
          <p:nvPr/>
        </p:nvSpPr>
        <p:spPr bwMode="auto">
          <a:xfrm>
            <a:off x="1404730" y="1537253"/>
            <a:ext cx="9949070" cy="4781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2800" dirty="0">
                <a:latin typeface="+mj-lt"/>
              </a:rPr>
              <a:t>P(F|H) = Fraction of worlds in which H is true that also have F true</a:t>
            </a:r>
          </a:p>
          <a:p>
            <a:pPr lvl="1" eaLnBrk="1" hangingPunct="1">
              <a:buFontTx/>
              <a:buChar char="-"/>
            </a:pPr>
            <a:endParaRPr lang="en-US" altLang="en-US" sz="2800" dirty="0">
              <a:latin typeface="Calibri" panose="020F0502020204030204" pitchFamily="34" charset="0"/>
            </a:endParaRPr>
          </a:p>
          <a:p>
            <a:pPr eaLnBrk="1" hangingPunct="1">
              <a:spcBef>
                <a:spcPct val="20000"/>
              </a:spcBef>
            </a:pPr>
            <a:endParaRPr lang="en-US" altLang="en-US" sz="2800" dirty="0">
              <a:latin typeface="Calibri" panose="020F0502020204030204" pitchFamily="34" charset="0"/>
            </a:endParaRPr>
          </a:p>
        </p:txBody>
      </p:sp>
      <p:graphicFrame>
        <p:nvGraphicFramePr>
          <p:cNvPr id="6" name="Object 3"/>
          <p:cNvGraphicFramePr>
            <a:graphicFrameLocks noChangeAspect="1"/>
          </p:cNvGraphicFramePr>
          <p:nvPr>
            <p:extLst/>
          </p:nvPr>
        </p:nvGraphicFramePr>
        <p:xfrm>
          <a:off x="6121469" y="3230908"/>
          <a:ext cx="4641573" cy="1547191"/>
        </p:xfrm>
        <a:graphic>
          <a:graphicData uri="http://schemas.openxmlformats.org/presentationml/2006/ole">
            <mc:AlternateContent xmlns:mc="http://schemas.openxmlformats.org/markup-compatibility/2006">
              <mc:Choice xmlns:v="urn:schemas-microsoft-com:vml" Requires="v">
                <p:oleObj spid="_x0000_s79891" name="Equation" r:id="rId4" imgW="1523880" imgH="482400" progId="Equation.3">
                  <p:embed/>
                </p:oleObj>
              </mc:Choice>
              <mc:Fallback>
                <p:oleObj name="Equation" r:id="rId4" imgW="1523880" imgH="482400" progId="Equation.3">
                  <p:embed/>
                  <p:pic>
                    <p:nvPicPr>
                      <p:cNvPr id="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1469" y="3230908"/>
                        <a:ext cx="4641573" cy="1547191"/>
                      </a:xfrm>
                      <a:prstGeom prst="rect">
                        <a:avLst/>
                      </a:prstGeom>
                      <a:noFill/>
                      <a:ln>
                        <a:noFill/>
                      </a:ln>
                      <a:effectLst/>
                    </p:spPr>
                  </p:pic>
                </p:oleObj>
              </mc:Fallback>
            </mc:AlternateContent>
          </a:graphicData>
        </a:graphic>
      </p:graphicFrame>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4730" y="2408471"/>
            <a:ext cx="4125982" cy="3038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835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pPr eaLnBrk="1" hangingPunct="1"/>
            <a:r>
              <a:rPr lang="en-US" altLang="en-US" sz="4000" dirty="0">
                <a:solidFill>
                  <a:srgbClr val="CD0000"/>
                </a:solidFill>
                <a:ea typeface="ＭＳ Ｐゴシック" panose="020B0600070205080204" pitchFamily="34" charset="-128"/>
              </a:rPr>
              <a:t>The Axioms of Probability</a:t>
            </a:r>
          </a:p>
        </p:txBody>
      </p:sp>
      <p:sp>
        <p:nvSpPr>
          <p:cNvPr id="18435" name="Rectangle 3"/>
          <p:cNvSpPr>
            <a:spLocks noGrp="1" noChangeArrowheads="1"/>
          </p:cNvSpPr>
          <p:nvPr>
            <p:ph type="body" idx="1"/>
          </p:nvPr>
        </p:nvSpPr>
        <p:spPr>
          <a:xfrm>
            <a:off x="1166813" y="1690688"/>
            <a:ext cx="10515600" cy="4351338"/>
          </a:xfrm>
        </p:spPr>
        <p:txBody>
          <a:bodyPr/>
          <a:lstStyle/>
          <a:p>
            <a:pPr eaLnBrk="1" hangingPunct="1"/>
            <a:r>
              <a:rPr lang="en-US" altLang="en-US" dirty="0">
                <a:latin typeface="+mj-lt"/>
                <a:ea typeface="ＭＳ Ｐゴシック" panose="020B0600070205080204" pitchFamily="34" charset="-128"/>
              </a:rPr>
              <a:t>0 &lt;= P(A) &lt;= 1</a:t>
            </a:r>
          </a:p>
          <a:p>
            <a:pPr eaLnBrk="1" hangingPunct="1"/>
            <a:r>
              <a:rPr lang="en-US" altLang="en-US" dirty="0">
                <a:latin typeface="+mj-lt"/>
                <a:ea typeface="ＭＳ Ｐゴシック" panose="020B0600070205080204" pitchFamily="34" charset="-128"/>
              </a:rPr>
              <a:t>P(True) = 1</a:t>
            </a:r>
          </a:p>
          <a:p>
            <a:pPr eaLnBrk="1" hangingPunct="1"/>
            <a:r>
              <a:rPr lang="en-US" altLang="en-US" dirty="0">
                <a:latin typeface="+mj-lt"/>
                <a:ea typeface="ＭＳ Ｐゴシック" panose="020B0600070205080204" pitchFamily="34" charset="-128"/>
              </a:rPr>
              <a:t>P(False) = 0</a:t>
            </a:r>
          </a:p>
          <a:p>
            <a:pPr eaLnBrk="1" hangingPunct="1"/>
            <a:r>
              <a:rPr lang="en-US" altLang="en-US" dirty="0">
                <a:latin typeface="+mj-lt"/>
                <a:ea typeface="ＭＳ Ｐゴシック" panose="020B0600070205080204" pitchFamily="34" charset="-128"/>
              </a:rPr>
              <a:t>P(A or B) = P(A) + P(B) - P(A and B)</a:t>
            </a:r>
          </a:p>
          <a:p>
            <a:pPr lvl="3" eaLnBrk="1" hangingPunct="1">
              <a:buFontTx/>
              <a:buNone/>
            </a:pPr>
            <a:endParaRPr lang="en-US" altLang="en-US" dirty="0">
              <a:latin typeface="+mj-lt"/>
              <a:ea typeface="ＭＳ Ｐゴシック" panose="020B0600070205080204" pitchFamily="34" charset="-128"/>
            </a:endParaRPr>
          </a:p>
          <a:p>
            <a:pPr lvl="3" eaLnBrk="1" hangingPunct="1">
              <a:buFontTx/>
              <a:buNone/>
            </a:pPr>
            <a:endParaRPr lang="en-US" altLang="en-US" dirty="0">
              <a:latin typeface="+mj-lt"/>
              <a:ea typeface="ＭＳ Ｐゴシック" panose="020B0600070205080204" pitchFamily="34" charset="-128"/>
            </a:endParaRPr>
          </a:p>
          <a:p>
            <a:pPr lvl="3" eaLnBrk="1" hangingPunct="1">
              <a:buFontTx/>
              <a:buNone/>
            </a:pPr>
            <a:endParaRPr lang="en-US" altLang="en-US" dirty="0">
              <a:latin typeface="+mj-lt"/>
              <a:ea typeface="ＭＳ Ｐゴシック" panose="020B0600070205080204" pitchFamily="34" charset="-128"/>
            </a:endParaRPr>
          </a:p>
          <a:p>
            <a:pPr lvl="3" eaLnBrk="1" hangingPunct="1">
              <a:buFontTx/>
              <a:buNone/>
            </a:pPr>
            <a:r>
              <a:rPr lang="en-US" altLang="en-US" dirty="0">
                <a:latin typeface="+mj-lt"/>
                <a:ea typeface="ＭＳ Ｐゴシック" panose="020B0600070205080204" pitchFamily="34" charset="-128"/>
              </a:rPr>
              <a:t>Where do these axioms come from? Were they </a:t>
            </a:r>
            <a:r>
              <a:rPr lang="ja-JP" altLang="en-US" dirty="0">
                <a:latin typeface="+mj-lt"/>
                <a:ea typeface="ＭＳ Ｐゴシック" panose="020B0600070205080204" pitchFamily="34" charset="-128"/>
              </a:rPr>
              <a:t>“</a:t>
            </a:r>
            <a:r>
              <a:rPr lang="en-US" altLang="ja-JP" dirty="0">
                <a:latin typeface="+mj-lt"/>
                <a:ea typeface="ＭＳ Ｐゴシック" panose="020B0600070205080204" pitchFamily="34" charset="-128"/>
              </a:rPr>
              <a:t>discovered</a:t>
            </a:r>
            <a:r>
              <a:rPr lang="ja-JP" altLang="en-US" dirty="0">
                <a:latin typeface="+mj-lt"/>
                <a:ea typeface="ＭＳ Ｐゴシック" panose="020B0600070205080204" pitchFamily="34" charset="-128"/>
              </a:rPr>
              <a:t>”</a:t>
            </a:r>
            <a:r>
              <a:rPr lang="en-US" altLang="ja-JP" dirty="0">
                <a:latin typeface="+mj-lt"/>
                <a:ea typeface="ＭＳ Ｐゴシック" panose="020B0600070205080204" pitchFamily="34" charset="-128"/>
              </a:rPr>
              <a:t>? </a:t>
            </a:r>
          </a:p>
          <a:p>
            <a:pPr lvl="3" eaLnBrk="1" hangingPunct="1">
              <a:buFontTx/>
              <a:buNone/>
            </a:pPr>
            <a:r>
              <a:rPr lang="en-US" altLang="en-US" dirty="0">
                <a:latin typeface="+mj-lt"/>
                <a:ea typeface="ＭＳ Ｐゴシック" panose="020B0600070205080204" pitchFamily="34" charset="-128"/>
              </a:rPr>
              <a:t>Answers coming up later.</a:t>
            </a:r>
          </a:p>
        </p:txBody>
      </p:sp>
    </p:spTree>
    <p:extLst>
      <p:ext uri="{BB962C8B-B14F-4D97-AF65-F5344CB8AC3E}">
        <p14:creationId xmlns:p14="http://schemas.microsoft.com/office/powerpoint/2010/main" val="1163265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23888" y="250825"/>
            <a:ext cx="10515600" cy="1325563"/>
          </a:xfrm>
        </p:spPr>
        <p:txBody>
          <a:bodyPr>
            <a:normAutofit/>
          </a:bodyPr>
          <a:lstStyle/>
          <a:p>
            <a:pPr eaLnBrk="1" hangingPunct="1"/>
            <a:r>
              <a:rPr lang="en-US" altLang="en-US" sz="4000" dirty="0">
                <a:solidFill>
                  <a:srgbClr val="CD0000"/>
                </a:solidFill>
                <a:ea typeface="ＭＳ Ｐゴシック" panose="020B0600070205080204" pitchFamily="34" charset="-128"/>
              </a:rPr>
              <a:t>Theorems from the Axioms</a:t>
            </a:r>
          </a:p>
        </p:txBody>
      </p:sp>
      <p:sp>
        <p:nvSpPr>
          <p:cNvPr id="23555" name="Rectangle 3"/>
          <p:cNvSpPr>
            <a:spLocks noGrp="1" noChangeArrowheads="1"/>
          </p:cNvSpPr>
          <p:nvPr>
            <p:ph type="body" idx="1"/>
          </p:nvPr>
        </p:nvSpPr>
        <p:spPr/>
        <p:txBody>
          <a:bodyPr>
            <a:normAutofit/>
          </a:bodyPr>
          <a:lstStyle/>
          <a:p>
            <a:pPr eaLnBrk="1" hangingPunct="1"/>
            <a:r>
              <a:rPr lang="en-US" altLang="en-US" sz="2400" dirty="0">
                <a:latin typeface="+mj-lt"/>
                <a:ea typeface="ＭＳ Ｐゴシック" panose="020B0600070205080204" pitchFamily="34" charset="-128"/>
              </a:rPr>
              <a:t>0 &lt;= P(A) &lt;= 1, P(True) = 1, P(False) = 0</a:t>
            </a:r>
          </a:p>
          <a:p>
            <a:pPr eaLnBrk="1" hangingPunct="1"/>
            <a:r>
              <a:rPr lang="en-US" altLang="en-US" sz="2400" dirty="0">
                <a:latin typeface="+mj-lt"/>
                <a:ea typeface="ＭＳ Ｐゴシック" panose="020B0600070205080204" pitchFamily="34" charset="-128"/>
              </a:rPr>
              <a:t>P(</a:t>
            </a:r>
            <a:r>
              <a:rPr lang="en-US" altLang="en-US" sz="2400" dirty="0">
                <a:solidFill>
                  <a:schemeClr val="hlink"/>
                </a:solidFill>
                <a:latin typeface="+mj-lt"/>
                <a:ea typeface="ＭＳ Ｐゴシック" panose="020B0600070205080204" pitchFamily="34" charset="-128"/>
              </a:rPr>
              <a:t>A</a:t>
            </a:r>
            <a:r>
              <a:rPr lang="en-US" altLang="en-US" sz="2400" dirty="0">
                <a:latin typeface="+mj-lt"/>
                <a:ea typeface="ＭＳ Ｐゴシック" panose="020B0600070205080204" pitchFamily="34" charset="-128"/>
              </a:rPr>
              <a:t> or </a:t>
            </a:r>
            <a:r>
              <a:rPr lang="en-US" altLang="en-US" sz="2400" dirty="0">
                <a:solidFill>
                  <a:schemeClr val="tx2"/>
                </a:solidFill>
                <a:latin typeface="+mj-lt"/>
                <a:ea typeface="ＭＳ Ｐゴシック" panose="020B0600070205080204" pitchFamily="34" charset="-128"/>
              </a:rPr>
              <a:t>B</a:t>
            </a:r>
            <a:r>
              <a:rPr lang="en-US" altLang="en-US" sz="2400" dirty="0">
                <a:latin typeface="+mj-lt"/>
                <a:ea typeface="ＭＳ Ｐゴシック" panose="020B0600070205080204" pitchFamily="34" charset="-128"/>
              </a:rPr>
              <a:t>) = P(</a:t>
            </a:r>
            <a:r>
              <a:rPr lang="en-US" altLang="en-US" sz="2400" dirty="0">
                <a:solidFill>
                  <a:schemeClr val="hlink"/>
                </a:solidFill>
                <a:latin typeface="+mj-lt"/>
                <a:ea typeface="ＭＳ Ｐゴシック" panose="020B0600070205080204" pitchFamily="34" charset="-128"/>
              </a:rPr>
              <a:t>A</a:t>
            </a:r>
            <a:r>
              <a:rPr lang="en-US" altLang="en-US" sz="2400" dirty="0">
                <a:latin typeface="+mj-lt"/>
                <a:ea typeface="ＭＳ Ｐゴシック" panose="020B0600070205080204" pitchFamily="34" charset="-128"/>
              </a:rPr>
              <a:t>) + P(</a:t>
            </a:r>
            <a:r>
              <a:rPr lang="en-US" altLang="en-US" sz="2400" dirty="0">
                <a:solidFill>
                  <a:schemeClr val="tx2"/>
                </a:solidFill>
                <a:latin typeface="+mj-lt"/>
                <a:ea typeface="ＭＳ Ｐゴシック" panose="020B0600070205080204" pitchFamily="34" charset="-128"/>
              </a:rPr>
              <a:t>B</a:t>
            </a:r>
            <a:r>
              <a:rPr lang="en-US" altLang="en-US" sz="2400" dirty="0">
                <a:latin typeface="+mj-lt"/>
                <a:ea typeface="ＭＳ Ｐゴシック" panose="020B0600070205080204" pitchFamily="34" charset="-128"/>
              </a:rPr>
              <a:t>) - P(</a:t>
            </a:r>
            <a:r>
              <a:rPr lang="en-US" altLang="en-US" sz="2400" dirty="0">
                <a:solidFill>
                  <a:schemeClr val="hlink"/>
                </a:solidFill>
                <a:latin typeface="+mj-lt"/>
                <a:ea typeface="ＭＳ Ｐゴシック" panose="020B0600070205080204" pitchFamily="34" charset="-128"/>
              </a:rPr>
              <a:t>A</a:t>
            </a:r>
            <a:r>
              <a:rPr lang="en-US" altLang="en-US" sz="2400" dirty="0">
                <a:latin typeface="+mj-lt"/>
                <a:ea typeface="ＭＳ Ｐゴシック" panose="020B0600070205080204" pitchFamily="34" charset="-128"/>
              </a:rPr>
              <a:t> and </a:t>
            </a:r>
            <a:r>
              <a:rPr lang="en-US" altLang="en-US" sz="2400" dirty="0">
                <a:solidFill>
                  <a:schemeClr val="tx2"/>
                </a:solidFill>
                <a:latin typeface="+mj-lt"/>
                <a:ea typeface="ＭＳ Ｐゴシック" panose="020B0600070205080204" pitchFamily="34" charset="-128"/>
              </a:rPr>
              <a:t>B</a:t>
            </a:r>
            <a:r>
              <a:rPr lang="en-US" altLang="en-US" sz="2400" dirty="0">
                <a:latin typeface="+mj-lt"/>
                <a:ea typeface="ＭＳ Ｐゴシック" panose="020B0600070205080204" pitchFamily="34" charset="-128"/>
              </a:rPr>
              <a:t>)</a:t>
            </a:r>
          </a:p>
          <a:p>
            <a:pPr lvl="2" eaLnBrk="1" hangingPunct="1">
              <a:buFontTx/>
              <a:buNone/>
            </a:pPr>
            <a:r>
              <a:rPr lang="en-US" altLang="en-US" sz="2800" dirty="0">
                <a:latin typeface="+mj-lt"/>
                <a:ea typeface="ＭＳ Ｐゴシック" panose="020B0600070205080204" pitchFamily="34" charset="-128"/>
              </a:rPr>
              <a:t>From these we can prove:</a:t>
            </a:r>
          </a:p>
          <a:p>
            <a:pPr lvl="2" eaLnBrk="1" hangingPunct="1">
              <a:buFontTx/>
              <a:buNone/>
            </a:pPr>
            <a:r>
              <a:rPr lang="en-US" altLang="en-US" sz="2800" i="1" dirty="0">
                <a:latin typeface="+mj-lt"/>
                <a:ea typeface="ＭＳ Ｐゴシック" panose="020B0600070205080204" pitchFamily="34" charset="-128"/>
              </a:rPr>
              <a:t>P(not A) = P(~A) = 1-P(A)</a:t>
            </a:r>
          </a:p>
          <a:p>
            <a:pPr lvl="2" eaLnBrk="1" hangingPunct="1">
              <a:buFontTx/>
              <a:buNone/>
            </a:pPr>
            <a:endParaRPr lang="en-US" altLang="en-US" sz="2800" i="1" dirty="0">
              <a:ea typeface="ＭＳ Ｐゴシック" panose="020B0600070205080204" pitchFamily="34" charset="-128"/>
            </a:endParaRPr>
          </a:p>
          <a:p>
            <a:pPr eaLnBrk="1" hangingPunct="1"/>
            <a:endParaRPr lang="en-US" altLang="en-US" sz="3600" dirty="0">
              <a:ea typeface="ＭＳ Ｐゴシック" panose="020B0600070205080204" pitchFamily="34" charset="-128"/>
            </a:endParaRPr>
          </a:p>
          <a:p>
            <a:pPr eaLnBrk="1" hangingPunct="1"/>
            <a:endParaRPr lang="en-US" altLang="en-US" sz="2400" dirty="0">
              <a:ea typeface="ＭＳ Ｐゴシック" panose="020B0600070205080204" pitchFamily="34" charset="-128"/>
            </a:endParaRPr>
          </a:p>
          <a:p>
            <a:pPr eaLnBrk="1" hangingPunct="1"/>
            <a:endParaRPr lang="en-US" altLang="en-US" sz="2400" dirty="0">
              <a:ea typeface="ＭＳ Ｐゴシック" panose="020B0600070205080204" pitchFamily="34" charset="-128"/>
            </a:endParaRPr>
          </a:p>
          <a:p>
            <a:pPr eaLnBrk="1" hangingPunct="1"/>
            <a:endParaRPr lang="en-US" altLang="en-US" sz="2400" dirty="0">
              <a:ea typeface="ＭＳ Ｐゴシック" panose="020B0600070205080204" pitchFamily="34" charset="-128"/>
            </a:endParaRPr>
          </a:p>
        </p:txBody>
      </p:sp>
    </p:spTree>
    <p:extLst>
      <p:ext uri="{BB962C8B-B14F-4D97-AF65-F5344CB8AC3E}">
        <p14:creationId xmlns:p14="http://schemas.microsoft.com/office/powerpoint/2010/main" val="1363859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09588" y="279400"/>
            <a:ext cx="10515600" cy="1325563"/>
          </a:xfrm>
        </p:spPr>
        <p:txBody>
          <a:bodyPr>
            <a:normAutofit/>
          </a:bodyPr>
          <a:lstStyle/>
          <a:p>
            <a:pPr eaLnBrk="1" hangingPunct="1"/>
            <a:r>
              <a:rPr lang="en-US" altLang="en-US" sz="4000" dirty="0">
                <a:solidFill>
                  <a:srgbClr val="CD0000"/>
                </a:solidFill>
                <a:ea typeface="ＭＳ Ｐゴシック" panose="020B0600070205080204" pitchFamily="34" charset="-128"/>
              </a:rPr>
              <a:t>Another important theorem</a:t>
            </a:r>
          </a:p>
        </p:txBody>
      </p:sp>
      <p:sp>
        <p:nvSpPr>
          <p:cNvPr id="24579" name="Rectangle 3"/>
          <p:cNvSpPr>
            <a:spLocks noGrp="1" noChangeArrowheads="1"/>
          </p:cNvSpPr>
          <p:nvPr>
            <p:ph type="body" idx="1"/>
          </p:nvPr>
        </p:nvSpPr>
        <p:spPr/>
        <p:txBody>
          <a:bodyPr>
            <a:normAutofit/>
          </a:bodyPr>
          <a:lstStyle/>
          <a:p>
            <a:pPr eaLnBrk="1" hangingPunct="1"/>
            <a:r>
              <a:rPr lang="en-US" altLang="en-US" sz="2400" dirty="0">
                <a:latin typeface="+mj-lt"/>
                <a:ea typeface="ＭＳ Ｐゴシック" panose="020B0600070205080204" pitchFamily="34" charset="-128"/>
              </a:rPr>
              <a:t>0 &lt;= P(A) &lt;= 1, P(True) = 1, P(False) = 0</a:t>
            </a:r>
          </a:p>
          <a:p>
            <a:pPr eaLnBrk="1" hangingPunct="1"/>
            <a:r>
              <a:rPr lang="en-US" altLang="en-US" sz="2400" dirty="0">
                <a:latin typeface="+mj-lt"/>
                <a:ea typeface="ＭＳ Ｐゴシック" panose="020B0600070205080204" pitchFamily="34" charset="-128"/>
              </a:rPr>
              <a:t>P(</a:t>
            </a:r>
            <a:r>
              <a:rPr lang="en-US" altLang="en-US" sz="2400" dirty="0">
                <a:solidFill>
                  <a:schemeClr val="hlink"/>
                </a:solidFill>
                <a:latin typeface="+mj-lt"/>
                <a:ea typeface="ＭＳ Ｐゴシック" panose="020B0600070205080204" pitchFamily="34" charset="-128"/>
              </a:rPr>
              <a:t>A</a:t>
            </a:r>
            <a:r>
              <a:rPr lang="en-US" altLang="en-US" sz="2400" dirty="0">
                <a:latin typeface="+mj-lt"/>
                <a:ea typeface="ＭＳ Ｐゴシック" panose="020B0600070205080204" pitchFamily="34" charset="-128"/>
              </a:rPr>
              <a:t> or </a:t>
            </a:r>
            <a:r>
              <a:rPr lang="en-US" altLang="en-US" sz="2400" dirty="0">
                <a:solidFill>
                  <a:schemeClr val="tx2"/>
                </a:solidFill>
                <a:latin typeface="+mj-lt"/>
                <a:ea typeface="ＭＳ Ｐゴシック" panose="020B0600070205080204" pitchFamily="34" charset="-128"/>
              </a:rPr>
              <a:t>B</a:t>
            </a:r>
            <a:r>
              <a:rPr lang="en-US" altLang="en-US" sz="2400" dirty="0">
                <a:latin typeface="+mj-lt"/>
                <a:ea typeface="ＭＳ Ｐゴシック" panose="020B0600070205080204" pitchFamily="34" charset="-128"/>
              </a:rPr>
              <a:t>) = P(</a:t>
            </a:r>
            <a:r>
              <a:rPr lang="en-US" altLang="en-US" sz="2400" dirty="0">
                <a:solidFill>
                  <a:schemeClr val="hlink"/>
                </a:solidFill>
                <a:latin typeface="+mj-lt"/>
                <a:ea typeface="ＭＳ Ｐゴシック" panose="020B0600070205080204" pitchFamily="34" charset="-128"/>
              </a:rPr>
              <a:t>A</a:t>
            </a:r>
            <a:r>
              <a:rPr lang="en-US" altLang="en-US" sz="2400" dirty="0">
                <a:latin typeface="+mj-lt"/>
                <a:ea typeface="ＭＳ Ｐゴシック" panose="020B0600070205080204" pitchFamily="34" charset="-128"/>
              </a:rPr>
              <a:t>) + P(</a:t>
            </a:r>
            <a:r>
              <a:rPr lang="en-US" altLang="en-US" sz="2400" dirty="0">
                <a:solidFill>
                  <a:schemeClr val="tx2"/>
                </a:solidFill>
                <a:latin typeface="+mj-lt"/>
                <a:ea typeface="ＭＳ Ｐゴシック" panose="020B0600070205080204" pitchFamily="34" charset="-128"/>
              </a:rPr>
              <a:t>B</a:t>
            </a:r>
            <a:r>
              <a:rPr lang="en-US" altLang="en-US" sz="2400" dirty="0">
                <a:latin typeface="+mj-lt"/>
                <a:ea typeface="ＭＳ Ｐゴシック" panose="020B0600070205080204" pitchFamily="34" charset="-128"/>
              </a:rPr>
              <a:t>) - P(</a:t>
            </a:r>
            <a:r>
              <a:rPr lang="en-US" altLang="en-US" sz="2400" dirty="0">
                <a:solidFill>
                  <a:schemeClr val="hlink"/>
                </a:solidFill>
                <a:latin typeface="+mj-lt"/>
                <a:ea typeface="ＭＳ Ｐゴシック" panose="020B0600070205080204" pitchFamily="34" charset="-128"/>
              </a:rPr>
              <a:t>A</a:t>
            </a:r>
            <a:r>
              <a:rPr lang="en-US" altLang="en-US" sz="2400" dirty="0">
                <a:latin typeface="+mj-lt"/>
                <a:ea typeface="ＭＳ Ｐゴシック" panose="020B0600070205080204" pitchFamily="34" charset="-128"/>
              </a:rPr>
              <a:t> and </a:t>
            </a:r>
            <a:r>
              <a:rPr lang="en-US" altLang="en-US" sz="2400" dirty="0">
                <a:solidFill>
                  <a:schemeClr val="tx2"/>
                </a:solidFill>
                <a:latin typeface="+mj-lt"/>
                <a:ea typeface="ＭＳ Ｐゴシック" panose="020B0600070205080204" pitchFamily="34" charset="-128"/>
              </a:rPr>
              <a:t>B</a:t>
            </a:r>
            <a:r>
              <a:rPr lang="en-US" altLang="en-US" sz="2400" dirty="0">
                <a:latin typeface="+mj-lt"/>
                <a:ea typeface="ＭＳ Ｐゴシック" panose="020B0600070205080204" pitchFamily="34" charset="-128"/>
              </a:rPr>
              <a:t>)</a:t>
            </a:r>
          </a:p>
          <a:p>
            <a:pPr lvl="2" eaLnBrk="1" hangingPunct="1">
              <a:buFontTx/>
              <a:buNone/>
            </a:pPr>
            <a:r>
              <a:rPr lang="en-US" altLang="en-US" sz="2800" dirty="0">
                <a:latin typeface="+mj-lt"/>
                <a:ea typeface="ＭＳ Ｐゴシック" panose="020B0600070205080204" pitchFamily="34" charset="-128"/>
              </a:rPr>
              <a:t>From these we can prove:</a:t>
            </a:r>
          </a:p>
          <a:p>
            <a:pPr lvl="2" eaLnBrk="1" hangingPunct="1">
              <a:buFontTx/>
              <a:buNone/>
            </a:pPr>
            <a:r>
              <a:rPr lang="en-US" altLang="en-US" sz="2800" i="1" dirty="0">
                <a:latin typeface="+mj-lt"/>
                <a:ea typeface="ＭＳ Ｐゴシック" panose="020B0600070205080204" pitchFamily="34" charset="-128"/>
              </a:rPr>
              <a:t>P(A) = P(A ^ B) + P(A ^ ~B)</a:t>
            </a:r>
          </a:p>
          <a:p>
            <a:pPr lvl="2" eaLnBrk="1" hangingPunct="1">
              <a:buFontTx/>
              <a:buNone/>
            </a:pPr>
            <a:endParaRPr lang="en-US" altLang="en-US" sz="2800" i="1" dirty="0">
              <a:ea typeface="ＭＳ Ｐゴシック" panose="020B0600070205080204" pitchFamily="34" charset="-128"/>
            </a:endParaRPr>
          </a:p>
          <a:p>
            <a:pPr eaLnBrk="1" hangingPunct="1"/>
            <a:endParaRPr lang="en-US" altLang="en-US" sz="3600" dirty="0">
              <a:ea typeface="ＭＳ Ｐゴシック" panose="020B0600070205080204" pitchFamily="34" charset="-128"/>
            </a:endParaRPr>
          </a:p>
          <a:p>
            <a:pPr eaLnBrk="1" hangingPunct="1"/>
            <a:endParaRPr lang="en-US" altLang="en-US" sz="2400" dirty="0">
              <a:ea typeface="ＭＳ Ｐゴシック" panose="020B0600070205080204" pitchFamily="34" charset="-128"/>
            </a:endParaRPr>
          </a:p>
          <a:p>
            <a:pPr eaLnBrk="1" hangingPunct="1"/>
            <a:endParaRPr lang="en-US" altLang="en-US" sz="2400" dirty="0">
              <a:ea typeface="ＭＳ Ｐゴシック" panose="020B0600070205080204" pitchFamily="34" charset="-128"/>
            </a:endParaRPr>
          </a:p>
          <a:p>
            <a:pPr eaLnBrk="1" hangingPunct="1"/>
            <a:endParaRPr lang="en-US" altLang="en-US" sz="2400" dirty="0">
              <a:ea typeface="ＭＳ Ｐゴシック" panose="020B0600070205080204" pitchFamily="34" charset="-128"/>
            </a:endParaRPr>
          </a:p>
        </p:txBody>
      </p:sp>
    </p:spTree>
    <p:extLst>
      <p:ext uri="{BB962C8B-B14F-4D97-AF65-F5344CB8AC3E}">
        <p14:creationId xmlns:p14="http://schemas.microsoft.com/office/powerpoint/2010/main" val="1050021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a:xfrm>
            <a:off x="623886" y="342900"/>
            <a:ext cx="9205913" cy="723900"/>
          </a:xfrm>
        </p:spPr>
        <p:txBody>
          <a:bodyPr>
            <a:noAutofit/>
          </a:bodyPr>
          <a:lstStyle/>
          <a:p>
            <a:pPr eaLnBrk="1" hangingPunct="1"/>
            <a:r>
              <a:rPr lang="en-US" altLang="en-US" sz="4000" dirty="0">
                <a:solidFill>
                  <a:srgbClr val="CD0000"/>
                </a:solidFill>
                <a:ea typeface="ＭＳ Ｐゴシック" panose="020B0600070205080204" pitchFamily="34" charset="-128"/>
              </a:rPr>
              <a:t>Tom Mitchell’s Definition of Learning</a:t>
            </a:r>
          </a:p>
        </p:txBody>
      </p:sp>
      <p:sp>
        <p:nvSpPr>
          <p:cNvPr id="19458" name="Rectangle 3"/>
          <p:cNvSpPr>
            <a:spLocks noGrp="1" noChangeArrowheads="1"/>
          </p:cNvSpPr>
          <p:nvPr>
            <p:ph type="body" idx="1"/>
          </p:nvPr>
        </p:nvSpPr>
        <p:spPr>
          <a:xfrm>
            <a:off x="895349" y="1282700"/>
            <a:ext cx="10577513" cy="4775200"/>
          </a:xfrm>
        </p:spPr>
        <p:txBody>
          <a:bodyPr>
            <a:normAutofit fontScale="92500" lnSpcReduction="10000"/>
          </a:bodyPr>
          <a:lstStyle/>
          <a:p>
            <a:pPr eaLnBrk="1" hangingPunct="1">
              <a:lnSpc>
                <a:spcPct val="80000"/>
              </a:lnSpc>
            </a:pPr>
            <a:r>
              <a:rPr lang="en-US" altLang="en-US" dirty="0">
                <a:latin typeface="+mj-lt"/>
                <a:ea typeface="ＭＳ Ｐゴシック" panose="020B0600070205080204" pitchFamily="34" charset="-128"/>
              </a:rPr>
              <a:t>A computer program is said to learn from experience E with respect to some class of tasks T and performance measure P, if its performance at tasks in T, as measured by P, improves with experience E.</a:t>
            </a:r>
          </a:p>
          <a:p>
            <a:pPr eaLnBrk="1" hangingPunct="1">
              <a:lnSpc>
                <a:spcPct val="80000"/>
              </a:lnSpc>
            </a:pPr>
            <a:endParaRPr lang="en-US" altLang="en-US" dirty="0">
              <a:latin typeface="+mj-lt"/>
              <a:ea typeface="ＭＳ Ｐゴシック" panose="020B0600070205080204" pitchFamily="34" charset="-128"/>
            </a:endParaRPr>
          </a:p>
          <a:p>
            <a:pPr eaLnBrk="1" hangingPunct="1">
              <a:lnSpc>
                <a:spcPct val="80000"/>
              </a:lnSpc>
            </a:pPr>
            <a:r>
              <a:rPr lang="en-US" altLang="en-US" dirty="0">
                <a:latin typeface="+mj-lt"/>
                <a:ea typeface="ＭＳ Ｐゴシック" panose="020B0600070205080204" pitchFamily="34" charset="-128"/>
              </a:rPr>
              <a:t>Example 1: Learn to play checkers</a:t>
            </a:r>
          </a:p>
          <a:p>
            <a:pPr lvl="1" eaLnBrk="1" hangingPunct="1">
              <a:lnSpc>
                <a:spcPct val="80000"/>
              </a:lnSpc>
            </a:pPr>
            <a:r>
              <a:rPr lang="en-US" altLang="en-US" sz="2800" dirty="0">
                <a:latin typeface="+mj-lt"/>
                <a:ea typeface="ＭＳ Ｐゴシック" panose="020B0600070205080204" pitchFamily="34" charset="-128"/>
              </a:rPr>
              <a:t>T: play checkers and win</a:t>
            </a:r>
          </a:p>
          <a:p>
            <a:pPr lvl="1" eaLnBrk="1" hangingPunct="1">
              <a:lnSpc>
                <a:spcPct val="80000"/>
              </a:lnSpc>
            </a:pPr>
            <a:r>
              <a:rPr lang="en-US" altLang="en-US" sz="2800" dirty="0">
                <a:latin typeface="+mj-lt"/>
                <a:ea typeface="ＭＳ Ｐゴシック" panose="020B0600070205080204" pitchFamily="34" charset="-128"/>
              </a:rPr>
              <a:t>P: % of games won in the world tournament</a:t>
            </a:r>
          </a:p>
          <a:p>
            <a:pPr lvl="1" eaLnBrk="1" hangingPunct="1">
              <a:lnSpc>
                <a:spcPct val="80000"/>
              </a:lnSpc>
            </a:pPr>
            <a:r>
              <a:rPr lang="en-US" altLang="en-US" sz="2800" dirty="0">
                <a:latin typeface="+mj-lt"/>
                <a:ea typeface="ＭＳ Ｐゴシック" panose="020B0600070205080204" pitchFamily="34" charset="-128"/>
              </a:rPr>
              <a:t>E: opportunity to play against self.</a:t>
            </a:r>
          </a:p>
          <a:p>
            <a:pPr lvl="1" eaLnBrk="1" hangingPunct="1">
              <a:lnSpc>
                <a:spcPct val="80000"/>
              </a:lnSpc>
            </a:pPr>
            <a:endParaRPr lang="en-US" altLang="en-US" sz="2800" dirty="0">
              <a:latin typeface="+mj-lt"/>
              <a:ea typeface="ＭＳ Ｐゴシック" panose="020B0600070205080204" pitchFamily="34" charset="-128"/>
            </a:endParaRPr>
          </a:p>
          <a:p>
            <a:pPr eaLnBrk="1" hangingPunct="1">
              <a:lnSpc>
                <a:spcPct val="80000"/>
              </a:lnSpc>
            </a:pPr>
            <a:r>
              <a:rPr lang="en-US" altLang="en-US" dirty="0">
                <a:latin typeface="+mj-lt"/>
                <a:ea typeface="ＭＳ Ｐゴシック" panose="020B0600070205080204" pitchFamily="34" charset="-128"/>
              </a:rPr>
              <a:t>Example 2: Learn to detect SPAM</a:t>
            </a:r>
          </a:p>
          <a:p>
            <a:pPr lvl="1" eaLnBrk="1" hangingPunct="1">
              <a:lnSpc>
                <a:spcPct val="80000"/>
              </a:lnSpc>
            </a:pPr>
            <a:r>
              <a:rPr lang="en-US" altLang="en-US" sz="2800" dirty="0">
                <a:latin typeface="+mj-lt"/>
                <a:ea typeface="ＭＳ Ｐゴシック" panose="020B0600070205080204" pitchFamily="34" charset="-128"/>
              </a:rPr>
              <a:t>T: Distinguish between SPAM and HAM</a:t>
            </a:r>
          </a:p>
          <a:p>
            <a:pPr lvl="1" eaLnBrk="1" hangingPunct="1">
              <a:lnSpc>
                <a:spcPct val="80000"/>
              </a:lnSpc>
            </a:pPr>
            <a:r>
              <a:rPr lang="en-US" altLang="en-US" sz="2800" dirty="0">
                <a:latin typeface="+mj-lt"/>
                <a:ea typeface="ＭＳ Ｐゴシック" panose="020B0600070205080204" pitchFamily="34" charset="-128"/>
              </a:rPr>
              <a:t>P: % of emails correctly classified</a:t>
            </a:r>
          </a:p>
          <a:p>
            <a:pPr lvl="1" eaLnBrk="1" hangingPunct="1">
              <a:lnSpc>
                <a:spcPct val="80000"/>
              </a:lnSpc>
            </a:pPr>
            <a:r>
              <a:rPr lang="en-US" altLang="en-US" sz="2800" dirty="0">
                <a:latin typeface="+mj-lt"/>
                <a:ea typeface="ＭＳ Ｐゴシック" panose="020B0600070205080204" pitchFamily="34" charset="-128"/>
              </a:rPr>
              <a:t>E: Labeled emails from your friend Robin</a:t>
            </a:r>
          </a:p>
          <a:p>
            <a:pPr eaLnBrk="1" hangingPunct="1">
              <a:lnSpc>
                <a:spcPct val="80000"/>
              </a:lnSpc>
            </a:pPr>
            <a:endParaRPr lang="en-US" altLang="en-US" sz="2400" dirty="0">
              <a:ea typeface="ＭＳ Ｐゴシック" panose="020B0600070205080204" pitchFamily="34" charset="-128"/>
            </a:endParaRPr>
          </a:p>
          <a:p>
            <a:pPr eaLnBrk="1" hangingPunct="1">
              <a:lnSpc>
                <a:spcPct val="80000"/>
              </a:lnSpc>
              <a:buFont typeface="Wingdings" panose="05000000000000000000" pitchFamily="2" charset="2"/>
              <a:buNone/>
            </a:pPr>
            <a:endParaRPr lang="en-US" altLang="en-US" sz="2400" dirty="0">
              <a:ea typeface="ＭＳ Ｐゴシック" panose="020B0600070205080204" pitchFamily="34" charset="-128"/>
            </a:endParaRPr>
          </a:p>
        </p:txBody>
      </p:sp>
    </p:spTree>
    <p:extLst>
      <p:ext uri="{BB962C8B-B14F-4D97-AF65-F5344CB8AC3E}">
        <p14:creationId xmlns:p14="http://schemas.microsoft.com/office/powerpoint/2010/main" val="14726058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738188" y="441325"/>
            <a:ext cx="10515600" cy="1325563"/>
          </a:xfrm>
        </p:spPr>
        <p:txBody>
          <a:bodyPr>
            <a:normAutofit/>
          </a:bodyPr>
          <a:lstStyle/>
          <a:p>
            <a:pPr eaLnBrk="1" hangingPunct="1"/>
            <a:r>
              <a:rPr lang="en-US" altLang="en-US" sz="4000" dirty="0">
                <a:solidFill>
                  <a:srgbClr val="CD0000"/>
                </a:solidFill>
                <a:ea typeface="ＭＳ Ｐゴシック" panose="020B0600070205080204" pitchFamily="34" charset="-128"/>
              </a:rPr>
              <a:t>Multivalued Random Variables</a:t>
            </a:r>
          </a:p>
        </p:txBody>
      </p:sp>
      <p:sp>
        <p:nvSpPr>
          <p:cNvPr id="25603" name="Rectangle 3"/>
          <p:cNvSpPr>
            <a:spLocks noGrp="1" noChangeArrowheads="1"/>
          </p:cNvSpPr>
          <p:nvPr>
            <p:ph type="body" idx="1"/>
          </p:nvPr>
        </p:nvSpPr>
        <p:spPr>
          <a:xfrm>
            <a:off x="1466850" y="1942307"/>
            <a:ext cx="9391650" cy="1828800"/>
          </a:xfrm>
        </p:spPr>
        <p:txBody>
          <a:bodyPr>
            <a:normAutofit lnSpcReduction="10000"/>
          </a:bodyPr>
          <a:lstStyle/>
          <a:p>
            <a:pPr eaLnBrk="1" hangingPunct="1">
              <a:lnSpc>
                <a:spcPct val="90000"/>
              </a:lnSpc>
            </a:pPr>
            <a:r>
              <a:rPr lang="en-US" altLang="en-US" dirty="0">
                <a:latin typeface="+mj-lt"/>
                <a:ea typeface="ＭＳ Ｐゴシック" panose="020B0600070205080204" pitchFamily="34" charset="-128"/>
              </a:rPr>
              <a:t>Suppose A can take on more than 2 values</a:t>
            </a:r>
          </a:p>
          <a:p>
            <a:pPr eaLnBrk="1" hangingPunct="1">
              <a:lnSpc>
                <a:spcPct val="90000"/>
              </a:lnSpc>
            </a:pPr>
            <a:r>
              <a:rPr lang="en-US" altLang="en-US" dirty="0">
                <a:latin typeface="+mj-lt"/>
                <a:ea typeface="ＭＳ Ｐゴシック" panose="020B0600070205080204" pitchFamily="34" charset="-128"/>
              </a:rPr>
              <a:t>A is a </a:t>
            </a:r>
            <a:r>
              <a:rPr lang="en-US" altLang="en-US" i="1" dirty="0">
                <a:solidFill>
                  <a:srgbClr val="CD0000"/>
                </a:solidFill>
                <a:latin typeface="+mj-lt"/>
                <a:ea typeface="ＭＳ Ｐゴシック" panose="020B0600070205080204" pitchFamily="34" charset="-128"/>
              </a:rPr>
              <a:t>random variable with </a:t>
            </a:r>
            <a:r>
              <a:rPr lang="en-US" altLang="en-US" i="1" dirty="0" err="1">
                <a:solidFill>
                  <a:srgbClr val="CD0000"/>
                </a:solidFill>
                <a:latin typeface="+mj-lt"/>
                <a:ea typeface="ＭＳ Ｐゴシック" panose="020B0600070205080204" pitchFamily="34" charset="-128"/>
              </a:rPr>
              <a:t>arity</a:t>
            </a:r>
            <a:r>
              <a:rPr lang="en-US" altLang="en-US" i="1" dirty="0">
                <a:solidFill>
                  <a:srgbClr val="CD0000"/>
                </a:solidFill>
                <a:latin typeface="+mj-lt"/>
                <a:ea typeface="ＭＳ Ｐゴシック" panose="020B0600070205080204" pitchFamily="34" charset="-128"/>
              </a:rPr>
              <a:t> k</a:t>
            </a:r>
            <a:r>
              <a:rPr lang="en-US" altLang="en-US" dirty="0">
                <a:solidFill>
                  <a:srgbClr val="CD0000"/>
                </a:solidFill>
                <a:latin typeface="+mj-lt"/>
                <a:ea typeface="ＭＳ Ｐゴシック" panose="020B0600070205080204" pitchFamily="34" charset="-128"/>
              </a:rPr>
              <a:t> </a:t>
            </a:r>
            <a:r>
              <a:rPr lang="en-US" altLang="en-US" dirty="0">
                <a:latin typeface="+mj-lt"/>
                <a:ea typeface="ＭＳ Ｐゴシック" panose="020B0600070205080204" pitchFamily="34" charset="-128"/>
              </a:rPr>
              <a:t>if it can take on exactly one value out of </a:t>
            </a:r>
            <a:r>
              <a:rPr lang="en-US" altLang="en-US" i="1" dirty="0">
                <a:latin typeface="+mj-lt"/>
                <a:ea typeface="ＭＳ Ｐゴシック" panose="020B0600070205080204" pitchFamily="34" charset="-128"/>
              </a:rPr>
              <a:t>{v</a:t>
            </a:r>
            <a:r>
              <a:rPr lang="en-US" altLang="en-US" i="1" baseline="-25000" dirty="0">
                <a:latin typeface="+mj-lt"/>
                <a:ea typeface="ＭＳ Ｐゴシック" panose="020B0600070205080204" pitchFamily="34" charset="-128"/>
              </a:rPr>
              <a:t>1</a:t>
            </a:r>
            <a:r>
              <a:rPr lang="en-US" altLang="en-US" i="1" dirty="0">
                <a:latin typeface="+mj-lt"/>
                <a:ea typeface="ＭＳ Ｐゴシック" panose="020B0600070205080204" pitchFamily="34" charset="-128"/>
              </a:rPr>
              <a:t>,v</a:t>
            </a:r>
            <a:r>
              <a:rPr lang="en-US" altLang="en-US" i="1" baseline="-25000" dirty="0">
                <a:latin typeface="+mj-lt"/>
                <a:ea typeface="ＭＳ Ｐゴシック" panose="020B0600070205080204" pitchFamily="34" charset="-128"/>
              </a:rPr>
              <a:t>2</a:t>
            </a:r>
            <a:r>
              <a:rPr lang="en-US" altLang="en-US" i="1" dirty="0">
                <a:latin typeface="+mj-lt"/>
                <a:ea typeface="ＭＳ Ｐゴシック" panose="020B0600070205080204" pitchFamily="34" charset="-128"/>
              </a:rPr>
              <a:t>, .. </a:t>
            </a:r>
            <a:r>
              <a:rPr lang="en-US" altLang="en-US" i="1" dirty="0" err="1">
                <a:latin typeface="+mj-lt"/>
                <a:ea typeface="ＭＳ Ｐゴシック" panose="020B0600070205080204" pitchFamily="34" charset="-128"/>
              </a:rPr>
              <a:t>v</a:t>
            </a:r>
            <a:r>
              <a:rPr lang="en-US" altLang="en-US" i="1" baseline="-25000" dirty="0" err="1">
                <a:latin typeface="+mj-lt"/>
                <a:ea typeface="ＭＳ Ｐゴシック" panose="020B0600070205080204" pitchFamily="34" charset="-128"/>
              </a:rPr>
              <a:t>k</a:t>
            </a:r>
            <a:r>
              <a:rPr lang="en-US" altLang="en-US" i="1" dirty="0">
                <a:latin typeface="+mj-lt"/>
                <a:ea typeface="ＭＳ Ｐゴシック" panose="020B0600070205080204" pitchFamily="34" charset="-128"/>
              </a:rPr>
              <a:t>}</a:t>
            </a:r>
          </a:p>
          <a:p>
            <a:pPr eaLnBrk="1" hangingPunct="1">
              <a:lnSpc>
                <a:spcPct val="90000"/>
              </a:lnSpc>
            </a:pPr>
            <a:r>
              <a:rPr lang="en-US" altLang="en-US" dirty="0">
                <a:latin typeface="+mj-lt"/>
                <a:ea typeface="ＭＳ Ｐゴシック" panose="020B0600070205080204" pitchFamily="34" charset="-128"/>
              </a:rPr>
              <a:t>Thus…</a:t>
            </a:r>
          </a:p>
        </p:txBody>
      </p:sp>
      <p:graphicFrame>
        <p:nvGraphicFramePr>
          <p:cNvPr id="25604" name="Object 2"/>
          <p:cNvGraphicFramePr>
            <a:graphicFrameLocks noChangeAspect="1"/>
          </p:cNvGraphicFramePr>
          <p:nvPr/>
        </p:nvGraphicFramePr>
        <p:xfrm>
          <a:off x="2895600" y="4495801"/>
          <a:ext cx="4724400" cy="627063"/>
        </p:xfrm>
        <a:graphic>
          <a:graphicData uri="http://schemas.openxmlformats.org/presentationml/2006/ole">
            <mc:AlternateContent xmlns:mc="http://schemas.openxmlformats.org/markup-compatibility/2006">
              <mc:Choice xmlns:v="urn:schemas-microsoft-com:vml" Requires="v">
                <p:oleObj spid="_x0000_s80933" name="Equation" r:id="rId3" imgW="1816100" imgH="241300" progId="Equation.3">
                  <p:embed/>
                </p:oleObj>
              </mc:Choice>
              <mc:Fallback>
                <p:oleObj name="Equation" r:id="rId3" imgW="1816100" imgH="241300" progId="Equation.3">
                  <p:embed/>
                  <p:pic>
                    <p:nvPicPr>
                      <p:cNvPr id="2560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4495801"/>
                        <a:ext cx="4724400" cy="627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5605" name="Object 3"/>
          <p:cNvGraphicFramePr>
            <a:graphicFrameLocks noChangeAspect="1"/>
          </p:cNvGraphicFramePr>
          <p:nvPr/>
        </p:nvGraphicFramePr>
        <p:xfrm>
          <a:off x="2895600" y="5045076"/>
          <a:ext cx="4884738" cy="593725"/>
        </p:xfrm>
        <a:graphic>
          <a:graphicData uri="http://schemas.openxmlformats.org/presentationml/2006/ole">
            <mc:AlternateContent xmlns:mc="http://schemas.openxmlformats.org/markup-compatibility/2006">
              <mc:Choice xmlns:v="urn:schemas-microsoft-com:vml" Requires="v">
                <p:oleObj spid="_x0000_s80934" name="Equation" r:id="rId5" imgW="1879600" imgH="228600" progId="Equation.3">
                  <p:embed/>
                </p:oleObj>
              </mc:Choice>
              <mc:Fallback>
                <p:oleObj name="Equation" r:id="rId5" imgW="1879600" imgH="228600" progId="Equation.3">
                  <p:embed/>
                  <p:pic>
                    <p:nvPicPr>
                      <p:cNvPr id="2560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5045076"/>
                        <a:ext cx="4884738" cy="59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976098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normAutofit/>
          </a:bodyPr>
          <a:lstStyle/>
          <a:p>
            <a:pPr eaLnBrk="1" hangingPunct="1"/>
            <a:r>
              <a:rPr lang="en-US" altLang="en-US" sz="4000" dirty="0">
                <a:solidFill>
                  <a:srgbClr val="CD0000"/>
                </a:solidFill>
                <a:ea typeface="ＭＳ Ｐゴシック" panose="020B0600070205080204" pitchFamily="34" charset="-128"/>
              </a:rPr>
              <a:t>Density Estimation</a:t>
            </a:r>
          </a:p>
        </p:txBody>
      </p:sp>
      <p:sp>
        <p:nvSpPr>
          <p:cNvPr id="55299" name="Rectangle 3"/>
          <p:cNvSpPr>
            <a:spLocks noGrp="1" noChangeArrowheads="1"/>
          </p:cNvSpPr>
          <p:nvPr>
            <p:ph type="body" idx="1"/>
          </p:nvPr>
        </p:nvSpPr>
        <p:spPr>
          <a:xfrm>
            <a:off x="1143000" y="1825625"/>
            <a:ext cx="10515600" cy="4351338"/>
          </a:xfrm>
        </p:spPr>
        <p:txBody>
          <a:bodyPr/>
          <a:lstStyle/>
          <a:p>
            <a:pPr eaLnBrk="1" hangingPunct="1"/>
            <a:r>
              <a:rPr lang="en-US" altLang="en-US" dirty="0">
                <a:latin typeface="+mj-lt"/>
                <a:ea typeface="ＭＳ Ｐゴシック" panose="020B0600070205080204" pitchFamily="34" charset="-128"/>
              </a:rPr>
              <a:t>Our Joint Distribution learner is our first example of something called Density Estimation</a:t>
            </a:r>
          </a:p>
          <a:p>
            <a:pPr eaLnBrk="1" hangingPunct="1"/>
            <a:r>
              <a:rPr lang="en-US" altLang="en-US" dirty="0">
                <a:latin typeface="+mj-lt"/>
                <a:ea typeface="ＭＳ Ｐゴシック" panose="020B0600070205080204" pitchFamily="34" charset="-128"/>
              </a:rPr>
              <a:t>A Density Estimator learns a mapping from a set of attributes to a Probability</a:t>
            </a:r>
          </a:p>
        </p:txBody>
      </p:sp>
      <p:sp>
        <p:nvSpPr>
          <p:cNvPr id="55300" name="Rectangle 4"/>
          <p:cNvSpPr>
            <a:spLocks noChangeArrowheads="1"/>
          </p:cNvSpPr>
          <p:nvPr/>
        </p:nvSpPr>
        <p:spPr bwMode="auto">
          <a:xfrm>
            <a:off x="5172076" y="4600575"/>
            <a:ext cx="1247775" cy="704850"/>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a:t>Density</a:t>
            </a:r>
          </a:p>
          <a:p>
            <a:pPr eaLnBrk="1" hangingPunct="1"/>
            <a:r>
              <a:rPr lang="en-US" altLang="en-US"/>
              <a:t>Estimator</a:t>
            </a:r>
          </a:p>
        </p:txBody>
      </p:sp>
      <p:sp>
        <p:nvSpPr>
          <p:cNvPr id="55301" name="Text Box 5"/>
          <p:cNvSpPr txBox="1">
            <a:spLocks noChangeArrowheads="1"/>
          </p:cNvSpPr>
          <p:nvPr/>
        </p:nvSpPr>
        <p:spPr bwMode="auto">
          <a:xfrm>
            <a:off x="7545388" y="4724401"/>
            <a:ext cx="1352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a:solidFill>
                  <a:schemeClr val="folHlink"/>
                </a:solidFill>
              </a:rPr>
              <a:t>Probability</a:t>
            </a:r>
          </a:p>
        </p:txBody>
      </p:sp>
      <p:sp>
        <p:nvSpPr>
          <p:cNvPr id="55302" name="Text Box 6"/>
          <p:cNvSpPr txBox="1">
            <a:spLocks noChangeArrowheads="1"/>
          </p:cNvSpPr>
          <p:nvPr/>
        </p:nvSpPr>
        <p:spPr bwMode="auto">
          <a:xfrm>
            <a:off x="2439988" y="4572001"/>
            <a:ext cx="1270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a:solidFill>
                  <a:srgbClr val="048C0A"/>
                </a:solidFill>
              </a:rPr>
              <a:t>Input</a:t>
            </a:r>
          </a:p>
          <a:p>
            <a:pPr eaLnBrk="1" hangingPunct="1"/>
            <a:r>
              <a:rPr lang="en-US" altLang="en-US">
                <a:solidFill>
                  <a:srgbClr val="048C0A"/>
                </a:solidFill>
              </a:rPr>
              <a:t>Attributes</a:t>
            </a:r>
          </a:p>
        </p:txBody>
      </p:sp>
      <p:sp>
        <p:nvSpPr>
          <p:cNvPr id="55303" name="Line 7"/>
          <p:cNvSpPr>
            <a:spLocks noChangeShapeType="1"/>
          </p:cNvSpPr>
          <p:nvPr/>
        </p:nvSpPr>
        <p:spPr bwMode="auto">
          <a:xfrm>
            <a:off x="3733800" y="4648200"/>
            <a:ext cx="1447800"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5304" name="Line 8"/>
          <p:cNvSpPr>
            <a:spLocks noChangeShapeType="1"/>
          </p:cNvSpPr>
          <p:nvPr/>
        </p:nvSpPr>
        <p:spPr bwMode="auto">
          <a:xfrm>
            <a:off x="3733800" y="4800600"/>
            <a:ext cx="1447800"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5305" name="Line 9"/>
          <p:cNvSpPr>
            <a:spLocks noChangeShapeType="1"/>
          </p:cNvSpPr>
          <p:nvPr/>
        </p:nvSpPr>
        <p:spPr bwMode="auto">
          <a:xfrm>
            <a:off x="3733800" y="4953000"/>
            <a:ext cx="1447800"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5306" name="Line 10"/>
          <p:cNvSpPr>
            <a:spLocks noChangeShapeType="1"/>
          </p:cNvSpPr>
          <p:nvPr/>
        </p:nvSpPr>
        <p:spPr bwMode="auto">
          <a:xfrm>
            <a:off x="3733800" y="5105400"/>
            <a:ext cx="1447800"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5307" name="Line 11"/>
          <p:cNvSpPr>
            <a:spLocks noChangeShapeType="1"/>
          </p:cNvSpPr>
          <p:nvPr/>
        </p:nvSpPr>
        <p:spPr bwMode="auto">
          <a:xfrm>
            <a:off x="3733800" y="5257800"/>
            <a:ext cx="1447800"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5308" name="Line 12"/>
          <p:cNvSpPr>
            <a:spLocks noChangeShapeType="1"/>
          </p:cNvSpPr>
          <p:nvPr/>
        </p:nvSpPr>
        <p:spPr bwMode="auto">
          <a:xfrm>
            <a:off x="6400800" y="4953000"/>
            <a:ext cx="1143000"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spTree>
    <p:extLst>
      <p:ext uri="{BB962C8B-B14F-4D97-AF65-F5344CB8AC3E}">
        <p14:creationId xmlns:p14="http://schemas.microsoft.com/office/powerpoint/2010/main" val="3618271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1495425" y="250826"/>
            <a:ext cx="8534400" cy="914400"/>
          </a:xfrm>
        </p:spPr>
        <p:txBody>
          <a:bodyPr>
            <a:normAutofit/>
          </a:bodyPr>
          <a:lstStyle/>
          <a:p>
            <a:pPr eaLnBrk="1" hangingPunct="1"/>
            <a:r>
              <a:rPr lang="en-US" altLang="en-US" sz="4000" dirty="0">
                <a:solidFill>
                  <a:srgbClr val="CD0000"/>
                </a:solidFill>
                <a:ea typeface="ＭＳ Ｐゴシック" panose="020B0600070205080204" pitchFamily="34" charset="-128"/>
              </a:rPr>
              <a:t>Density Estimation</a:t>
            </a:r>
          </a:p>
        </p:txBody>
      </p:sp>
      <p:sp>
        <p:nvSpPr>
          <p:cNvPr id="56323" name="Rectangle 3"/>
          <p:cNvSpPr>
            <a:spLocks noGrp="1" noChangeArrowheads="1"/>
          </p:cNvSpPr>
          <p:nvPr>
            <p:ph type="body" idx="1"/>
          </p:nvPr>
        </p:nvSpPr>
        <p:spPr>
          <a:xfrm>
            <a:off x="1752600" y="1295400"/>
            <a:ext cx="8574088" cy="990600"/>
          </a:xfrm>
        </p:spPr>
        <p:txBody>
          <a:bodyPr/>
          <a:lstStyle/>
          <a:p>
            <a:pPr eaLnBrk="1" hangingPunct="1"/>
            <a:r>
              <a:rPr lang="en-US" altLang="en-US" dirty="0">
                <a:latin typeface="+mj-lt"/>
                <a:ea typeface="ＭＳ Ｐゴシック" panose="020B0600070205080204" pitchFamily="34" charset="-128"/>
              </a:rPr>
              <a:t>Compare it against the two other major kinds of models</a:t>
            </a:r>
            <a:r>
              <a:rPr lang="en-US" altLang="en-US" dirty="0">
                <a:ea typeface="ＭＳ Ｐゴシック" panose="020B0600070205080204" pitchFamily="34" charset="-128"/>
              </a:rPr>
              <a:t>:</a:t>
            </a:r>
          </a:p>
        </p:txBody>
      </p:sp>
      <p:grpSp>
        <p:nvGrpSpPr>
          <p:cNvPr id="56324" name="Group 13"/>
          <p:cNvGrpSpPr>
            <a:grpSpLocks/>
          </p:cNvGrpSpPr>
          <p:nvPr/>
        </p:nvGrpSpPr>
        <p:grpSpPr bwMode="auto">
          <a:xfrm>
            <a:off x="2592388" y="4572001"/>
            <a:ext cx="7112000" cy="854075"/>
            <a:chOff x="577" y="2880"/>
            <a:chExt cx="4480" cy="538"/>
          </a:xfrm>
        </p:grpSpPr>
        <p:sp>
          <p:nvSpPr>
            <p:cNvPr id="56345" name="Rectangle 4"/>
            <p:cNvSpPr>
              <a:spLocks noChangeArrowheads="1"/>
            </p:cNvSpPr>
            <p:nvPr/>
          </p:nvSpPr>
          <p:spPr bwMode="auto">
            <a:xfrm>
              <a:off x="2283" y="2994"/>
              <a:ext cx="819" cy="252"/>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a:t>Regressor</a:t>
              </a:r>
            </a:p>
          </p:txBody>
        </p:sp>
        <p:sp>
          <p:nvSpPr>
            <p:cNvPr id="56346" name="Text Box 5"/>
            <p:cNvSpPr txBox="1">
              <a:spLocks noChangeArrowheads="1"/>
            </p:cNvSpPr>
            <p:nvPr/>
          </p:nvSpPr>
          <p:spPr bwMode="auto">
            <a:xfrm>
              <a:off x="3648" y="2976"/>
              <a:ext cx="1409"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a:solidFill>
                    <a:schemeClr val="folHlink"/>
                  </a:solidFill>
                </a:rPr>
                <a:t>Prediction of</a:t>
              </a:r>
            </a:p>
            <a:p>
              <a:pPr eaLnBrk="1" hangingPunct="1"/>
              <a:r>
                <a:rPr lang="en-US" altLang="en-US">
                  <a:solidFill>
                    <a:schemeClr val="folHlink"/>
                  </a:solidFill>
                </a:rPr>
                <a:t>real-valued output</a:t>
              </a:r>
            </a:p>
          </p:txBody>
        </p:sp>
        <p:sp>
          <p:nvSpPr>
            <p:cNvPr id="56347" name="Text Box 6"/>
            <p:cNvSpPr txBox="1">
              <a:spLocks noChangeArrowheads="1"/>
            </p:cNvSpPr>
            <p:nvPr/>
          </p:nvSpPr>
          <p:spPr bwMode="auto">
            <a:xfrm>
              <a:off x="577" y="2880"/>
              <a:ext cx="80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a:solidFill>
                    <a:srgbClr val="048C0A"/>
                  </a:solidFill>
                </a:rPr>
                <a:t>Input</a:t>
              </a:r>
            </a:p>
            <a:p>
              <a:pPr eaLnBrk="1" hangingPunct="1"/>
              <a:r>
                <a:rPr lang="en-US" altLang="en-US">
                  <a:solidFill>
                    <a:srgbClr val="048C0A"/>
                  </a:solidFill>
                </a:rPr>
                <a:t>Attributes</a:t>
              </a:r>
            </a:p>
          </p:txBody>
        </p:sp>
        <p:sp>
          <p:nvSpPr>
            <p:cNvPr id="56348" name="Line 7"/>
            <p:cNvSpPr>
              <a:spLocks noChangeShapeType="1"/>
            </p:cNvSpPr>
            <p:nvPr/>
          </p:nvSpPr>
          <p:spPr bwMode="auto">
            <a:xfrm>
              <a:off x="1392" y="2928"/>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6349" name="Line 8"/>
            <p:cNvSpPr>
              <a:spLocks noChangeShapeType="1"/>
            </p:cNvSpPr>
            <p:nvPr/>
          </p:nvSpPr>
          <p:spPr bwMode="auto">
            <a:xfrm>
              <a:off x="1392" y="3024"/>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6350" name="Line 9"/>
            <p:cNvSpPr>
              <a:spLocks noChangeShapeType="1"/>
            </p:cNvSpPr>
            <p:nvPr/>
          </p:nvSpPr>
          <p:spPr bwMode="auto">
            <a:xfrm>
              <a:off x="1392" y="3120"/>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6351" name="Line 10"/>
            <p:cNvSpPr>
              <a:spLocks noChangeShapeType="1"/>
            </p:cNvSpPr>
            <p:nvPr/>
          </p:nvSpPr>
          <p:spPr bwMode="auto">
            <a:xfrm>
              <a:off x="1392" y="3216"/>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6352" name="Line 11"/>
            <p:cNvSpPr>
              <a:spLocks noChangeShapeType="1"/>
            </p:cNvSpPr>
            <p:nvPr/>
          </p:nvSpPr>
          <p:spPr bwMode="auto">
            <a:xfrm>
              <a:off x="1392" y="3312"/>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6353" name="Line 12"/>
            <p:cNvSpPr>
              <a:spLocks noChangeShapeType="1"/>
            </p:cNvSpPr>
            <p:nvPr/>
          </p:nvSpPr>
          <p:spPr bwMode="auto">
            <a:xfrm>
              <a:off x="3072" y="3120"/>
              <a:ext cx="720"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56325" name="Group 14"/>
          <p:cNvGrpSpPr>
            <a:grpSpLocks/>
          </p:cNvGrpSpPr>
          <p:nvPr/>
        </p:nvGrpSpPr>
        <p:grpSpPr bwMode="auto">
          <a:xfrm>
            <a:off x="2592388" y="3505201"/>
            <a:ext cx="6608762" cy="733425"/>
            <a:chOff x="577" y="2880"/>
            <a:chExt cx="4163" cy="462"/>
          </a:xfrm>
        </p:grpSpPr>
        <p:sp>
          <p:nvSpPr>
            <p:cNvPr id="56336" name="Rectangle 15"/>
            <p:cNvSpPr>
              <a:spLocks noChangeArrowheads="1"/>
            </p:cNvSpPr>
            <p:nvPr/>
          </p:nvSpPr>
          <p:spPr bwMode="auto">
            <a:xfrm>
              <a:off x="2298" y="2898"/>
              <a:ext cx="786" cy="444"/>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a:t>Density</a:t>
              </a:r>
            </a:p>
            <a:p>
              <a:pPr eaLnBrk="1" hangingPunct="1"/>
              <a:r>
                <a:rPr lang="en-US" altLang="en-US"/>
                <a:t>Estimator</a:t>
              </a:r>
            </a:p>
          </p:txBody>
        </p:sp>
        <p:sp>
          <p:nvSpPr>
            <p:cNvPr id="56337" name="Text Box 16"/>
            <p:cNvSpPr txBox="1">
              <a:spLocks noChangeArrowheads="1"/>
            </p:cNvSpPr>
            <p:nvPr/>
          </p:nvSpPr>
          <p:spPr bwMode="auto">
            <a:xfrm>
              <a:off x="3888" y="2976"/>
              <a:ext cx="85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a:solidFill>
                    <a:schemeClr val="folHlink"/>
                  </a:solidFill>
                </a:rPr>
                <a:t>Probability</a:t>
              </a:r>
            </a:p>
          </p:txBody>
        </p:sp>
        <p:sp>
          <p:nvSpPr>
            <p:cNvPr id="56338" name="Text Box 17"/>
            <p:cNvSpPr txBox="1">
              <a:spLocks noChangeArrowheads="1"/>
            </p:cNvSpPr>
            <p:nvPr/>
          </p:nvSpPr>
          <p:spPr bwMode="auto">
            <a:xfrm>
              <a:off x="577" y="2880"/>
              <a:ext cx="80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a:solidFill>
                    <a:srgbClr val="048C0A"/>
                  </a:solidFill>
                </a:rPr>
                <a:t>Input</a:t>
              </a:r>
            </a:p>
            <a:p>
              <a:pPr eaLnBrk="1" hangingPunct="1"/>
              <a:r>
                <a:rPr lang="en-US" altLang="en-US">
                  <a:solidFill>
                    <a:srgbClr val="048C0A"/>
                  </a:solidFill>
                </a:rPr>
                <a:t>Attributes</a:t>
              </a:r>
            </a:p>
          </p:txBody>
        </p:sp>
        <p:sp>
          <p:nvSpPr>
            <p:cNvPr id="56339" name="Line 18"/>
            <p:cNvSpPr>
              <a:spLocks noChangeShapeType="1"/>
            </p:cNvSpPr>
            <p:nvPr/>
          </p:nvSpPr>
          <p:spPr bwMode="auto">
            <a:xfrm>
              <a:off x="1392" y="2928"/>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6340" name="Line 19"/>
            <p:cNvSpPr>
              <a:spLocks noChangeShapeType="1"/>
            </p:cNvSpPr>
            <p:nvPr/>
          </p:nvSpPr>
          <p:spPr bwMode="auto">
            <a:xfrm>
              <a:off x="1392" y="3024"/>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6341" name="Line 20"/>
            <p:cNvSpPr>
              <a:spLocks noChangeShapeType="1"/>
            </p:cNvSpPr>
            <p:nvPr/>
          </p:nvSpPr>
          <p:spPr bwMode="auto">
            <a:xfrm>
              <a:off x="1392" y="3120"/>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6342" name="Line 21"/>
            <p:cNvSpPr>
              <a:spLocks noChangeShapeType="1"/>
            </p:cNvSpPr>
            <p:nvPr/>
          </p:nvSpPr>
          <p:spPr bwMode="auto">
            <a:xfrm>
              <a:off x="1392" y="3216"/>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6343" name="Line 22"/>
            <p:cNvSpPr>
              <a:spLocks noChangeShapeType="1"/>
            </p:cNvSpPr>
            <p:nvPr/>
          </p:nvSpPr>
          <p:spPr bwMode="auto">
            <a:xfrm>
              <a:off x="1392" y="3312"/>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6344" name="Line 23"/>
            <p:cNvSpPr>
              <a:spLocks noChangeShapeType="1"/>
            </p:cNvSpPr>
            <p:nvPr/>
          </p:nvSpPr>
          <p:spPr bwMode="auto">
            <a:xfrm>
              <a:off x="3072" y="3120"/>
              <a:ext cx="720"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56326" name="Group 24"/>
          <p:cNvGrpSpPr>
            <a:grpSpLocks/>
          </p:cNvGrpSpPr>
          <p:nvPr/>
        </p:nvGrpSpPr>
        <p:grpSpPr bwMode="auto">
          <a:xfrm>
            <a:off x="2592389" y="2438401"/>
            <a:ext cx="7099299" cy="860425"/>
            <a:chOff x="577" y="2880"/>
            <a:chExt cx="4472" cy="542"/>
          </a:xfrm>
        </p:grpSpPr>
        <p:sp>
          <p:nvSpPr>
            <p:cNvPr id="56327" name="Rectangle 25"/>
            <p:cNvSpPr>
              <a:spLocks noChangeArrowheads="1"/>
            </p:cNvSpPr>
            <p:nvPr/>
          </p:nvSpPr>
          <p:spPr bwMode="auto">
            <a:xfrm>
              <a:off x="2322" y="2994"/>
              <a:ext cx="743" cy="252"/>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a:t>Classifier</a:t>
              </a:r>
            </a:p>
          </p:txBody>
        </p:sp>
        <p:sp>
          <p:nvSpPr>
            <p:cNvPr id="56328" name="Text Box 26"/>
            <p:cNvSpPr txBox="1">
              <a:spLocks noChangeArrowheads="1"/>
            </p:cNvSpPr>
            <p:nvPr/>
          </p:nvSpPr>
          <p:spPr bwMode="auto">
            <a:xfrm>
              <a:off x="3648" y="2976"/>
              <a:ext cx="140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a:solidFill>
                    <a:schemeClr val="folHlink"/>
                  </a:solidFill>
                </a:rPr>
                <a:t>Prediction of</a:t>
              </a:r>
            </a:p>
            <a:p>
              <a:pPr eaLnBrk="1" hangingPunct="1"/>
              <a:r>
                <a:rPr lang="en-US" altLang="en-US">
                  <a:solidFill>
                    <a:schemeClr val="folHlink"/>
                  </a:solidFill>
                </a:rPr>
                <a:t>categorical output</a:t>
              </a:r>
            </a:p>
          </p:txBody>
        </p:sp>
        <p:sp>
          <p:nvSpPr>
            <p:cNvPr id="56329" name="Text Box 27"/>
            <p:cNvSpPr txBox="1">
              <a:spLocks noChangeArrowheads="1"/>
            </p:cNvSpPr>
            <p:nvPr/>
          </p:nvSpPr>
          <p:spPr bwMode="auto">
            <a:xfrm>
              <a:off x="577" y="2880"/>
              <a:ext cx="800"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a:solidFill>
                    <a:srgbClr val="048C0A"/>
                  </a:solidFill>
                </a:rPr>
                <a:t>Input</a:t>
              </a:r>
            </a:p>
            <a:p>
              <a:pPr eaLnBrk="1" hangingPunct="1"/>
              <a:r>
                <a:rPr lang="en-US" altLang="en-US">
                  <a:solidFill>
                    <a:srgbClr val="048C0A"/>
                  </a:solidFill>
                </a:rPr>
                <a:t>Attributes</a:t>
              </a:r>
            </a:p>
          </p:txBody>
        </p:sp>
        <p:sp>
          <p:nvSpPr>
            <p:cNvPr id="56330" name="Line 28"/>
            <p:cNvSpPr>
              <a:spLocks noChangeShapeType="1"/>
            </p:cNvSpPr>
            <p:nvPr/>
          </p:nvSpPr>
          <p:spPr bwMode="auto">
            <a:xfrm>
              <a:off x="1392" y="2928"/>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6331" name="Line 29"/>
            <p:cNvSpPr>
              <a:spLocks noChangeShapeType="1"/>
            </p:cNvSpPr>
            <p:nvPr/>
          </p:nvSpPr>
          <p:spPr bwMode="auto">
            <a:xfrm>
              <a:off x="1392" y="3024"/>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6332" name="Line 30"/>
            <p:cNvSpPr>
              <a:spLocks noChangeShapeType="1"/>
            </p:cNvSpPr>
            <p:nvPr/>
          </p:nvSpPr>
          <p:spPr bwMode="auto">
            <a:xfrm>
              <a:off x="1392" y="3120"/>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6333" name="Line 31"/>
            <p:cNvSpPr>
              <a:spLocks noChangeShapeType="1"/>
            </p:cNvSpPr>
            <p:nvPr/>
          </p:nvSpPr>
          <p:spPr bwMode="auto">
            <a:xfrm>
              <a:off x="1392" y="3216"/>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6334" name="Line 32"/>
            <p:cNvSpPr>
              <a:spLocks noChangeShapeType="1"/>
            </p:cNvSpPr>
            <p:nvPr/>
          </p:nvSpPr>
          <p:spPr bwMode="auto">
            <a:xfrm>
              <a:off x="1392" y="3312"/>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6335" name="Line 33"/>
            <p:cNvSpPr>
              <a:spLocks noChangeShapeType="1"/>
            </p:cNvSpPr>
            <p:nvPr/>
          </p:nvSpPr>
          <p:spPr bwMode="auto">
            <a:xfrm>
              <a:off x="3072" y="3120"/>
              <a:ext cx="720"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spTree>
    <p:extLst>
      <p:ext uri="{BB962C8B-B14F-4D97-AF65-F5344CB8AC3E}">
        <p14:creationId xmlns:p14="http://schemas.microsoft.com/office/powerpoint/2010/main" val="3525494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normAutofit/>
          </a:bodyPr>
          <a:lstStyle/>
          <a:p>
            <a:pPr eaLnBrk="1" hangingPunct="1"/>
            <a:r>
              <a:rPr lang="en-US" altLang="en-US" sz="4000" dirty="0">
                <a:solidFill>
                  <a:srgbClr val="CD0000"/>
                </a:solidFill>
                <a:ea typeface="ＭＳ Ｐゴシック" panose="020B0600070205080204" pitchFamily="34" charset="-128"/>
              </a:rPr>
              <a:t>Evaluating Density Estimation</a:t>
            </a:r>
          </a:p>
        </p:txBody>
      </p:sp>
      <p:grpSp>
        <p:nvGrpSpPr>
          <p:cNvPr id="57347" name="Group 35"/>
          <p:cNvGrpSpPr>
            <a:grpSpLocks/>
          </p:cNvGrpSpPr>
          <p:nvPr/>
        </p:nvGrpSpPr>
        <p:grpSpPr bwMode="auto">
          <a:xfrm>
            <a:off x="1676400" y="2667001"/>
            <a:ext cx="6961188" cy="2911475"/>
            <a:chOff x="86" y="1680"/>
            <a:chExt cx="5033" cy="1834"/>
          </a:xfrm>
        </p:grpSpPr>
        <p:grpSp>
          <p:nvGrpSpPr>
            <p:cNvPr id="57353" name="Group 4"/>
            <p:cNvGrpSpPr>
              <a:grpSpLocks/>
            </p:cNvGrpSpPr>
            <p:nvPr/>
          </p:nvGrpSpPr>
          <p:grpSpPr bwMode="auto">
            <a:xfrm>
              <a:off x="86" y="3024"/>
              <a:ext cx="5033" cy="490"/>
              <a:chOff x="518" y="2880"/>
              <a:chExt cx="5033" cy="490"/>
            </a:xfrm>
          </p:grpSpPr>
          <p:sp>
            <p:nvSpPr>
              <p:cNvPr id="57374" name="Rectangle 5"/>
              <p:cNvSpPr>
                <a:spLocks noChangeArrowheads="1"/>
              </p:cNvSpPr>
              <p:nvPr/>
            </p:nvSpPr>
            <p:spPr bwMode="auto">
              <a:xfrm>
                <a:off x="2336" y="2976"/>
                <a:ext cx="940" cy="252"/>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a:t>Regressor</a:t>
                </a:r>
              </a:p>
            </p:txBody>
          </p:sp>
          <p:sp>
            <p:nvSpPr>
              <p:cNvPr id="57375" name="Text Box 6"/>
              <p:cNvSpPr txBox="1">
                <a:spLocks noChangeArrowheads="1"/>
              </p:cNvSpPr>
              <p:nvPr/>
            </p:nvSpPr>
            <p:spPr bwMode="auto">
              <a:xfrm>
                <a:off x="3934" y="2928"/>
                <a:ext cx="161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a:solidFill>
                      <a:schemeClr val="folHlink"/>
                    </a:solidFill>
                  </a:rPr>
                  <a:t>Prediction of</a:t>
                </a:r>
              </a:p>
              <a:p>
                <a:pPr eaLnBrk="1" hangingPunct="1"/>
                <a:r>
                  <a:rPr lang="en-US" altLang="en-US">
                    <a:solidFill>
                      <a:schemeClr val="folHlink"/>
                    </a:solidFill>
                  </a:rPr>
                  <a:t>real-valued output</a:t>
                </a:r>
              </a:p>
            </p:txBody>
          </p:sp>
          <p:sp>
            <p:nvSpPr>
              <p:cNvPr id="57376" name="Text Box 7"/>
              <p:cNvSpPr txBox="1">
                <a:spLocks noChangeArrowheads="1"/>
              </p:cNvSpPr>
              <p:nvPr/>
            </p:nvSpPr>
            <p:spPr bwMode="auto">
              <a:xfrm>
                <a:off x="518" y="2880"/>
                <a:ext cx="91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a:solidFill>
                      <a:srgbClr val="048C0A"/>
                    </a:solidFill>
                  </a:rPr>
                  <a:t>Input</a:t>
                </a:r>
              </a:p>
              <a:p>
                <a:pPr eaLnBrk="1" hangingPunct="1"/>
                <a:r>
                  <a:rPr lang="en-US" altLang="en-US">
                    <a:solidFill>
                      <a:srgbClr val="048C0A"/>
                    </a:solidFill>
                  </a:rPr>
                  <a:t>Attributes</a:t>
                </a:r>
              </a:p>
            </p:txBody>
          </p:sp>
          <p:sp>
            <p:nvSpPr>
              <p:cNvPr id="57377" name="Line 8"/>
              <p:cNvSpPr>
                <a:spLocks noChangeShapeType="1"/>
              </p:cNvSpPr>
              <p:nvPr/>
            </p:nvSpPr>
            <p:spPr bwMode="auto">
              <a:xfrm>
                <a:off x="1392" y="2928"/>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378" name="Line 9"/>
              <p:cNvSpPr>
                <a:spLocks noChangeShapeType="1"/>
              </p:cNvSpPr>
              <p:nvPr/>
            </p:nvSpPr>
            <p:spPr bwMode="auto">
              <a:xfrm>
                <a:off x="1392" y="3024"/>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379" name="Line 10"/>
              <p:cNvSpPr>
                <a:spLocks noChangeShapeType="1"/>
              </p:cNvSpPr>
              <p:nvPr/>
            </p:nvSpPr>
            <p:spPr bwMode="auto">
              <a:xfrm>
                <a:off x="1392" y="3120"/>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380" name="Line 11"/>
              <p:cNvSpPr>
                <a:spLocks noChangeShapeType="1"/>
              </p:cNvSpPr>
              <p:nvPr/>
            </p:nvSpPr>
            <p:spPr bwMode="auto">
              <a:xfrm>
                <a:off x="1392" y="3216"/>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381" name="Line 12"/>
              <p:cNvSpPr>
                <a:spLocks noChangeShapeType="1"/>
              </p:cNvSpPr>
              <p:nvPr/>
            </p:nvSpPr>
            <p:spPr bwMode="auto">
              <a:xfrm>
                <a:off x="1392" y="3312"/>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382" name="Line 13"/>
              <p:cNvSpPr>
                <a:spLocks noChangeShapeType="1"/>
              </p:cNvSpPr>
              <p:nvPr/>
            </p:nvSpPr>
            <p:spPr bwMode="auto">
              <a:xfrm>
                <a:off x="3273" y="3120"/>
                <a:ext cx="720"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57354" name="Group 14"/>
            <p:cNvGrpSpPr>
              <a:grpSpLocks/>
            </p:cNvGrpSpPr>
            <p:nvPr/>
          </p:nvGrpSpPr>
          <p:grpSpPr bwMode="auto">
            <a:xfrm>
              <a:off x="86" y="2352"/>
              <a:ext cx="4458" cy="444"/>
              <a:chOff x="518" y="2880"/>
              <a:chExt cx="4458" cy="444"/>
            </a:xfrm>
          </p:grpSpPr>
          <p:sp>
            <p:nvSpPr>
              <p:cNvPr id="57365" name="Rectangle 15"/>
              <p:cNvSpPr>
                <a:spLocks noChangeArrowheads="1"/>
              </p:cNvSpPr>
              <p:nvPr/>
            </p:nvSpPr>
            <p:spPr bwMode="auto">
              <a:xfrm>
                <a:off x="2336" y="2880"/>
                <a:ext cx="902" cy="444"/>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a:t>Density</a:t>
                </a:r>
              </a:p>
              <a:p>
                <a:pPr eaLnBrk="1" hangingPunct="1"/>
                <a:r>
                  <a:rPr lang="en-US" altLang="en-US"/>
                  <a:t>Estimator</a:t>
                </a:r>
              </a:p>
            </p:txBody>
          </p:sp>
          <p:sp>
            <p:nvSpPr>
              <p:cNvPr id="57366" name="Text Box 16"/>
              <p:cNvSpPr txBox="1">
                <a:spLocks noChangeArrowheads="1"/>
              </p:cNvSpPr>
              <p:nvPr/>
            </p:nvSpPr>
            <p:spPr bwMode="auto">
              <a:xfrm>
                <a:off x="3989" y="2976"/>
                <a:ext cx="98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a:solidFill>
                      <a:schemeClr val="folHlink"/>
                    </a:solidFill>
                  </a:rPr>
                  <a:t>Probability</a:t>
                </a:r>
              </a:p>
            </p:txBody>
          </p:sp>
          <p:sp>
            <p:nvSpPr>
              <p:cNvPr id="57367" name="Text Box 17"/>
              <p:cNvSpPr txBox="1">
                <a:spLocks noChangeArrowheads="1"/>
              </p:cNvSpPr>
              <p:nvPr/>
            </p:nvSpPr>
            <p:spPr bwMode="auto">
              <a:xfrm>
                <a:off x="518" y="2880"/>
                <a:ext cx="91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a:solidFill>
                      <a:srgbClr val="048C0A"/>
                    </a:solidFill>
                  </a:rPr>
                  <a:t>Input</a:t>
                </a:r>
              </a:p>
              <a:p>
                <a:pPr eaLnBrk="1" hangingPunct="1"/>
                <a:r>
                  <a:rPr lang="en-US" altLang="en-US">
                    <a:solidFill>
                      <a:srgbClr val="048C0A"/>
                    </a:solidFill>
                  </a:rPr>
                  <a:t>Attributes</a:t>
                </a:r>
              </a:p>
            </p:txBody>
          </p:sp>
          <p:sp>
            <p:nvSpPr>
              <p:cNvPr id="57368" name="Line 18"/>
              <p:cNvSpPr>
                <a:spLocks noChangeShapeType="1"/>
              </p:cNvSpPr>
              <p:nvPr/>
            </p:nvSpPr>
            <p:spPr bwMode="auto">
              <a:xfrm>
                <a:off x="1392" y="2928"/>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369" name="Line 19"/>
              <p:cNvSpPr>
                <a:spLocks noChangeShapeType="1"/>
              </p:cNvSpPr>
              <p:nvPr/>
            </p:nvSpPr>
            <p:spPr bwMode="auto">
              <a:xfrm>
                <a:off x="1392" y="3024"/>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370" name="Line 20"/>
              <p:cNvSpPr>
                <a:spLocks noChangeShapeType="1"/>
              </p:cNvSpPr>
              <p:nvPr/>
            </p:nvSpPr>
            <p:spPr bwMode="auto">
              <a:xfrm>
                <a:off x="1392" y="3120"/>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371" name="Line 21"/>
              <p:cNvSpPr>
                <a:spLocks noChangeShapeType="1"/>
              </p:cNvSpPr>
              <p:nvPr/>
            </p:nvSpPr>
            <p:spPr bwMode="auto">
              <a:xfrm>
                <a:off x="1392" y="3216"/>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372" name="Line 22"/>
              <p:cNvSpPr>
                <a:spLocks noChangeShapeType="1"/>
              </p:cNvSpPr>
              <p:nvPr/>
            </p:nvSpPr>
            <p:spPr bwMode="auto">
              <a:xfrm>
                <a:off x="1392" y="3312"/>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373" name="Line 23"/>
              <p:cNvSpPr>
                <a:spLocks noChangeShapeType="1"/>
              </p:cNvSpPr>
              <p:nvPr/>
            </p:nvSpPr>
            <p:spPr bwMode="auto">
              <a:xfrm>
                <a:off x="3217" y="3120"/>
                <a:ext cx="720"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grpSp>
          <p:nvGrpSpPr>
            <p:cNvPr id="57355" name="Group 24"/>
            <p:cNvGrpSpPr>
              <a:grpSpLocks/>
            </p:cNvGrpSpPr>
            <p:nvPr/>
          </p:nvGrpSpPr>
          <p:grpSpPr bwMode="auto">
            <a:xfrm>
              <a:off x="86" y="1680"/>
              <a:ext cx="4803" cy="542"/>
              <a:chOff x="518" y="2880"/>
              <a:chExt cx="4803" cy="542"/>
            </a:xfrm>
          </p:grpSpPr>
          <p:sp>
            <p:nvSpPr>
              <p:cNvPr id="57356" name="Rectangle 25"/>
              <p:cNvSpPr>
                <a:spLocks noChangeArrowheads="1"/>
              </p:cNvSpPr>
              <p:nvPr/>
            </p:nvSpPr>
            <p:spPr bwMode="auto">
              <a:xfrm>
                <a:off x="2336" y="2976"/>
                <a:ext cx="853" cy="252"/>
              </a:xfrm>
              <a:prstGeom prst="rect">
                <a:avLst/>
              </a:prstGeom>
              <a:solidFill>
                <a:schemeClr val="accent2"/>
              </a:solidFill>
              <a:ln w="3175">
                <a:solidFill>
                  <a:schemeClr val="tx1"/>
                </a:solidFill>
                <a:miter lim="800000"/>
                <a:headEnd/>
                <a:tailEnd/>
              </a:ln>
            </p:spPr>
            <p:txBody>
              <a:bodyPr wrap="none" anchor="ctr">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a:t>Classifier</a:t>
                </a:r>
              </a:p>
            </p:txBody>
          </p:sp>
          <p:sp>
            <p:nvSpPr>
              <p:cNvPr id="57357" name="Text Box 26"/>
              <p:cNvSpPr txBox="1">
                <a:spLocks noChangeArrowheads="1"/>
              </p:cNvSpPr>
              <p:nvPr/>
            </p:nvSpPr>
            <p:spPr bwMode="auto">
              <a:xfrm>
                <a:off x="3713" y="2976"/>
                <a:ext cx="1608"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a:solidFill>
                      <a:schemeClr val="folHlink"/>
                    </a:solidFill>
                  </a:rPr>
                  <a:t>Prediction of</a:t>
                </a:r>
              </a:p>
              <a:p>
                <a:pPr eaLnBrk="1" hangingPunct="1"/>
                <a:r>
                  <a:rPr lang="en-US" altLang="en-US">
                    <a:solidFill>
                      <a:schemeClr val="folHlink"/>
                    </a:solidFill>
                  </a:rPr>
                  <a:t>categorical output</a:t>
                </a:r>
              </a:p>
            </p:txBody>
          </p:sp>
          <p:sp>
            <p:nvSpPr>
              <p:cNvPr id="57358" name="Text Box 27"/>
              <p:cNvSpPr txBox="1">
                <a:spLocks noChangeArrowheads="1"/>
              </p:cNvSpPr>
              <p:nvPr/>
            </p:nvSpPr>
            <p:spPr bwMode="auto">
              <a:xfrm>
                <a:off x="518" y="2880"/>
                <a:ext cx="918"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none">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a:solidFill>
                      <a:srgbClr val="048C0A"/>
                    </a:solidFill>
                  </a:rPr>
                  <a:t>Input</a:t>
                </a:r>
              </a:p>
              <a:p>
                <a:pPr eaLnBrk="1" hangingPunct="1"/>
                <a:r>
                  <a:rPr lang="en-US" altLang="en-US">
                    <a:solidFill>
                      <a:srgbClr val="048C0A"/>
                    </a:solidFill>
                  </a:rPr>
                  <a:t>Attributes</a:t>
                </a:r>
              </a:p>
            </p:txBody>
          </p:sp>
          <p:sp>
            <p:nvSpPr>
              <p:cNvPr id="57359" name="Line 28"/>
              <p:cNvSpPr>
                <a:spLocks noChangeShapeType="1"/>
              </p:cNvSpPr>
              <p:nvPr/>
            </p:nvSpPr>
            <p:spPr bwMode="auto">
              <a:xfrm>
                <a:off x="1392" y="2928"/>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360" name="Line 29"/>
              <p:cNvSpPr>
                <a:spLocks noChangeShapeType="1"/>
              </p:cNvSpPr>
              <p:nvPr/>
            </p:nvSpPr>
            <p:spPr bwMode="auto">
              <a:xfrm>
                <a:off x="1392" y="3024"/>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361" name="Line 30"/>
              <p:cNvSpPr>
                <a:spLocks noChangeShapeType="1"/>
              </p:cNvSpPr>
              <p:nvPr/>
            </p:nvSpPr>
            <p:spPr bwMode="auto">
              <a:xfrm>
                <a:off x="1392" y="3120"/>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362" name="Line 31"/>
              <p:cNvSpPr>
                <a:spLocks noChangeShapeType="1"/>
              </p:cNvSpPr>
              <p:nvPr/>
            </p:nvSpPr>
            <p:spPr bwMode="auto">
              <a:xfrm>
                <a:off x="1392" y="3216"/>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363" name="Line 32"/>
              <p:cNvSpPr>
                <a:spLocks noChangeShapeType="1"/>
              </p:cNvSpPr>
              <p:nvPr/>
            </p:nvSpPr>
            <p:spPr bwMode="auto">
              <a:xfrm>
                <a:off x="1392" y="3312"/>
                <a:ext cx="912"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en-US"/>
              </a:p>
            </p:txBody>
          </p:sp>
          <p:sp>
            <p:nvSpPr>
              <p:cNvPr id="57364" name="Line 33"/>
              <p:cNvSpPr>
                <a:spLocks noChangeShapeType="1"/>
              </p:cNvSpPr>
              <p:nvPr/>
            </p:nvSpPr>
            <p:spPr bwMode="auto">
              <a:xfrm>
                <a:off x="3217" y="3120"/>
                <a:ext cx="720" cy="0"/>
              </a:xfrm>
              <a:prstGeom prst="line">
                <a:avLst/>
              </a:prstGeom>
              <a:noFill/>
              <a:ln w="3175">
                <a:solidFill>
                  <a:schemeClr val="tx1"/>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endParaRPr lang="en-US"/>
              </a:p>
            </p:txBody>
          </p:sp>
        </p:grpSp>
      </p:grpSp>
      <p:sp>
        <p:nvSpPr>
          <p:cNvPr id="57348" name="Text Box 36"/>
          <p:cNvSpPr txBox="1">
            <a:spLocks noChangeArrowheads="1"/>
          </p:cNvSpPr>
          <p:nvPr/>
        </p:nvSpPr>
        <p:spPr bwMode="auto">
          <a:xfrm>
            <a:off x="8534401" y="2743201"/>
            <a:ext cx="1844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2400">
                <a:solidFill>
                  <a:schemeClr val="hlink"/>
                </a:solidFill>
              </a:rPr>
              <a:t>Test set Accuracy</a:t>
            </a:r>
          </a:p>
        </p:txBody>
      </p:sp>
      <p:sp>
        <p:nvSpPr>
          <p:cNvPr id="57349" name="Text Box 40"/>
          <p:cNvSpPr txBox="1">
            <a:spLocks noChangeArrowheads="1"/>
          </p:cNvSpPr>
          <p:nvPr/>
        </p:nvSpPr>
        <p:spPr bwMode="auto">
          <a:xfrm>
            <a:off x="8229601" y="3810000"/>
            <a:ext cx="1844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2400">
                <a:solidFill>
                  <a:schemeClr val="hlink"/>
                </a:solidFill>
              </a:rPr>
              <a:t>?</a:t>
            </a:r>
          </a:p>
        </p:txBody>
      </p:sp>
      <p:sp>
        <p:nvSpPr>
          <p:cNvPr id="57350" name="Text Box 41"/>
          <p:cNvSpPr txBox="1">
            <a:spLocks noChangeArrowheads="1"/>
          </p:cNvSpPr>
          <p:nvPr/>
        </p:nvSpPr>
        <p:spPr bwMode="auto">
          <a:xfrm>
            <a:off x="8610601" y="4800601"/>
            <a:ext cx="18446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eaLnBrk="1" hangingPunct="1"/>
            <a:r>
              <a:rPr lang="en-US" altLang="en-US" sz="2400">
                <a:solidFill>
                  <a:schemeClr val="hlink"/>
                </a:solidFill>
              </a:rPr>
              <a:t>Test set Accuracy</a:t>
            </a:r>
          </a:p>
        </p:txBody>
      </p:sp>
      <p:sp>
        <p:nvSpPr>
          <p:cNvPr id="57351" name="Text Box 42"/>
          <p:cNvSpPr txBox="1">
            <a:spLocks noChangeArrowheads="1"/>
          </p:cNvSpPr>
          <p:nvPr/>
        </p:nvSpPr>
        <p:spPr bwMode="auto">
          <a:xfrm>
            <a:off x="4953001" y="1371600"/>
            <a:ext cx="5332413"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algn="l" eaLnBrk="1" hangingPunct="1"/>
            <a:r>
              <a:rPr lang="en-US" altLang="en-US"/>
              <a:t>Test-set criterion for estimating performance on future data</a:t>
            </a:r>
            <a:r>
              <a:rPr lang="en-US" altLang="en-US">
                <a:solidFill>
                  <a:schemeClr val="hlink"/>
                </a:solidFill>
              </a:rPr>
              <a:t>*</a:t>
            </a:r>
          </a:p>
          <a:p>
            <a:pPr algn="l" eaLnBrk="1" hangingPunct="1"/>
            <a:r>
              <a:rPr lang="en-US" altLang="en-US" sz="1200" i="1">
                <a:solidFill>
                  <a:schemeClr val="hlink"/>
                </a:solidFill>
              </a:rPr>
              <a:t>* See the Decision Tree or Cross Validation lecture for more detail</a:t>
            </a:r>
          </a:p>
        </p:txBody>
      </p:sp>
      <p:sp>
        <p:nvSpPr>
          <p:cNvPr id="57352" name="Freeform 43"/>
          <p:cNvSpPr>
            <a:spLocks/>
          </p:cNvSpPr>
          <p:nvPr/>
        </p:nvSpPr>
        <p:spPr bwMode="auto">
          <a:xfrm>
            <a:off x="6948489" y="2095778"/>
            <a:ext cx="184731" cy="369332"/>
          </a:xfrm>
          <a:custGeom>
            <a:avLst/>
            <a:gdLst>
              <a:gd name="T0" fmla="*/ 0 w 1769"/>
              <a:gd name="T1" fmla="*/ 57964421 h 537"/>
              <a:gd name="T2" fmla="*/ 1353322872 w 1769"/>
              <a:gd name="T3" fmla="*/ 0 h 537"/>
              <a:gd name="T4" fmla="*/ 2147483647 w 1769"/>
              <a:gd name="T5" fmla="*/ 37803160 h 537"/>
              <a:gd name="T6" fmla="*/ 2147483647 w 1769"/>
              <a:gd name="T7" fmla="*/ 95765994 h 537"/>
              <a:gd name="T8" fmla="*/ 2147483647 w 1769"/>
              <a:gd name="T9" fmla="*/ 156249779 h 537"/>
              <a:gd name="T10" fmla="*/ 2147483647 w 1769"/>
              <a:gd name="T11" fmla="*/ 725805426 h 537"/>
              <a:gd name="T12" fmla="*/ 2147483647 w 1769"/>
              <a:gd name="T13" fmla="*/ 763608585 h 537"/>
              <a:gd name="T14" fmla="*/ 2147483647 w 1769"/>
              <a:gd name="T15" fmla="*/ 919858365 h 537"/>
              <a:gd name="T16" fmla="*/ 2147483647 w 1769"/>
              <a:gd name="T17" fmla="*/ 1353325494 h 5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69"/>
              <a:gd name="T28" fmla="*/ 0 h 537"/>
              <a:gd name="T29" fmla="*/ 1769 w 1769"/>
              <a:gd name="T30" fmla="*/ 537 h 5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69" h="537">
                <a:moveTo>
                  <a:pt x="0" y="23"/>
                </a:moveTo>
                <a:cubicBezTo>
                  <a:pt x="179" y="9"/>
                  <a:pt x="358" y="9"/>
                  <a:pt x="537" y="0"/>
                </a:cubicBezTo>
                <a:cubicBezTo>
                  <a:pt x="646" y="1"/>
                  <a:pt x="1361" y="10"/>
                  <a:pt x="1502" y="15"/>
                </a:cubicBezTo>
                <a:cubicBezTo>
                  <a:pt x="1542" y="16"/>
                  <a:pt x="1588" y="28"/>
                  <a:pt x="1627" y="38"/>
                </a:cubicBezTo>
                <a:cubicBezTo>
                  <a:pt x="1653" y="44"/>
                  <a:pt x="1705" y="62"/>
                  <a:pt x="1705" y="62"/>
                </a:cubicBezTo>
                <a:cubicBezTo>
                  <a:pt x="1769" y="126"/>
                  <a:pt x="1737" y="248"/>
                  <a:pt x="1658" y="288"/>
                </a:cubicBezTo>
                <a:cubicBezTo>
                  <a:pt x="1652" y="291"/>
                  <a:pt x="1607" y="302"/>
                  <a:pt x="1604" y="303"/>
                </a:cubicBezTo>
                <a:cubicBezTo>
                  <a:pt x="1578" y="320"/>
                  <a:pt x="1533" y="365"/>
                  <a:pt x="1533" y="365"/>
                </a:cubicBezTo>
                <a:cubicBezTo>
                  <a:pt x="1513" y="434"/>
                  <a:pt x="1518" y="435"/>
                  <a:pt x="1518" y="537"/>
                </a:cubicBezTo>
              </a:path>
            </a:pathLst>
          </a:custGeom>
          <a:noFill/>
          <a:ln w="3810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spAutoFit/>
          </a:bodyPr>
          <a:lstStyle/>
          <a:p>
            <a:endParaRPr lang="en-US"/>
          </a:p>
        </p:txBody>
      </p:sp>
    </p:spTree>
    <p:extLst>
      <p:ext uri="{BB962C8B-B14F-4D97-AF65-F5344CB8AC3E}">
        <p14:creationId xmlns:p14="http://schemas.microsoft.com/office/powerpoint/2010/main" val="40439201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781844" y="179388"/>
            <a:ext cx="10515600" cy="1325563"/>
          </a:xfrm>
        </p:spPr>
        <p:txBody>
          <a:bodyPr>
            <a:normAutofit/>
          </a:bodyPr>
          <a:lstStyle/>
          <a:p>
            <a:pPr eaLnBrk="1" hangingPunct="1"/>
            <a:r>
              <a:rPr lang="en-US" altLang="en-US" sz="4000" dirty="0">
                <a:solidFill>
                  <a:srgbClr val="CD0000"/>
                </a:solidFill>
                <a:ea typeface="ＭＳ Ｐゴシック" panose="020B0600070205080204" pitchFamily="34" charset="-128"/>
              </a:rPr>
              <a:t>A note about independence</a:t>
            </a:r>
          </a:p>
        </p:txBody>
      </p:sp>
      <p:sp>
        <p:nvSpPr>
          <p:cNvPr id="58371" name="Rectangle 3"/>
          <p:cNvSpPr>
            <a:spLocks noGrp="1" noChangeArrowheads="1"/>
          </p:cNvSpPr>
          <p:nvPr>
            <p:ph type="body" idx="1"/>
          </p:nvPr>
        </p:nvSpPr>
        <p:spPr>
          <a:xfrm>
            <a:off x="1752600" y="1371600"/>
            <a:ext cx="8574088" cy="3886200"/>
          </a:xfrm>
        </p:spPr>
        <p:txBody>
          <a:bodyPr/>
          <a:lstStyle/>
          <a:p>
            <a:pPr eaLnBrk="1" hangingPunct="1"/>
            <a:r>
              <a:rPr lang="en-US" altLang="en-US" dirty="0">
                <a:latin typeface="+mj-lt"/>
                <a:ea typeface="ＭＳ Ｐゴシック" panose="020B0600070205080204" pitchFamily="34" charset="-128"/>
              </a:rPr>
              <a:t>Assume A and B are Boolean Random Variables. Then</a:t>
            </a:r>
          </a:p>
          <a:p>
            <a:pPr algn="ctr" eaLnBrk="1" hangingPunct="1">
              <a:buFontTx/>
              <a:buNone/>
            </a:pPr>
            <a:r>
              <a:rPr lang="ja-JP" altLang="en-US" dirty="0">
                <a:latin typeface="+mj-lt"/>
                <a:ea typeface="ＭＳ Ｐゴシック" panose="020B0600070205080204" pitchFamily="34" charset="-128"/>
              </a:rPr>
              <a:t>“</a:t>
            </a:r>
            <a:r>
              <a:rPr lang="en-US" altLang="ja-JP" dirty="0">
                <a:latin typeface="+mj-lt"/>
                <a:ea typeface="ＭＳ Ｐゴシック" panose="020B0600070205080204" pitchFamily="34" charset="-128"/>
              </a:rPr>
              <a:t>A and B are independent</a:t>
            </a:r>
            <a:r>
              <a:rPr lang="ja-JP" altLang="en-US" dirty="0">
                <a:latin typeface="+mj-lt"/>
                <a:ea typeface="ＭＳ Ｐゴシック" panose="020B0600070205080204" pitchFamily="34" charset="-128"/>
              </a:rPr>
              <a:t>”</a:t>
            </a:r>
            <a:endParaRPr lang="en-US" altLang="ja-JP" dirty="0">
              <a:latin typeface="+mj-lt"/>
              <a:ea typeface="ＭＳ Ｐゴシック" panose="020B0600070205080204" pitchFamily="34" charset="-128"/>
            </a:endParaRPr>
          </a:p>
          <a:p>
            <a:pPr eaLnBrk="1" hangingPunct="1">
              <a:buFontTx/>
              <a:buNone/>
            </a:pPr>
            <a:r>
              <a:rPr lang="en-US" altLang="en-US" dirty="0">
                <a:latin typeface="+mj-lt"/>
                <a:ea typeface="ＭＳ Ｐゴシック" panose="020B0600070205080204" pitchFamily="34" charset="-128"/>
              </a:rPr>
              <a:t>if and only if</a:t>
            </a:r>
          </a:p>
          <a:p>
            <a:pPr algn="ctr" eaLnBrk="1" hangingPunct="1">
              <a:buFontTx/>
              <a:buNone/>
            </a:pPr>
            <a:r>
              <a:rPr lang="en-US" altLang="en-US" dirty="0">
                <a:latin typeface="+mj-lt"/>
                <a:ea typeface="ＭＳ Ｐゴシック" panose="020B0600070205080204" pitchFamily="34" charset="-128"/>
              </a:rPr>
              <a:t>P(A|B) = P(A)</a:t>
            </a:r>
          </a:p>
          <a:p>
            <a:pPr algn="ctr" eaLnBrk="1" hangingPunct="1">
              <a:buFontTx/>
              <a:buNone/>
            </a:pPr>
            <a:endParaRPr lang="en-US" altLang="en-US" dirty="0">
              <a:latin typeface="+mj-lt"/>
              <a:ea typeface="ＭＳ Ｐゴシック" panose="020B0600070205080204" pitchFamily="34" charset="-128"/>
            </a:endParaRPr>
          </a:p>
          <a:p>
            <a:pPr eaLnBrk="1" hangingPunct="1"/>
            <a:r>
              <a:rPr lang="ja-JP" altLang="en-US" dirty="0">
                <a:latin typeface="+mj-lt"/>
                <a:ea typeface="ＭＳ Ｐゴシック" panose="020B0600070205080204" pitchFamily="34" charset="-128"/>
              </a:rPr>
              <a:t>“</a:t>
            </a:r>
            <a:r>
              <a:rPr lang="en-US" altLang="ja-JP" dirty="0">
                <a:latin typeface="+mj-lt"/>
                <a:ea typeface="ＭＳ Ｐゴシック" panose="020B0600070205080204" pitchFamily="34" charset="-128"/>
              </a:rPr>
              <a:t>A and B are independent</a:t>
            </a:r>
            <a:r>
              <a:rPr lang="ja-JP" altLang="en-US" dirty="0">
                <a:latin typeface="+mj-lt"/>
                <a:ea typeface="ＭＳ Ｐゴシック" panose="020B0600070205080204" pitchFamily="34" charset="-128"/>
              </a:rPr>
              <a:t>”</a:t>
            </a:r>
            <a:r>
              <a:rPr lang="en-US" altLang="ja-JP" dirty="0">
                <a:latin typeface="+mj-lt"/>
                <a:ea typeface="ＭＳ Ｐゴシック" panose="020B0600070205080204" pitchFamily="34" charset="-128"/>
              </a:rPr>
              <a:t> is often notated as</a:t>
            </a:r>
          </a:p>
          <a:p>
            <a:pPr eaLnBrk="1" hangingPunct="1"/>
            <a:endParaRPr lang="en-US" altLang="en-US" dirty="0">
              <a:ea typeface="ＭＳ Ｐゴシック" panose="020B0600070205080204" pitchFamily="34" charset="-128"/>
            </a:endParaRPr>
          </a:p>
        </p:txBody>
      </p:sp>
      <p:graphicFrame>
        <p:nvGraphicFramePr>
          <p:cNvPr id="58372" name="Object 2"/>
          <p:cNvGraphicFramePr>
            <a:graphicFrameLocks noChangeAspect="1"/>
          </p:cNvGraphicFramePr>
          <p:nvPr/>
        </p:nvGraphicFramePr>
        <p:xfrm>
          <a:off x="3124200" y="5486401"/>
          <a:ext cx="1760538" cy="695325"/>
        </p:xfrm>
        <a:graphic>
          <a:graphicData uri="http://schemas.openxmlformats.org/presentationml/2006/ole">
            <mc:AlternateContent xmlns:mc="http://schemas.openxmlformats.org/markup-compatibility/2006">
              <mc:Choice xmlns:v="urn:schemas-microsoft-com:vml" Requires="v">
                <p:oleObj spid="_x0000_s81939" name="Equation" r:id="rId4" imgW="419100" imgH="165100" progId="Equation.3">
                  <p:embed/>
                </p:oleObj>
              </mc:Choice>
              <mc:Fallback>
                <p:oleObj name="Equation" r:id="rId4" imgW="419100" imgH="165100" progId="Equation.3">
                  <p:embed/>
                  <p:pic>
                    <p:nvPicPr>
                      <p:cNvPr id="5837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5486401"/>
                        <a:ext cx="1760538"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356956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normAutofit/>
          </a:bodyPr>
          <a:lstStyle/>
          <a:p>
            <a:pPr eaLnBrk="1" hangingPunct="1"/>
            <a:r>
              <a:rPr lang="en-US" altLang="en-US" sz="4000" dirty="0">
                <a:solidFill>
                  <a:srgbClr val="CD0000"/>
                </a:solidFill>
                <a:ea typeface="ＭＳ Ｐゴシック" panose="020B0600070205080204" pitchFamily="34" charset="-128"/>
              </a:rPr>
              <a:t>Independence Theorems</a:t>
            </a:r>
          </a:p>
        </p:txBody>
      </p:sp>
      <p:sp>
        <p:nvSpPr>
          <p:cNvPr id="60419" name="Rectangle 3"/>
          <p:cNvSpPr>
            <a:spLocks noGrp="1" noChangeArrowheads="1"/>
          </p:cNvSpPr>
          <p:nvPr>
            <p:ph type="body" sz="half" idx="1"/>
          </p:nvPr>
        </p:nvSpPr>
        <p:spPr/>
        <p:txBody>
          <a:bodyPr>
            <a:normAutofit fontScale="92500" lnSpcReduction="10000"/>
          </a:bodyPr>
          <a:lstStyle/>
          <a:p>
            <a:pPr eaLnBrk="1" hangingPunct="1"/>
            <a:r>
              <a:rPr lang="en-US" altLang="en-US" dirty="0">
                <a:latin typeface="+mj-lt"/>
                <a:ea typeface="ＭＳ Ｐゴシック" panose="020B0600070205080204" pitchFamily="34" charset="-128"/>
              </a:rPr>
              <a:t>Assume P(A|B) = P(A)</a:t>
            </a:r>
          </a:p>
          <a:p>
            <a:pPr eaLnBrk="1" hangingPunct="1"/>
            <a:r>
              <a:rPr lang="en-US" altLang="en-US" dirty="0">
                <a:latin typeface="+mj-lt"/>
                <a:ea typeface="ＭＳ Ｐゴシック" panose="020B0600070205080204" pitchFamily="34" charset="-128"/>
              </a:rPr>
              <a:t>Then P(A^B) =</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lvl="2" algn="r" eaLnBrk="1" hangingPunct="1">
              <a:buFontTx/>
              <a:buNone/>
            </a:pPr>
            <a:r>
              <a:rPr lang="en-US" altLang="en-US" sz="2800" dirty="0">
                <a:ea typeface="ＭＳ Ｐゴシック" panose="020B0600070205080204" pitchFamily="34" charset="-128"/>
              </a:rPr>
              <a:t>= P(A) P(B)</a:t>
            </a:r>
          </a:p>
        </p:txBody>
      </p:sp>
      <p:sp>
        <p:nvSpPr>
          <p:cNvPr id="60420" name="Rectangle 4"/>
          <p:cNvSpPr>
            <a:spLocks noGrp="1" noChangeArrowheads="1"/>
          </p:cNvSpPr>
          <p:nvPr>
            <p:ph type="body" sz="half" idx="2"/>
          </p:nvPr>
        </p:nvSpPr>
        <p:spPr/>
        <p:txBody>
          <a:bodyPr>
            <a:normAutofit fontScale="92500" lnSpcReduction="10000"/>
          </a:bodyPr>
          <a:lstStyle/>
          <a:p>
            <a:pPr eaLnBrk="1" hangingPunct="1"/>
            <a:r>
              <a:rPr lang="en-US" altLang="en-US" dirty="0">
                <a:latin typeface="+mj-lt"/>
                <a:ea typeface="ＭＳ Ｐゴシック" panose="020B0600070205080204" pitchFamily="34" charset="-128"/>
              </a:rPr>
              <a:t>Assume P(A|B) = P(A)</a:t>
            </a:r>
          </a:p>
          <a:p>
            <a:pPr eaLnBrk="1" hangingPunct="1"/>
            <a:r>
              <a:rPr lang="en-US" altLang="en-US" dirty="0">
                <a:latin typeface="+mj-lt"/>
                <a:ea typeface="ＭＳ Ｐゴシック" panose="020B0600070205080204" pitchFamily="34" charset="-128"/>
              </a:rPr>
              <a:t>Then P(B|A) =</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lvl="2" algn="r" eaLnBrk="1" hangingPunct="1">
              <a:buFontTx/>
              <a:buNone/>
            </a:pPr>
            <a:r>
              <a:rPr lang="en-US" altLang="en-US" sz="2800" dirty="0">
                <a:ea typeface="ＭＳ Ｐゴシック" panose="020B0600070205080204" pitchFamily="34" charset="-128"/>
              </a:rPr>
              <a:t>= P(B)</a:t>
            </a:r>
            <a:endParaRPr lang="en-US" altLang="en-US" dirty="0">
              <a:ea typeface="ＭＳ Ｐゴシック" panose="020B0600070205080204" pitchFamily="34" charset="-128"/>
            </a:endParaRPr>
          </a:p>
        </p:txBody>
      </p:sp>
      <p:sp>
        <p:nvSpPr>
          <p:cNvPr id="60421" name="Line 5"/>
          <p:cNvSpPr>
            <a:spLocks noChangeShapeType="1"/>
          </p:cNvSpPr>
          <p:nvPr/>
        </p:nvSpPr>
        <p:spPr bwMode="auto">
          <a:xfrm>
            <a:off x="6096000" y="1447800"/>
            <a:ext cx="0" cy="49530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Tree>
    <p:extLst>
      <p:ext uri="{BB962C8B-B14F-4D97-AF65-F5344CB8AC3E}">
        <p14:creationId xmlns:p14="http://schemas.microsoft.com/office/powerpoint/2010/main" val="1479506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762000" y="122237"/>
            <a:ext cx="10515600" cy="1325563"/>
          </a:xfrm>
        </p:spPr>
        <p:txBody>
          <a:bodyPr>
            <a:normAutofit/>
          </a:bodyPr>
          <a:lstStyle/>
          <a:p>
            <a:pPr eaLnBrk="1" hangingPunct="1"/>
            <a:r>
              <a:rPr lang="en-US" altLang="en-US" sz="4000" dirty="0">
                <a:solidFill>
                  <a:srgbClr val="CD0000"/>
                </a:solidFill>
                <a:ea typeface="ＭＳ Ｐゴシック" panose="020B0600070205080204" pitchFamily="34" charset="-128"/>
              </a:rPr>
              <a:t>Independence Theorems</a:t>
            </a:r>
          </a:p>
        </p:txBody>
      </p:sp>
      <p:sp>
        <p:nvSpPr>
          <p:cNvPr id="61443" name="Rectangle 3"/>
          <p:cNvSpPr>
            <a:spLocks noGrp="1" noChangeArrowheads="1"/>
          </p:cNvSpPr>
          <p:nvPr>
            <p:ph type="body" sz="half" idx="1"/>
          </p:nvPr>
        </p:nvSpPr>
        <p:spPr/>
        <p:txBody>
          <a:bodyPr>
            <a:normAutofit fontScale="92500" lnSpcReduction="10000"/>
          </a:bodyPr>
          <a:lstStyle/>
          <a:p>
            <a:pPr eaLnBrk="1" hangingPunct="1"/>
            <a:r>
              <a:rPr lang="en-US" altLang="en-US" dirty="0">
                <a:latin typeface="+mj-lt"/>
                <a:ea typeface="ＭＳ Ｐゴシック" panose="020B0600070205080204" pitchFamily="34" charset="-128"/>
              </a:rPr>
              <a:t>Assume P(A|B) = P(A)</a:t>
            </a:r>
          </a:p>
          <a:p>
            <a:pPr eaLnBrk="1" hangingPunct="1"/>
            <a:r>
              <a:rPr lang="en-US" altLang="en-US" dirty="0">
                <a:latin typeface="+mj-lt"/>
                <a:ea typeface="ＭＳ Ｐゴシック" panose="020B0600070205080204" pitchFamily="34" charset="-128"/>
              </a:rPr>
              <a:t>Then P(~A|B) =</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lvl="2" algn="r" eaLnBrk="1" hangingPunct="1">
              <a:buFontTx/>
              <a:buNone/>
            </a:pPr>
            <a:r>
              <a:rPr lang="en-US" altLang="en-US" sz="2800" dirty="0">
                <a:ea typeface="ＭＳ Ｐゴシック" panose="020B0600070205080204" pitchFamily="34" charset="-128"/>
              </a:rPr>
              <a:t>= P(~A)</a:t>
            </a:r>
          </a:p>
        </p:txBody>
      </p:sp>
      <p:sp>
        <p:nvSpPr>
          <p:cNvPr id="61444" name="Rectangle 4"/>
          <p:cNvSpPr>
            <a:spLocks noGrp="1" noChangeArrowheads="1"/>
          </p:cNvSpPr>
          <p:nvPr>
            <p:ph type="body" sz="half" idx="2"/>
          </p:nvPr>
        </p:nvSpPr>
        <p:spPr/>
        <p:txBody>
          <a:bodyPr>
            <a:normAutofit fontScale="92500" lnSpcReduction="10000"/>
          </a:bodyPr>
          <a:lstStyle/>
          <a:p>
            <a:pPr eaLnBrk="1" hangingPunct="1"/>
            <a:r>
              <a:rPr lang="en-US" altLang="en-US" dirty="0">
                <a:latin typeface="+mj-lt"/>
                <a:ea typeface="ＭＳ Ｐゴシック" panose="020B0600070205080204" pitchFamily="34" charset="-128"/>
              </a:rPr>
              <a:t>Assume P(A|B) = P(A)</a:t>
            </a:r>
          </a:p>
          <a:p>
            <a:pPr eaLnBrk="1" hangingPunct="1"/>
            <a:r>
              <a:rPr lang="en-US" altLang="en-US" dirty="0">
                <a:latin typeface="+mj-lt"/>
                <a:ea typeface="ＭＳ Ｐゴシック" panose="020B0600070205080204" pitchFamily="34" charset="-128"/>
              </a:rPr>
              <a:t>Then P(A|~B) =</a:t>
            </a: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eaLnBrk="1" hangingPunct="1"/>
            <a:endParaRPr lang="en-US" altLang="en-US" dirty="0">
              <a:ea typeface="ＭＳ Ｐゴシック" panose="020B0600070205080204" pitchFamily="34" charset="-128"/>
            </a:endParaRPr>
          </a:p>
          <a:p>
            <a:pPr lvl="2" algn="r" eaLnBrk="1" hangingPunct="1">
              <a:buFontTx/>
              <a:buNone/>
            </a:pPr>
            <a:r>
              <a:rPr lang="en-US" altLang="en-US" sz="2800" dirty="0">
                <a:ea typeface="ＭＳ Ｐゴシック" panose="020B0600070205080204" pitchFamily="34" charset="-128"/>
              </a:rPr>
              <a:t>= P(A)</a:t>
            </a:r>
            <a:endParaRPr lang="en-US" altLang="en-US" dirty="0">
              <a:ea typeface="ＭＳ Ｐゴシック" panose="020B0600070205080204" pitchFamily="34" charset="-128"/>
            </a:endParaRPr>
          </a:p>
        </p:txBody>
      </p:sp>
      <p:sp>
        <p:nvSpPr>
          <p:cNvPr id="61445" name="Line 5"/>
          <p:cNvSpPr>
            <a:spLocks noChangeShapeType="1"/>
          </p:cNvSpPr>
          <p:nvPr/>
        </p:nvSpPr>
        <p:spPr bwMode="auto">
          <a:xfrm>
            <a:off x="6096000" y="1447800"/>
            <a:ext cx="0" cy="49530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endParaRPr lang="en-US"/>
          </a:p>
        </p:txBody>
      </p:sp>
    </p:spTree>
    <p:extLst>
      <p:ext uri="{BB962C8B-B14F-4D97-AF65-F5344CB8AC3E}">
        <p14:creationId xmlns:p14="http://schemas.microsoft.com/office/powerpoint/2010/main" val="2538542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normAutofit/>
          </a:bodyPr>
          <a:lstStyle/>
          <a:p>
            <a:pPr eaLnBrk="1" hangingPunct="1"/>
            <a:r>
              <a:rPr lang="en-US" altLang="en-US" sz="4000" dirty="0">
                <a:solidFill>
                  <a:srgbClr val="CD0000"/>
                </a:solidFill>
                <a:ea typeface="ＭＳ Ｐゴシック" panose="020B0600070205080204" pitchFamily="34" charset="-128"/>
              </a:rPr>
              <a:t>Multivalued Independence</a:t>
            </a:r>
          </a:p>
        </p:txBody>
      </p:sp>
      <p:sp>
        <p:nvSpPr>
          <p:cNvPr id="62467" name="Text Box 3"/>
          <p:cNvSpPr txBox="1">
            <a:spLocks noChangeArrowheads="1"/>
          </p:cNvSpPr>
          <p:nvPr/>
        </p:nvSpPr>
        <p:spPr bwMode="auto">
          <a:xfrm>
            <a:off x="1889126" y="1835151"/>
            <a:ext cx="8245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algn="l" eaLnBrk="1" hangingPunct="1"/>
            <a:r>
              <a:rPr lang="en-US" altLang="en-US" sz="2800"/>
              <a:t>For multivalued Random Variables A and B,</a:t>
            </a:r>
          </a:p>
        </p:txBody>
      </p:sp>
      <p:graphicFrame>
        <p:nvGraphicFramePr>
          <p:cNvPr id="62468" name="Object 2"/>
          <p:cNvGraphicFramePr>
            <a:graphicFrameLocks noChangeAspect="1"/>
          </p:cNvGraphicFramePr>
          <p:nvPr/>
        </p:nvGraphicFramePr>
        <p:xfrm>
          <a:off x="4495800" y="2286001"/>
          <a:ext cx="1760538" cy="695325"/>
        </p:xfrm>
        <a:graphic>
          <a:graphicData uri="http://schemas.openxmlformats.org/presentationml/2006/ole">
            <mc:AlternateContent xmlns:mc="http://schemas.openxmlformats.org/markup-compatibility/2006">
              <mc:Choice xmlns:v="urn:schemas-microsoft-com:vml" Requires="v">
                <p:oleObj spid="_x0000_s83017" name="Equation" r:id="rId3" imgW="419100" imgH="165100" progId="Equation.3">
                  <p:embed/>
                </p:oleObj>
              </mc:Choice>
              <mc:Fallback>
                <p:oleObj name="Equation" r:id="rId3" imgW="419100" imgH="165100" progId="Equation.3">
                  <p:embed/>
                  <p:pic>
                    <p:nvPicPr>
                      <p:cNvPr id="6246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286001"/>
                        <a:ext cx="1760538"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2469" name="Text Box 5"/>
          <p:cNvSpPr txBox="1">
            <a:spLocks noChangeArrowheads="1"/>
          </p:cNvSpPr>
          <p:nvPr/>
        </p:nvSpPr>
        <p:spPr bwMode="auto">
          <a:xfrm>
            <a:off x="1981201" y="3048001"/>
            <a:ext cx="8245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algn="l" eaLnBrk="1" hangingPunct="1"/>
            <a:r>
              <a:rPr lang="en-US" altLang="en-US" sz="2800"/>
              <a:t>if and only if</a:t>
            </a:r>
          </a:p>
        </p:txBody>
      </p:sp>
      <p:graphicFrame>
        <p:nvGraphicFramePr>
          <p:cNvPr id="62470" name="Object 3"/>
          <p:cNvGraphicFramePr>
            <a:graphicFrameLocks noChangeAspect="1"/>
          </p:cNvGraphicFramePr>
          <p:nvPr/>
        </p:nvGraphicFramePr>
        <p:xfrm>
          <a:off x="2895601" y="3502026"/>
          <a:ext cx="6958013" cy="676275"/>
        </p:xfrm>
        <a:graphic>
          <a:graphicData uri="http://schemas.openxmlformats.org/presentationml/2006/ole">
            <mc:AlternateContent xmlns:mc="http://schemas.openxmlformats.org/markup-compatibility/2006">
              <mc:Choice xmlns:v="urn:schemas-microsoft-com:vml" Requires="v">
                <p:oleObj spid="_x0000_s83018" name="Equation" r:id="rId5" imgW="2095500" imgH="203200" progId="Equation.3">
                  <p:embed/>
                </p:oleObj>
              </mc:Choice>
              <mc:Fallback>
                <p:oleObj name="Equation" r:id="rId5" imgW="2095500" imgH="203200" progId="Equation.3">
                  <p:embed/>
                  <p:pic>
                    <p:nvPicPr>
                      <p:cNvPr id="6247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1" y="3502026"/>
                        <a:ext cx="6958013"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2471" name="Text Box 7"/>
          <p:cNvSpPr txBox="1">
            <a:spLocks noChangeArrowheads="1"/>
          </p:cNvSpPr>
          <p:nvPr/>
        </p:nvSpPr>
        <p:spPr bwMode="auto">
          <a:xfrm>
            <a:off x="2057401" y="4114801"/>
            <a:ext cx="8245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algn="l" eaLnBrk="1" hangingPunct="1"/>
            <a:r>
              <a:rPr lang="en-US" altLang="en-US" sz="2800"/>
              <a:t>from which you can then prove things like…</a:t>
            </a:r>
          </a:p>
        </p:txBody>
      </p:sp>
      <p:graphicFrame>
        <p:nvGraphicFramePr>
          <p:cNvPr id="62472" name="Object 4"/>
          <p:cNvGraphicFramePr>
            <a:graphicFrameLocks noChangeAspect="1"/>
          </p:cNvGraphicFramePr>
          <p:nvPr/>
        </p:nvGraphicFramePr>
        <p:xfrm>
          <a:off x="2286001" y="4724400"/>
          <a:ext cx="7546975" cy="573088"/>
        </p:xfrm>
        <a:graphic>
          <a:graphicData uri="http://schemas.openxmlformats.org/presentationml/2006/ole">
            <mc:AlternateContent xmlns:mc="http://schemas.openxmlformats.org/markup-compatibility/2006">
              <mc:Choice xmlns:v="urn:schemas-microsoft-com:vml" Requires="v">
                <p:oleObj spid="_x0000_s83019" name="Equation" r:id="rId7" imgW="2679700" imgH="203200" progId="Equation.3">
                  <p:embed/>
                </p:oleObj>
              </mc:Choice>
              <mc:Fallback>
                <p:oleObj name="Equation" r:id="rId7" imgW="2679700" imgH="203200" progId="Equation.3">
                  <p:embed/>
                  <p:pic>
                    <p:nvPicPr>
                      <p:cNvPr id="6247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1" y="4724400"/>
                        <a:ext cx="7546975"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2473" name="Object 5"/>
          <p:cNvGraphicFramePr>
            <a:graphicFrameLocks noChangeAspect="1"/>
          </p:cNvGraphicFramePr>
          <p:nvPr/>
        </p:nvGraphicFramePr>
        <p:xfrm>
          <a:off x="3144838" y="5334000"/>
          <a:ext cx="5829300" cy="573088"/>
        </p:xfrm>
        <a:graphic>
          <a:graphicData uri="http://schemas.openxmlformats.org/presentationml/2006/ole">
            <mc:AlternateContent xmlns:mc="http://schemas.openxmlformats.org/markup-compatibility/2006">
              <mc:Choice xmlns:v="urn:schemas-microsoft-com:vml" Requires="v">
                <p:oleObj spid="_x0000_s83020" name="Equation" r:id="rId9" imgW="2070100" imgH="203200" progId="Equation.3">
                  <p:embed/>
                </p:oleObj>
              </mc:Choice>
              <mc:Fallback>
                <p:oleObj name="Equation" r:id="rId9" imgW="2070100" imgH="203200" progId="Equation.3">
                  <p:embed/>
                  <p:pic>
                    <p:nvPicPr>
                      <p:cNvPr id="6247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44838" y="5334000"/>
                        <a:ext cx="5829300"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7318686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body" idx="1"/>
          </p:nvPr>
        </p:nvSpPr>
        <p:spPr/>
        <p:txBody>
          <a:bodyPr/>
          <a:lstStyle/>
          <a:p>
            <a:pPr eaLnBrk="1" hangingPunct="1"/>
            <a:r>
              <a:rPr lang="en-US" altLang="en-US" dirty="0">
                <a:latin typeface="+mj-lt"/>
                <a:ea typeface="ＭＳ Ｐゴシック" panose="020B0600070205080204" pitchFamily="34" charset="-128"/>
              </a:rPr>
              <a:t>Given a record </a:t>
            </a:r>
            <a:r>
              <a:rPr lang="en-US" altLang="en-US" b="1" dirty="0">
                <a:latin typeface="+mj-lt"/>
                <a:ea typeface="ＭＳ Ｐゴシック" panose="020B0600070205080204" pitchFamily="34" charset="-128"/>
              </a:rPr>
              <a:t>x</a:t>
            </a:r>
            <a:r>
              <a:rPr lang="en-US" altLang="en-US" dirty="0">
                <a:latin typeface="+mj-lt"/>
                <a:ea typeface="ＭＳ Ｐゴシック" panose="020B0600070205080204" pitchFamily="34" charset="-128"/>
              </a:rPr>
              <a:t>, a density estimator </a:t>
            </a:r>
            <a:r>
              <a:rPr lang="en-US" altLang="en-US" i="1" dirty="0">
                <a:latin typeface="+mj-lt"/>
                <a:ea typeface="ＭＳ Ｐゴシック" panose="020B0600070205080204" pitchFamily="34" charset="-128"/>
              </a:rPr>
              <a:t>M</a:t>
            </a:r>
            <a:r>
              <a:rPr lang="en-US" altLang="en-US" dirty="0">
                <a:latin typeface="+mj-lt"/>
                <a:ea typeface="ＭＳ Ｐゴシック" panose="020B0600070205080204" pitchFamily="34" charset="-128"/>
              </a:rPr>
              <a:t> can tell you how likely the record is:</a:t>
            </a:r>
          </a:p>
          <a:p>
            <a:pPr eaLnBrk="1" hangingPunct="1"/>
            <a:endParaRPr lang="en-US" altLang="en-US" dirty="0">
              <a:latin typeface="+mj-lt"/>
              <a:ea typeface="ＭＳ Ｐゴシック" panose="020B0600070205080204" pitchFamily="34" charset="-128"/>
            </a:endParaRPr>
          </a:p>
          <a:p>
            <a:pPr eaLnBrk="1" hangingPunct="1"/>
            <a:r>
              <a:rPr lang="en-US" altLang="en-US" dirty="0">
                <a:latin typeface="+mj-lt"/>
                <a:ea typeface="ＭＳ Ｐゴシック" panose="020B0600070205080204" pitchFamily="34" charset="-128"/>
              </a:rPr>
              <a:t>Given a dataset with </a:t>
            </a:r>
            <a:r>
              <a:rPr lang="en-US" altLang="en-US" i="1" dirty="0">
                <a:latin typeface="+mj-lt"/>
                <a:ea typeface="ＭＳ Ｐゴシック" panose="020B0600070205080204" pitchFamily="34" charset="-128"/>
              </a:rPr>
              <a:t>R</a:t>
            </a:r>
            <a:r>
              <a:rPr lang="en-US" altLang="en-US" dirty="0">
                <a:latin typeface="+mj-lt"/>
                <a:ea typeface="ＭＳ Ｐゴシック" panose="020B0600070205080204" pitchFamily="34" charset="-128"/>
              </a:rPr>
              <a:t> records, a density estimator can tell you how likely the dataset is:</a:t>
            </a:r>
          </a:p>
          <a:p>
            <a:pPr lvl="1" eaLnBrk="1" hangingPunct="1">
              <a:buFontTx/>
              <a:buNone/>
            </a:pPr>
            <a:r>
              <a:rPr lang="en-US" altLang="en-US" dirty="0">
                <a:latin typeface="+mj-lt"/>
                <a:ea typeface="ＭＳ Ｐゴシック" panose="020B0600070205080204" pitchFamily="34" charset="-128"/>
              </a:rPr>
              <a:t>(Under the assumption that all records were </a:t>
            </a:r>
            <a:r>
              <a:rPr lang="en-US" altLang="en-US" dirty="0">
                <a:solidFill>
                  <a:schemeClr val="hlink"/>
                </a:solidFill>
                <a:latin typeface="+mj-lt"/>
                <a:ea typeface="ＭＳ Ｐゴシック" panose="020B0600070205080204" pitchFamily="34" charset="-128"/>
              </a:rPr>
              <a:t>independently</a:t>
            </a:r>
            <a:r>
              <a:rPr lang="en-US" altLang="en-US" dirty="0">
                <a:latin typeface="+mj-lt"/>
                <a:ea typeface="ＭＳ Ｐゴシック" panose="020B0600070205080204" pitchFamily="34" charset="-128"/>
              </a:rPr>
              <a:t> generated from the Density Estimator</a:t>
            </a:r>
            <a:r>
              <a:rPr lang="ja-JP" altLang="en-US" dirty="0">
                <a:latin typeface="+mj-lt"/>
                <a:ea typeface="ＭＳ Ｐゴシック" panose="020B0600070205080204" pitchFamily="34" charset="-128"/>
              </a:rPr>
              <a:t>’</a:t>
            </a:r>
            <a:r>
              <a:rPr lang="en-US" altLang="ja-JP" dirty="0">
                <a:latin typeface="+mj-lt"/>
                <a:ea typeface="ＭＳ Ｐゴシック" panose="020B0600070205080204" pitchFamily="34" charset="-128"/>
              </a:rPr>
              <a:t>s JD)</a:t>
            </a:r>
          </a:p>
          <a:p>
            <a:pPr lvl="1" eaLnBrk="1" hangingPunct="1">
              <a:buFontTx/>
              <a:buNone/>
            </a:pPr>
            <a:endParaRPr lang="en-US" altLang="en-US" dirty="0">
              <a:ea typeface="ＭＳ Ｐゴシック" panose="020B0600070205080204" pitchFamily="34" charset="-128"/>
            </a:endParaRPr>
          </a:p>
        </p:txBody>
      </p:sp>
      <p:sp>
        <p:nvSpPr>
          <p:cNvPr id="63491" name="Rectangle 2"/>
          <p:cNvSpPr>
            <a:spLocks noGrp="1" noChangeArrowheads="1"/>
          </p:cNvSpPr>
          <p:nvPr>
            <p:ph type="title"/>
          </p:nvPr>
        </p:nvSpPr>
        <p:spPr>
          <a:xfrm>
            <a:off x="509588" y="195262"/>
            <a:ext cx="10515600" cy="1325563"/>
          </a:xfrm>
        </p:spPr>
        <p:txBody>
          <a:bodyPr>
            <a:normAutofit/>
          </a:bodyPr>
          <a:lstStyle/>
          <a:p>
            <a:pPr eaLnBrk="1" hangingPunct="1"/>
            <a:r>
              <a:rPr lang="en-US" altLang="en-US" sz="4000" dirty="0">
                <a:solidFill>
                  <a:srgbClr val="CD0000"/>
                </a:solidFill>
                <a:ea typeface="ＭＳ Ｐゴシック" panose="020B0600070205080204" pitchFamily="34" charset="-128"/>
              </a:rPr>
              <a:t>Evaluating a Density Estimator</a:t>
            </a:r>
          </a:p>
        </p:txBody>
      </p:sp>
      <p:graphicFrame>
        <p:nvGraphicFramePr>
          <p:cNvPr id="63492" name="Object 2"/>
          <p:cNvGraphicFramePr>
            <a:graphicFrameLocks noChangeAspect="1"/>
          </p:cNvGraphicFramePr>
          <p:nvPr/>
        </p:nvGraphicFramePr>
        <p:xfrm>
          <a:off x="2162175" y="5260976"/>
          <a:ext cx="7488238" cy="1025525"/>
        </p:xfrm>
        <a:graphic>
          <a:graphicData uri="http://schemas.openxmlformats.org/presentationml/2006/ole">
            <mc:AlternateContent xmlns:mc="http://schemas.openxmlformats.org/markup-compatibility/2006">
              <mc:Choice xmlns:v="urn:schemas-microsoft-com:vml" Requires="v">
                <p:oleObj spid="_x0000_s84005" name="Equation" r:id="rId4" imgW="3149600" imgH="431800" progId="Equation.3">
                  <p:embed/>
                </p:oleObj>
              </mc:Choice>
              <mc:Fallback>
                <p:oleObj name="Equation" r:id="rId4" imgW="3149600" imgH="431800" progId="Equation.3">
                  <p:embed/>
                  <p:pic>
                    <p:nvPicPr>
                      <p:cNvPr id="6349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2175" y="5260976"/>
                        <a:ext cx="7488238"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3493" name="Object 3"/>
          <p:cNvGraphicFramePr>
            <a:graphicFrameLocks noChangeAspect="1"/>
          </p:cNvGraphicFramePr>
          <p:nvPr/>
        </p:nvGraphicFramePr>
        <p:xfrm>
          <a:off x="5334000" y="2435225"/>
          <a:ext cx="1238250" cy="573088"/>
        </p:xfrm>
        <a:graphic>
          <a:graphicData uri="http://schemas.openxmlformats.org/presentationml/2006/ole">
            <mc:AlternateContent xmlns:mc="http://schemas.openxmlformats.org/markup-compatibility/2006">
              <mc:Choice xmlns:v="urn:schemas-microsoft-com:vml" Requires="v">
                <p:oleObj spid="_x0000_s84006" name="Equation" r:id="rId6" imgW="520700" imgH="241300" progId="Equation.3">
                  <p:embed/>
                </p:oleObj>
              </mc:Choice>
              <mc:Fallback>
                <p:oleObj name="Equation" r:id="rId6" imgW="520700" imgH="241300" progId="Equation.3">
                  <p:embed/>
                  <p:pic>
                    <p:nvPicPr>
                      <p:cNvPr id="6349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0" y="2435225"/>
                        <a:ext cx="1238250"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4782299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normAutofit/>
          </a:bodyPr>
          <a:lstStyle/>
          <a:p>
            <a:pPr eaLnBrk="1" hangingPunct="1"/>
            <a:r>
              <a:rPr lang="en-US" altLang="en-US" sz="4000" dirty="0">
                <a:solidFill>
                  <a:srgbClr val="CD0000"/>
                </a:solidFill>
                <a:ea typeface="ＭＳ Ｐゴシック" panose="020B0600070205080204" pitchFamily="34" charset="-128"/>
              </a:rPr>
              <a:t>Log Probabilities</a:t>
            </a:r>
          </a:p>
        </p:txBody>
      </p:sp>
      <p:sp>
        <p:nvSpPr>
          <p:cNvPr id="68611" name="Text Box 3"/>
          <p:cNvSpPr txBox="1">
            <a:spLocks noChangeArrowheads="1"/>
          </p:cNvSpPr>
          <p:nvPr/>
        </p:nvSpPr>
        <p:spPr bwMode="auto">
          <a:xfrm>
            <a:off x="1504156" y="2006600"/>
            <a:ext cx="826928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wrap="square">
            <a:spAutoFit/>
          </a:bodyPr>
          <a:lstStyle>
            <a:lvl1pPr eaLnBrk="0" hangingPunct="0">
              <a:defRPr sz="2000">
                <a:solidFill>
                  <a:schemeClr val="tx1"/>
                </a:solidFill>
                <a:latin typeface="Tahoma" panose="020B0604030504040204" pitchFamily="34" charset="0"/>
                <a:ea typeface="ＭＳ Ｐゴシック" panose="020B0600070205080204" pitchFamily="34" charset="-128"/>
              </a:defRPr>
            </a:lvl1pPr>
            <a:lvl2pPr marL="742950" indent="-285750" eaLnBrk="0" hangingPunct="0">
              <a:defRPr sz="2000">
                <a:solidFill>
                  <a:schemeClr val="tx1"/>
                </a:solidFill>
                <a:latin typeface="Tahoma" panose="020B0604030504040204" pitchFamily="34" charset="0"/>
                <a:ea typeface="ＭＳ Ｐゴシック" panose="020B0600070205080204" pitchFamily="34" charset="-128"/>
              </a:defRPr>
            </a:lvl2pPr>
            <a:lvl3pPr marL="1143000" indent="-228600" eaLnBrk="0" hangingPunct="0">
              <a:defRPr sz="2000">
                <a:solidFill>
                  <a:schemeClr val="tx1"/>
                </a:solidFill>
                <a:latin typeface="Tahoma" panose="020B0604030504040204" pitchFamily="34" charset="0"/>
                <a:ea typeface="ＭＳ Ｐゴシック" panose="020B0600070205080204" pitchFamily="34" charset="-128"/>
              </a:defRPr>
            </a:lvl3pPr>
            <a:lvl4pPr marL="1600200" indent="-228600" eaLnBrk="0" hangingPunct="0">
              <a:defRPr sz="2000">
                <a:solidFill>
                  <a:schemeClr val="tx1"/>
                </a:solidFill>
                <a:latin typeface="Tahoma" panose="020B0604030504040204" pitchFamily="34" charset="0"/>
                <a:ea typeface="ＭＳ Ｐゴシック" panose="020B0600070205080204" pitchFamily="34" charset="-128"/>
              </a:defRPr>
            </a:lvl4pPr>
            <a:lvl5pPr marL="2057400" indent="-228600" eaLnBrk="0" hangingPunct="0">
              <a:defRPr sz="2000">
                <a:solidFill>
                  <a:schemeClr val="tx1"/>
                </a:solidFill>
                <a:latin typeface="Tahoma" panose="020B0604030504040204" pitchFamily="34" charset="0"/>
                <a:ea typeface="ＭＳ Ｐゴシック" panose="020B0600070205080204" pitchFamily="34" charset="-128"/>
              </a:defRPr>
            </a:lvl5pPr>
            <a:lvl6pPr marL="25146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6pPr>
            <a:lvl7pPr marL="29718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7pPr>
            <a:lvl8pPr marL="34290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8pPr>
            <a:lvl9pPr marL="3886200" indent="-228600" algn="ctr" eaLnBrk="0" fontAlgn="base" hangingPunct="0">
              <a:spcBef>
                <a:spcPct val="0"/>
              </a:spcBef>
              <a:spcAft>
                <a:spcPct val="0"/>
              </a:spcAft>
              <a:defRPr sz="2000">
                <a:solidFill>
                  <a:schemeClr val="tx1"/>
                </a:solidFill>
                <a:latin typeface="Tahoma" panose="020B0604030504040204" pitchFamily="34" charset="0"/>
                <a:ea typeface="ＭＳ Ｐゴシック" panose="020B0600070205080204" pitchFamily="34" charset="-128"/>
              </a:defRPr>
            </a:lvl9pPr>
          </a:lstStyle>
          <a:p>
            <a:pPr algn="l" eaLnBrk="1" hangingPunct="1"/>
            <a:r>
              <a:rPr lang="en-US" altLang="en-US" sz="3200" dirty="0">
                <a:latin typeface="+mj-lt"/>
              </a:rPr>
              <a:t>Since probabilities of datasets get so small we usually use log probabilities</a:t>
            </a:r>
          </a:p>
        </p:txBody>
      </p:sp>
      <p:graphicFrame>
        <p:nvGraphicFramePr>
          <p:cNvPr id="68612" name="Object 2"/>
          <p:cNvGraphicFramePr>
            <a:graphicFrameLocks noChangeAspect="1"/>
          </p:cNvGraphicFramePr>
          <p:nvPr/>
        </p:nvGraphicFramePr>
        <p:xfrm>
          <a:off x="2006600" y="3962400"/>
          <a:ext cx="7264400" cy="958850"/>
        </p:xfrm>
        <a:graphic>
          <a:graphicData uri="http://schemas.openxmlformats.org/presentationml/2006/ole">
            <mc:AlternateContent xmlns:mc="http://schemas.openxmlformats.org/markup-compatibility/2006">
              <mc:Choice xmlns:v="urn:schemas-microsoft-com:vml" Requires="v">
                <p:oleObj spid="_x0000_s85011" name="Equation" r:id="rId4" imgW="3263900" imgH="431800" progId="Equation.3">
                  <p:embed/>
                </p:oleObj>
              </mc:Choice>
              <mc:Fallback>
                <p:oleObj name="Equation" r:id="rId4" imgW="3263900" imgH="431800" progId="Equation.3">
                  <p:embed/>
                  <p:pic>
                    <p:nvPicPr>
                      <p:cNvPr id="6861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6600" y="3962400"/>
                        <a:ext cx="7264400" cy="958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764803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normAutofit/>
          </a:bodyPr>
          <a:lstStyle/>
          <a:p>
            <a:pPr eaLnBrk="1" hangingPunct="1"/>
            <a:r>
              <a:rPr lang="en-US" altLang="en-US" sz="4000" dirty="0">
                <a:solidFill>
                  <a:srgbClr val="CD0000"/>
                </a:solidFill>
                <a:ea typeface="ＭＳ Ｐゴシック" panose="020B0600070205080204" pitchFamily="34" charset="-128"/>
              </a:rPr>
              <a:t>Learning from Data</a:t>
            </a:r>
          </a:p>
        </p:txBody>
      </p:sp>
      <p:sp>
        <p:nvSpPr>
          <p:cNvPr id="25602" name="Rectangle 3"/>
          <p:cNvSpPr>
            <a:spLocks noGrp="1" noChangeArrowheads="1"/>
          </p:cNvSpPr>
          <p:nvPr>
            <p:ph type="body" idx="1"/>
          </p:nvPr>
        </p:nvSpPr>
        <p:spPr>
          <a:xfrm>
            <a:off x="1309687" y="1839912"/>
            <a:ext cx="9348788" cy="5018088"/>
          </a:xfrm>
        </p:spPr>
        <p:txBody>
          <a:bodyPr/>
          <a:lstStyle/>
          <a:p>
            <a:pPr eaLnBrk="1" hangingPunct="1"/>
            <a:r>
              <a:rPr lang="en-US" altLang="en-US" b="1" dirty="0">
                <a:latin typeface="+mj-lt"/>
                <a:ea typeface="ＭＳ Ｐゴシック" panose="020B0600070205080204" pitchFamily="34" charset="-128"/>
              </a:rPr>
              <a:t>Supervised Learning: </a:t>
            </a:r>
            <a:r>
              <a:rPr lang="en-US" altLang="en-US" dirty="0">
                <a:latin typeface="+mj-lt"/>
                <a:ea typeface="ＭＳ Ｐゴシック" panose="020B0600070205080204" pitchFamily="34" charset="-128"/>
              </a:rPr>
              <a:t>each example has a label (discrete or continuous)</a:t>
            </a:r>
          </a:p>
          <a:p>
            <a:pPr eaLnBrk="1" hangingPunct="1"/>
            <a:r>
              <a:rPr lang="en-US" altLang="en-US" b="1" dirty="0">
                <a:latin typeface="+mj-lt"/>
                <a:ea typeface="ＭＳ Ｐゴシック" panose="020B0600070205080204" pitchFamily="34" charset="-128"/>
              </a:rPr>
              <a:t>Reinforcement Learning</a:t>
            </a:r>
            <a:r>
              <a:rPr lang="en-US" altLang="en-US" dirty="0">
                <a:latin typeface="+mj-lt"/>
                <a:ea typeface="ＭＳ Ｐゴシック" panose="020B0600070205080204" pitchFamily="34" charset="-128"/>
              </a:rPr>
              <a:t>: feedback after a sequence of actions/decisions</a:t>
            </a:r>
          </a:p>
          <a:p>
            <a:pPr eaLnBrk="1" hangingPunct="1"/>
            <a:r>
              <a:rPr lang="en-US" altLang="en-US" b="1" dirty="0">
                <a:latin typeface="+mj-lt"/>
                <a:ea typeface="ＭＳ Ｐゴシック" panose="020B0600070205080204" pitchFamily="34" charset="-128"/>
              </a:rPr>
              <a:t>Unsupervised Learning: </a:t>
            </a:r>
            <a:r>
              <a:rPr lang="en-US" altLang="en-US" dirty="0">
                <a:latin typeface="+mj-lt"/>
                <a:ea typeface="ＭＳ Ｐゴシック" panose="020B0600070205080204" pitchFamily="34" charset="-128"/>
              </a:rPr>
              <a:t>no feedback, goal is to group data into similar groups</a:t>
            </a:r>
          </a:p>
        </p:txBody>
      </p:sp>
    </p:spTree>
    <p:extLst>
      <p:ext uri="{BB962C8B-B14F-4D97-AF65-F5344CB8AC3E}">
        <p14:creationId xmlns:p14="http://schemas.microsoft.com/office/powerpoint/2010/main" val="12107983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619919" y="-248445"/>
            <a:ext cx="10515600" cy="1325563"/>
          </a:xfrm>
        </p:spPr>
        <p:txBody>
          <a:bodyPr>
            <a:normAutofit/>
          </a:bodyPr>
          <a:lstStyle/>
          <a:p>
            <a:r>
              <a:rPr lang="en-US" altLang="en-US" sz="4000" dirty="0">
                <a:solidFill>
                  <a:srgbClr val="CD0000"/>
                </a:solidFill>
              </a:rPr>
              <a:t>Probability Trees [Decision Trees]…</a:t>
            </a:r>
          </a:p>
        </p:txBody>
      </p:sp>
      <p:sp>
        <p:nvSpPr>
          <p:cNvPr id="54275" name="Rectangle 3"/>
          <p:cNvSpPr>
            <a:spLocks noGrp="1" noChangeArrowheads="1"/>
          </p:cNvSpPr>
          <p:nvPr>
            <p:ph type="body" idx="1"/>
          </p:nvPr>
        </p:nvSpPr>
        <p:spPr>
          <a:xfrm>
            <a:off x="1765300" y="838200"/>
            <a:ext cx="8902700" cy="5715000"/>
          </a:xfrm>
        </p:spPr>
        <p:txBody>
          <a:bodyPr/>
          <a:lstStyle/>
          <a:p>
            <a:r>
              <a:rPr lang="en-US" altLang="en-US" sz="2400" dirty="0">
                <a:latin typeface="+mj-lt"/>
              </a:rPr>
              <a:t>A </a:t>
            </a:r>
            <a:r>
              <a:rPr lang="en-US" altLang="en-US" sz="2400" b="1" i="1" dirty="0">
                <a:latin typeface="+mj-lt"/>
              </a:rPr>
              <a:t>probability tree</a:t>
            </a:r>
            <a:r>
              <a:rPr lang="en-US" altLang="en-US" sz="2400" dirty="0">
                <a:latin typeface="+mj-lt"/>
              </a:rPr>
              <a:t> is a simple and effective method of applying the probability rules by representing events in an experiment by lines. The resulting figure resembles a tree.</a:t>
            </a:r>
          </a:p>
        </p:txBody>
      </p:sp>
      <p:sp>
        <p:nvSpPr>
          <p:cNvPr id="54292" name="Text Box 20"/>
          <p:cNvSpPr txBox="1">
            <a:spLocks noChangeArrowheads="1"/>
          </p:cNvSpPr>
          <p:nvPr/>
        </p:nvSpPr>
        <p:spPr bwMode="auto">
          <a:xfrm>
            <a:off x="2763794" y="2497412"/>
            <a:ext cx="13532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dirty="0">
                <a:solidFill>
                  <a:schemeClr val="accent2"/>
                </a:solidFill>
                <a:latin typeface="Arial Narrow" panose="020B0606020202030204" pitchFamily="34" charset="0"/>
              </a:rPr>
              <a:t>First selection</a:t>
            </a:r>
          </a:p>
        </p:txBody>
      </p:sp>
      <p:sp>
        <p:nvSpPr>
          <p:cNvPr id="54296" name="Text Box 24"/>
          <p:cNvSpPr txBox="1">
            <a:spLocks noChangeArrowheads="1"/>
          </p:cNvSpPr>
          <p:nvPr/>
        </p:nvSpPr>
        <p:spPr bwMode="auto">
          <a:xfrm>
            <a:off x="6712977" y="2502708"/>
            <a:ext cx="16305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rgbClr val="CC0099"/>
                </a:solidFill>
                <a:latin typeface="Arial Narrow" panose="020B0606020202030204" pitchFamily="34" charset="0"/>
              </a:rPr>
              <a:t>Second selection</a:t>
            </a:r>
          </a:p>
        </p:txBody>
      </p:sp>
      <p:grpSp>
        <p:nvGrpSpPr>
          <p:cNvPr id="54302" name="Group 30"/>
          <p:cNvGrpSpPr>
            <a:grpSpLocks/>
          </p:cNvGrpSpPr>
          <p:nvPr/>
        </p:nvGrpSpPr>
        <p:grpSpPr bwMode="auto">
          <a:xfrm>
            <a:off x="2220119" y="3178720"/>
            <a:ext cx="7315200" cy="2784475"/>
            <a:chOff x="1232" y="1632"/>
            <a:chExt cx="2688" cy="1754"/>
          </a:xfrm>
        </p:grpSpPr>
        <p:grpSp>
          <p:nvGrpSpPr>
            <p:cNvPr id="54281" name="Group 9"/>
            <p:cNvGrpSpPr>
              <a:grpSpLocks/>
            </p:cNvGrpSpPr>
            <p:nvPr/>
          </p:nvGrpSpPr>
          <p:grpSpPr bwMode="auto">
            <a:xfrm>
              <a:off x="1232" y="2029"/>
              <a:ext cx="1344" cy="960"/>
              <a:chOff x="816" y="2400"/>
              <a:chExt cx="1344" cy="768"/>
            </a:xfrm>
          </p:grpSpPr>
          <p:sp>
            <p:nvSpPr>
              <p:cNvPr id="54282" name="Line 10"/>
              <p:cNvSpPr>
                <a:spLocks noChangeShapeType="1"/>
              </p:cNvSpPr>
              <p:nvPr/>
            </p:nvSpPr>
            <p:spPr bwMode="auto">
              <a:xfrm flipH="1" flipV="1">
                <a:off x="816" y="2784"/>
                <a:ext cx="1344" cy="384"/>
              </a:xfrm>
              <a:prstGeom prst="line">
                <a:avLst/>
              </a:prstGeom>
              <a:noFill/>
              <a:ln w="12700">
                <a:solidFill>
                  <a:schemeClr val="accent2"/>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3" name="Line 11"/>
              <p:cNvSpPr>
                <a:spLocks noChangeShapeType="1"/>
              </p:cNvSpPr>
              <p:nvPr/>
            </p:nvSpPr>
            <p:spPr bwMode="auto">
              <a:xfrm flipV="1">
                <a:off x="816" y="2400"/>
                <a:ext cx="1344" cy="384"/>
              </a:xfrm>
              <a:prstGeom prst="line">
                <a:avLst/>
              </a:prstGeom>
              <a:noFill/>
              <a:ln w="12700">
                <a:solidFill>
                  <a:schemeClr val="accent2"/>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4284" name="Group 12"/>
            <p:cNvGrpSpPr>
              <a:grpSpLocks/>
            </p:cNvGrpSpPr>
            <p:nvPr/>
          </p:nvGrpSpPr>
          <p:grpSpPr bwMode="auto">
            <a:xfrm>
              <a:off x="2576" y="1645"/>
              <a:ext cx="1344" cy="1728"/>
              <a:chOff x="2576" y="2295"/>
              <a:chExt cx="1344" cy="1728"/>
            </a:xfrm>
          </p:grpSpPr>
          <p:grpSp>
            <p:nvGrpSpPr>
              <p:cNvPr id="54285" name="Group 13"/>
              <p:cNvGrpSpPr>
                <a:grpSpLocks/>
              </p:cNvGrpSpPr>
              <p:nvPr/>
            </p:nvGrpSpPr>
            <p:grpSpPr bwMode="auto">
              <a:xfrm>
                <a:off x="2576" y="2295"/>
                <a:ext cx="1344" cy="768"/>
                <a:chOff x="816" y="2400"/>
                <a:chExt cx="1344" cy="768"/>
              </a:xfrm>
            </p:grpSpPr>
            <p:sp>
              <p:nvSpPr>
                <p:cNvPr id="54286" name="Line 14"/>
                <p:cNvSpPr>
                  <a:spLocks noChangeShapeType="1"/>
                </p:cNvSpPr>
                <p:nvPr/>
              </p:nvSpPr>
              <p:spPr bwMode="auto">
                <a:xfrm flipH="1" flipV="1">
                  <a:off x="816" y="2784"/>
                  <a:ext cx="1344" cy="384"/>
                </a:xfrm>
                <a:prstGeom prst="line">
                  <a:avLst/>
                </a:prstGeom>
                <a:noFill/>
                <a:ln w="12700">
                  <a:solidFill>
                    <a:srgbClr val="CC0099"/>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7" name="Line 15"/>
                <p:cNvSpPr>
                  <a:spLocks noChangeShapeType="1"/>
                </p:cNvSpPr>
                <p:nvPr/>
              </p:nvSpPr>
              <p:spPr bwMode="auto">
                <a:xfrm flipV="1">
                  <a:off x="816" y="2400"/>
                  <a:ext cx="1344" cy="384"/>
                </a:xfrm>
                <a:prstGeom prst="line">
                  <a:avLst/>
                </a:prstGeom>
                <a:noFill/>
                <a:ln w="12700">
                  <a:solidFill>
                    <a:srgbClr val="CC0099"/>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4288" name="Group 16"/>
              <p:cNvGrpSpPr>
                <a:grpSpLocks/>
              </p:cNvGrpSpPr>
              <p:nvPr/>
            </p:nvGrpSpPr>
            <p:grpSpPr bwMode="auto">
              <a:xfrm>
                <a:off x="2576" y="3255"/>
                <a:ext cx="1344" cy="768"/>
                <a:chOff x="816" y="2400"/>
                <a:chExt cx="1344" cy="768"/>
              </a:xfrm>
            </p:grpSpPr>
            <p:sp>
              <p:nvSpPr>
                <p:cNvPr id="54289" name="Line 17"/>
                <p:cNvSpPr>
                  <a:spLocks noChangeShapeType="1"/>
                </p:cNvSpPr>
                <p:nvPr/>
              </p:nvSpPr>
              <p:spPr bwMode="auto">
                <a:xfrm flipH="1" flipV="1">
                  <a:off x="816" y="2784"/>
                  <a:ext cx="1344" cy="384"/>
                </a:xfrm>
                <a:prstGeom prst="line">
                  <a:avLst/>
                </a:prstGeom>
                <a:noFill/>
                <a:ln w="12700">
                  <a:solidFill>
                    <a:srgbClr val="CC0099"/>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90" name="Line 18"/>
                <p:cNvSpPr>
                  <a:spLocks noChangeShapeType="1"/>
                </p:cNvSpPr>
                <p:nvPr/>
              </p:nvSpPr>
              <p:spPr bwMode="auto">
                <a:xfrm flipV="1">
                  <a:off x="816" y="2400"/>
                  <a:ext cx="1344" cy="384"/>
                </a:xfrm>
                <a:prstGeom prst="line">
                  <a:avLst/>
                </a:prstGeom>
                <a:noFill/>
                <a:ln w="12700">
                  <a:solidFill>
                    <a:srgbClr val="CC0099"/>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54293" name="Text Box 21"/>
            <p:cNvSpPr txBox="1">
              <a:spLocks noChangeArrowheads="1"/>
            </p:cNvSpPr>
            <p:nvPr/>
          </p:nvSpPr>
          <p:spPr bwMode="auto">
            <a:xfrm rot="-1230070">
              <a:off x="1478" y="2026"/>
              <a:ext cx="7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chemeClr val="accent2"/>
                  </a:solidFill>
                  <a:latin typeface="Arial Narrow" panose="020B0606020202030204" pitchFamily="34" charset="0"/>
                </a:rPr>
                <a:t>P(F) = 3/10</a:t>
              </a:r>
            </a:p>
          </p:txBody>
        </p:sp>
        <p:sp>
          <p:nvSpPr>
            <p:cNvPr id="54294" name="Text Box 22"/>
            <p:cNvSpPr txBox="1">
              <a:spLocks noChangeArrowheads="1"/>
            </p:cNvSpPr>
            <p:nvPr/>
          </p:nvSpPr>
          <p:spPr bwMode="auto">
            <a:xfrm rot="1120254">
              <a:off x="1482" y="2736"/>
              <a:ext cx="84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chemeClr val="accent2"/>
                  </a:solidFill>
                  <a:latin typeface="Arial Narrow" panose="020B0606020202030204" pitchFamily="34" charset="0"/>
                </a:rPr>
                <a:t>P( M) = 7/10</a:t>
              </a:r>
            </a:p>
          </p:txBody>
        </p:sp>
        <p:sp>
          <p:nvSpPr>
            <p:cNvPr id="54298" name="Text Box 26"/>
            <p:cNvSpPr txBox="1">
              <a:spLocks noChangeArrowheads="1"/>
            </p:cNvSpPr>
            <p:nvPr/>
          </p:nvSpPr>
          <p:spPr bwMode="auto">
            <a:xfrm rot="-986971">
              <a:off x="2757" y="2592"/>
              <a:ext cx="84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rgbClr val="CC0099"/>
                  </a:solidFill>
                  <a:latin typeface="Arial Narrow" panose="020B0606020202030204" pitchFamily="34" charset="0"/>
                </a:rPr>
                <a:t>P(F|M) = 3/9</a:t>
              </a:r>
            </a:p>
          </p:txBody>
        </p:sp>
        <p:sp>
          <p:nvSpPr>
            <p:cNvPr id="54299" name="Text Box 27"/>
            <p:cNvSpPr txBox="1">
              <a:spLocks noChangeArrowheads="1"/>
            </p:cNvSpPr>
            <p:nvPr/>
          </p:nvSpPr>
          <p:spPr bwMode="auto">
            <a:xfrm rot="-986971">
              <a:off x="2697" y="1632"/>
              <a:ext cx="81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rgbClr val="CC0099"/>
                  </a:solidFill>
                  <a:latin typeface="Arial Narrow" panose="020B0606020202030204" pitchFamily="34" charset="0"/>
                </a:rPr>
                <a:t>P(F|F) = 2/9</a:t>
              </a:r>
            </a:p>
          </p:txBody>
        </p:sp>
        <p:sp>
          <p:nvSpPr>
            <p:cNvPr id="54300" name="Text Box 28"/>
            <p:cNvSpPr txBox="1">
              <a:spLocks noChangeArrowheads="1"/>
            </p:cNvSpPr>
            <p:nvPr/>
          </p:nvSpPr>
          <p:spPr bwMode="auto">
            <a:xfrm rot="812797">
              <a:off x="2727" y="3136"/>
              <a:ext cx="9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rgbClr val="CC0099"/>
                  </a:solidFill>
                  <a:latin typeface="Arial Narrow" panose="020B0606020202030204" pitchFamily="34" charset="0"/>
                </a:rPr>
                <a:t>P( M|M) = 6/9</a:t>
              </a:r>
            </a:p>
          </p:txBody>
        </p:sp>
        <p:sp>
          <p:nvSpPr>
            <p:cNvPr id="54301" name="Text Box 29"/>
            <p:cNvSpPr txBox="1">
              <a:spLocks noChangeArrowheads="1"/>
            </p:cNvSpPr>
            <p:nvPr/>
          </p:nvSpPr>
          <p:spPr bwMode="auto">
            <a:xfrm rot="890510">
              <a:off x="2715" y="2176"/>
              <a:ext cx="88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rgbClr val="CC0099"/>
                  </a:solidFill>
                  <a:latin typeface="Arial Narrow" panose="020B0606020202030204" pitchFamily="34" charset="0"/>
                </a:rPr>
                <a:t>P( M|F) = 7/9</a:t>
              </a:r>
            </a:p>
          </p:txBody>
        </p:sp>
      </p:grpSp>
      <p:sp>
        <p:nvSpPr>
          <p:cNvPr id="54303" name="Line 31"/>
          <p:cNvSpPr>
            <a:spLocks noChangeShapeType="1"/>
          </p:cNvSpPr>
          <p:nvPr/>
        </p:nvSpPr>
        <p:spPr bwMode="auto">
          <a:xfrm>
            <a:off x="5770517" y="3194957"/>
            <a:ext cx="0" cy="335280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393285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32" name="Oval 36"/>
          <p:cNvSpPr>
            <a:spLocks noChangeArrowheads="1"/>
          </p:cNvSpPr>
          <p:nvPr/>
        </p:nvSpPr>
        <p:spPr bwMode="auto">
          <a:xfrm>
            <a:off x="7696200" y="2743200"/>
            <a:ext cx="1981200" cy="45720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31" name="Oval 35"/>
          <p:cNvSpPr>
            <a:spLocks noChangeArrowheads="1"/>
          </p:cNvSpPr>
          <p:nvPr/>
        </p:nvSpPr>
        <p:spPr bwMode="auto">
          <a:xfrm rot="-1002918">
            <a:off x="4711700" y="2933700"/>
            <a:ext cx="1905000" cy="38100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30" name="Oval 34"/>
          <p:cNvSpPr>
            <a:spLocks noChangeArrowheads="1"/>
          </p:cNvSpPr>
          <p:nvPr/>
        </p:nvSpPr>
        <p:spPr bwMode="auto">
          <a:xfrm rot="-1161877">
            <a:off x="2819400" y="3505200"/>
            <a:ext cx="1905000" cy="381000"/>
          </a:xfrm>
          <a:prstGeom prst="ellipse">
            <a:avLst/>
          </a:prstGeom>
          <a:solidFill>
            <a:srgbClr val="FFFF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98" name="Rectangle 2"/>
          <p:cNvSpPr>
            <a:spLocks noGrp="1" noChangeArrowheads="1"/>
          </p:cNvSpPr>
          <p:nvPr>
            <p:ph type="title"/>
          </p:nvPr>
        </p:nvSpPr>
        <p:spPr>
          <a:xfrm>
            <a:off x="357982" y="246590"/>
            <a:ext cx="10515600" cy="1325563"/>
          </a:xfrm>
        </p:spPr>
        <p:txBody>
          <a:bodyPr>
            <a:normAutofit/>
          </a:bodyPr>
          <a:lstStyle/>
          <a:p>
            <a:r>
              <a:rPr lang="en-US" altLang="en-US" sz="4000" dirty="0">
                <a:solidFill>
                  <a:srgbClr val="CD0000"/>
                </a:solidFill>
              </a:rPr>
              <a:t>Probability Trees…</a:t>
            </a:r>
          </a:p>
        </p:txBody>
      </p:sp>
      <p:sp>
        <p:nvSpPr>
          <p:cNvPr id="55299" name="Rectangle 3"/>
          <p:cNvSpPr>
            <a:spLocks noGrp="1" noChangeArrowheads="1"/>
          </p:cNvSpPr>
          <p:nvPr>
            <p:ph type="body" idx="1"/>
          </p:nvPr>
        </p:nvSpPr>
        <p:spPr>
          <a:xfrm>
            <a:off x="406400" y="1527520"/>
            <a:ext cx="10947400" cy="4828829"/>
          </a:xfrm>
        </p:spPr>
        <p:txBody>
          <a:bodyPr>
            <a:normAutofit fontScale="77500" lnSpcReduction="20000"/>
          </a:bodyPr>
          <a:lstStyle/>
          <a:p>
            <a:pPr>
              <a:lnSpc>
                <a:spcPct val="80000"/>
              </a:lnSpc>
            </a:pPr>
            <a:r>
              <a:rPr lang="en-US" altLang="en-US" dirty="0">
                <a:latin typeface="+mj-lt"/>
              </a:rPr>
              <a:t>At the ends of the “branches”, we calculate </a:t>
            </a:r>
            <a:r>
              <a:rPr lang="en-US" altLang="en-US" b="1" i="1" dirty="0">
                <a:latin typeface="+mj-lt"/>
              </a:rPr>
              <a:t>joint probabilities</a:t>
            </a:r>
            <a:r>
              <a:rPr lang="en-US" altLang="en-US" dirty="0">
                <a:latin typeface="+mj-lt"/>
              </a:rPr>
              <a:t> as the </a:t>
            </a:r>
            <a:r>
              <a:rPr lang="en-US" altLang="en-US" b="1" dirty="0">
                <a:latin typeface="+mj-lt"/>
              </a:rPr>
              <a:t>product</a:t>
            </a:r>
            <a:r>
              <a:rPr lang="en-US" altLang="en-US" dirty="0">
                <a:latin typeface="+mj-lt"/>
              </a:rPr>
              <a:t> of the individual probabilities on the preceding branches.</a:t>
            </a:r>
          </a:p>
          <a:p>
            <a:pPr>
              <a:lnSpc>
                <a:spcPct val="80000"/>
              </a:lnSpc>
            </a:pPr>
            <a:endParaRPr lang="en-US" altLang="en-US" dirty="0"/>
          </a:p>
          <a:p>
            <a:pPr>
              <a:lnSpc>
                <a:spcPct val="80000"/>
              </a:lnSpc>
            </a:pPr>
            <a:endParaRPr lang="en-US" altLang="en-US" sz="2400" dirty="0"/>
          </a:p>
          <a:p>
            <a:pPr>
              <a:lnSpc>
                <a:spcPct val="80000"/>
              </a:lnSpc>
            </a:pPr>
            <a:endParaRPr lang="en-US" altLang="en-US" sz="2400" dirty="0"/>
          </a:p>
          <a:p>
            <a:pPr>
              <a:lnSpc>
                <a:spcPct val="80000"/>
              </a:lnSpc>
            </a:pPr>
            <a:endParaRPr lang="en-US" altLang="en-US" sz="2400" dirty="0"/>
          </a:p>
          <a:p>
            <a:pPr>
              <a:lnSpc>
                <a:spcPct val="80000"/>
              </a:lnSpc>
            </a:pPr>
            <a:endParaRPr lang="en-US" altLang="en-US" sz="2400" dirty="0"/>
          </a:p>
          <a:p>
            <a:pPr>
              <a:lnSpc>
                <a:spcPct val="80000"/>
              </a:lnSpc>
            </a:pPr>
            <a:endParaRPr lang="en-US" altLang="en-US" sz="2400" dirty="0"/>
          </a:p>
          <a:p>
            <a:pPr>
              <a:lnSpc>
                <a:spcPct val="80000"/>
              </a:lnSpc>
            </a:pPr>
            <a:endParaRPr lang="en-US" altLang="en-US" sz="2400" dirty="0"/>
          </a:p>
          <a:p>
            <a:pPr>
              <a:lnSpc>
                <a:spcPct val="80000"/>
              </a:lnSpc>
            </a:pPr>
            <a:endParaRPr lang="en-US" altLang="en-US" sz="2400" dirty="0">
              <a:solidFill>
                <a:srgbClr val="FF0000"/>
              </a:solidFill>
            </a:endParaRPr>
          </a:p>
          <a:p>
            <a:pPr>
              <a:lnSpc>
                <a:spcPct val="80000"/>
              </a:lnSpc>
            </a:pPr>
            <a:endParaRPr lang="en-US" altLang="en-US" sz="2400" dirty="0">
              <a:solidFill>
                <a:srgbClr val="FF0000"/>
              </a:solidFill>
            </a:endParaRPr>
          </a:p>
          <a:p>
            <a:pPr>
              <a:lnSpc>
                <a:spcPct val="80000"/>
              </a:lnSpc>
            </a:pPr>
            <a:endParaRPr lang="en-US" altLang="en-US" sz="2400" dirty="0">
              <a:solidFill>
                <a:srgbClr val="FF0000"/>
              </a:solidFill>
            </a:endParaRPr>
          </a:p>
          <a:p>
            <a:pPr>
              <a:lnSpc>
                <a:spcPct val="80000"/>
              </a:lnSpc>
            </a:pPr>
            <a:endParaRPr lang="en-US" altLang="en-US" sz="2400" dirty="0">
              <a:solidFill>
                <a:srgbClr val="FF0000"/>
              </a:solidFill>
            </a:endParaRPr>
          </a:p>
          <a:p>
            <a:pPr>
              <a:lnSpc>
                <a:spcPct val="80000"/>
              </a:lnSpc>
            </a:pPr>
            <a:endParaRPr lang="en-US" altLang="en-US" sz="2400" dirty="0">
              <a:solidFill>
                <a:srgbClr val="FF0000"/>
              </a:solidFill>
            </a:endParaRPr>
          </a:p>
          <a:p>
            <a:pPr>
              <a:lnSpc>
                <a:spcPct val="80000"/>
              </a:lnSpc>
            </a:pPr>
            <a:endParaRPr lang="en-US" altLang="en-US" sz="2400" dirty="0">
              <a:solidFill>
                <a:srgbClr val="FF0000"/>
              </a:solidFill>
            </a:endParaRPr>
          </a:p>
          <a:p>
            <a:pPr>
              <a:lnSpc>
                <a:spcPct val="80000"/>
              </a:lnSpc>
            </a:pPr>
            <a:r>
              <a:rPr lang="en-US" altLang="en-US" sz="2400" dirty="0">
                <a:solidFill>
                  <a:srgbClr val="FF0000"/>
                </a:solidFill>
              </a:rPr>
              <a:t>Sample Space:[F</a:t>
            </a:r>
            <a:r>
              <a:rPr lang="en-US" altLang="en-US" sz="2400" baseline="-25000" dirty="0">
                <a:solidFill>
                  <a:srgbClr val="FF0000"/>
                </a:solidFill>
              </a:rPr>
              <a:t>1</a:t>
            </a:r>
            <a:r>
              <a:rPr lang="en-US" altLang="en-US" sz="2400" dirty="0">
                <a:solidFill>
                  <a:srgbClr val="FF0000"/>
                </a:solidFill>
              </a:rPr>
              <a:t>*F</a:t>
            </a:r>
            <a:r>
              <a:rPr lang="en-US" altLang="en-US" sz="2400" baseline="-25000" dirty="0">
                <a:solidFill>
                  <a:srgbClr val="FF0000"/>
                </a:solidFill>
              </a:rPr>
              <a:t>2</a:t>
            </a:r>
            <a:r>
              <a:rPr lang="en-US" altLang="en-US" sz="2400" dirty="0">
                <a:solidFill>
                  <a:srgbClr val="FF0000"/>
                </a:solidFill>
              </a:rPr>
              <a:t>, F</a:t>
            </a:r>
            <a:r>
              <a:rPr lang="en-US" altLang="en-US" sz="2400" baseline="-25000" dirty="0">
                <a:solidFill>
                  <a:srgbClr val="FF0000"/>
                </a:solidFill>
              </a:rPr>
              <a:t>1</a:t>
            </a:r>
            <a:r>
              <a:rPr lang="en-US" altLang="en-US" sz="2400" dirty="0">
                <a:solidFill>
                  <a:srgbClr val="FF0000"/>
                </a:solidFill>
              </a:rPr>
              <a:t>*M</a:t>
            </a:r>
            <a:r>
              <a:rPr lang="en-US" altLang="en-US" sz="2400" baseline="-25000" dirty="0">
                <a:solidFill>
                  <a:srgbClr val="FF0000"/>
                </a:solidFill>
              </a:rPr>
              <a:t>2</a:t>
            </a:r>
            <a:r>
              <a:rPr lang="en-US" altLang="en-US" sz="2400" dirty="0">
                <a:solidFill>
                  <a:srgbClr val="FF0000"/>
                </a:solidFill>
              </a:rPr>
              <a:t>, M</a:t>
            </a:r>
            <a:r>
              <a:rPr lang="en-US" altLang="en-US" sz="2400" baseline="-25000" dirty="0">
                <a:solidFill>
                  <a:srgbClr val="FF0000"/>
                </a:solidFill>
              </a:rPr>
              <a:t>1</a:t>
            </a:r>
            <a:r>
              <a:rPr lang="en-US" altLang="en-US" sz="2400" dirty="0">
                <a:solidFill>
                  <a:srgbClr val="FF0000"/>
                </a:solidFill>
              </a:rPr>
              <a:t>*F</a:t>
            </a:r>
            <a:r>
              <a:rPr lang="en-US" altLang="en-US" sz="2400" baseline="-25000" dirty="0">
                <a:solidFill>
                  <a:srgbClr val="FF0000"/>
                </a:solidFill>
              </a:rPr>
              <a:t>2</a:t>
            </a:r>
            <a:r>
              <a:rPr lang="en-US" altLang="en-US" sz="2400" dirty="0">
                <a:solidFill>
                  <a:srgbClr val="FF0000"/>
                </a:solidFill>
              </a:rPr>
              <a:t>, M</a:t>
            </a:r>
            <a:r>
              <a:rPr lang="en-US" altLang="en-US" sz="2400" baseline="-25000" dirty="0">
                <a:solidFill>
                  <a:srgbClr val="FF0000"/>
                </a:solidFill>
              </a:rPr>
              <a:t>1</a:t>
            </a:r>
            <a:r>
              <a:rPr lang="en-US" altLang="en-US" sz="2400" dirty="0">
                <a:solidFill>
                  <a:srgbClr val="FF0000"/>
                </a:solidFill>
              </a:rPr>
              <a:t>*M</a:t>
            </a:r>
            <a:r>
              <a:rPr lang="en-US" altLang="en-US" sz="2400" baseline="-25000" dirty="0">
                <a:solidFill>
                  <a:srgbClr val="FF0000"/>
                </a:solidFill>
              </a:rPr>
              <a:t>2</a:t>
            </a:r>
            <a:r>
              <a:rPr lang="en-US" altLang="en-US" sz="2400" dirty="0">
                <a:solidFill>
                  <a:srgbClr val="FF0000"/>
                </a:solidFill>
              </a:rPr>
              <a:t>]</a:t>
            </a:r>
          </a:p>
          <a:p>
            <a:pPr>
              <a:lnSpc>
                <a:spcPct val="80000"/>
              </a:lnSpc>
            </a:pPr>
            <a:endParaRPr lang="en-US" altLang="en-US" sz="2400" dirty="0"/>
          </a:p>
        </p:txBody>
      </p:sp>
      <p:sp>
        <p:nvSpPr>
          <p:cNvPr id="55300" name="Text Box 4"/>
          <p:cNvSpPr txBox="1">
            <a:spLocks noChangeArrowheads="1"/>
          </p:cNvSpPr>
          <p:nvPr/>
        </p:nvSpPr>
        <p:spPr bwMode="auto">
          <a:xfrm>
            <a:off x="2590800" y="2438400"/>
            <a:ext cx="13532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chemeClr val="accent2"/>
                </a:solidFill>
                <a:latin typeface="Arial Narrow" panose="020B0606020202030204" pitchFamily="34" charset="0"/>
              </a:rPr>
              <a:t>First selection</a:t>
            </a:r>
          </a:p>
        </p:txBody>
      </p:sp>
      <p:sp>
        <p:nvSpPr>
          <p:cNvPr id="55301" name="Text Box 5"/>
          <p:cNvSpPr txBox="1">
            <a:spLocks noChangeArrowheads="1"/>
          </p:cNvSpPr>
          <p:nvPr/>
        </p:nvSpPr>
        <p:spPr bwMode="auto">
          <a:xfrm>
            <a:off x="5105401" y="2438400"/>
            <a:ext cx="16305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a:solidFill>
                  <a:srgbClr val="CC0099"/>
                </a:solidFill>
                <a:latin typeface="Arial Narrow" panose="020B0606020202030204" pitchFamily="34" charset="0"/>
              </a:rPr>
              <a:t>Second selection</a:t>
            </a:r>
          </a:p>
        </p:txBody>
      </p:sp>
      <p:grpSp>
        <p:nvGrpSpPr>
          <p:cNvPr id="55302" name="Group 6"/>
          <p:cNvGrpSpPr>
            <a:grpSpLocks/>
          </p:cNvGrpSpPr>
          <p:nvPr/>
        </p:nvGrpSpPr>
        <p:grpSpPr bwMode="auto">
          <a:xfrm>
            <a:off x="2641600" y="2930526"/>
            <a:ext cx="4267200" cy="2784475"/>
            <a:chOff x="1232" y="1632"/>
            <a:chExt cx="2688" cy="1754"/>
          </a:xfrm>
        </p:grpSpPr>
        <p:grpSp>
          <p:nvGrpSpPr>
            <p:cNvPr id="55303" name="Group 7"/>
            <p:cNvGrpSpPr>
              <a:grpSpLocks/>
            </p:cNvGrpSpPr>
            <p:nvPr/>
          </p:nvGrpSpPr>
          <p:grpSpPr bwMode="auto">
            <a:xfrm>
              <a:off x="1232" y="2029"/>
              <a:ext cx="1344" cy="960"/>
              <a:chOff x="816" y="2400"/>
              <a:chExt cx="1344" cy="768"/>
            </a:xfrm>
          </p:grpSpPr>
          <p:sp>
            <p:nvSpPr>
              <p:cNvPr id="55304" name="Line 8"/>
              <p:cNvSpPr>
                <a:spLocks noChangeShapeType="1"/>
              </p:cNvSpPr>
              <p:nvPr/>
            </p:nvSpPr>
            <p:spPr bwMode="auto">
              <a:xfrm flipH="1" flipV="1">
                <a:off x="816" y="2784"/>
                <a:ext cx="1344" cy="384"/>
              </a:xfrm>
              <a:prstGeom prst="line">
                <a:avLst/>
              </a:prstGeom>
              <a:noFill/>
              <a:ln w="12700">
                <a:solidFill>
                  <a:schemeClr val="accent2"/>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5" name="Line 9"/>
              <p:cNvSpPr>
                <a:spLocks noChangeShapeType="1"/>
              </p:cNvSpPr>
              <p:nvPr/>
            </p:nvSpPr>
            <p:spPr bwMode="auto">
              <a:xfrm flipV="1">
                <a:off x="816" y="2400"/>
                <a:ext cx="1344" cy="384"/>
              </a:xfrm>
              <a:prstGeom prst="line">
                <a:avLst/>
              </a:prstGeom>
              <a:noFill/>
              <a:ln w="12700">
                <a:solidFill>
                  <a:schemeClr val="accent2"/>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5306" name="Group 10"/>
            <p:cNvGrpSpPr>
              <a:grpSpLocks/>
            </p:cNvGrpSpPr>
            <p:nvPr/>
          </p:nvGrpSpPr>
          <p:grpSpPr bwMode="auto">
            <a:xfrm>
              <a:off x="2576" y="1645"/>
              <a:ext cx="1344" cy="1728"/>
              <a:chOff x="2576" y="2295"/>
              <a:chExt cx="1344" cy="1728"/>
            </a:xfrm>
          </p:grpSpPr>
          <p:grpSp>
            <p:nvGrpSpPr>
              <p:cNvPr id="55307" name="Group 11"/>
              <p:cNvGrpSpPr>
                <a:grpSpLocks/>
              </p:cNvGrpSpPr>
              <p:nvPr/>
            </p:nvGrpSpPr>
            <p:grpSpPr bwMode="auto">
              <a:xfrm>
                <a:off x="2576" y="2295"/>
                <a:ext cx="1344" cy="768"/>
                <a:chOff x="816" y="2400"/>
                <a:chExt cx="1344" cy="768"/>
              </a:xfrm>
            </p:grpSpPr>
            <p:sp>
              <p:nvSpPr>
                <p:cNvPr id="55308" name="Line 12"/>
                <p:cNvSpPr>
                  <a:spLocks noChangeShapeType="1"/>
                </p:cNvSpPr>
                <p:nvPr/>
              </p:nvSpPr>
              <p:spPr bwMode="auto">
                <a:xfrm flipH="1" flipV="1">
                  <a:off x="816" y="2784"/>
                  <a:ext cx="1344" cy="384"/>
                </a:xfrm>
                <a:prstGeom prst="line">
                  <a:avLst/>
                </a:prstGeom>
                <a:noFill/>
                <a:ln w="12700">
                  <a:solidFill>
                    <a:srgbClr val="CC0099"/>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09" name="Line 13"/>
                <p:cNvSpPr>
                  <a:spLocks noChangeShapeType="1"/>
                </p:cNvSpPr>
                <p:nvPr/>
              </p:nvSpPr>
              <p:spPr bwMode="auto">
                <a:xfrm flipV="1">
                  <a:off x="816" y="2400"/>
                  <a:ext cx="1344" cy="384"/>
                </a:xfrm>
                <a:prstGeom prst="line">
                  <a:avLst/>
                </a:prstGeom>
                <a:noFill/>
                <a:ln w="12700">
                  <a:solidFill>
                    <a:srgbClr val="CC0099"/>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5310" name="Group 14"/>
              <p:cNvGrpSpPr>
                <a:grpSpLocks/>
              </p:cNvGrpSpPr>
              <p:nvPr/>
            </p:nvGrpSpPr>
            <p:grpSpPr bwMode="auto">
              <a:xfrm>
                <a:off x="2576" y="3255"/>
                <a:ext cx="1344" cy="768"/>
                <a:chOff x="816" y="2400"/>
                <a:chExt cx="1344" cy="768"/>
              </a:xfrm>
            </p:grpSpPr>
            <p:sp>
              <p:nvSpPr>
                <p:cNvPr id="55311" name="Line 15"/>
                <p:cNvSpPr>
                  <a:spLocks noChangeShapeType="1"/>
                </p:cNvSpPr>
                <p:nvPr/>
              </p:nvSpPr>
              <p:spPr bwMode="auto">
                <a:xfrm flipH="1" flipV="1">
                  <a:off x="816" y="2784"/>
                  <a:ext cx="1344" cy="384"/>
                </a:xfrm>
                <a:prstGeom prst="line">
                  <a:avLst/>
                </a:prstGeom>
                <a:noFill/>
                <a:ln w="12700">
                  <a:solidFill>
                    <a:srgbClr val="CC0099"/>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12" name="Line 16"/>
                <p:cNvSpPr>
                  <a:spLocks noChangeShapeType="1"/>
                </p:cNvSpPr>
                <p:nvPr/>
              </p:nvSpPr>
              <p:spPr bwMode="auto">
                <a:xfrm flipV="1">
                  <a:off x="816" y="2400"/>
                  <a:ext cx="1344" cy="384"/>
                </a:xfrm>
                <a:prstGeom prst="line">
                  <a:avLst/>
                </a:prstGeom>
                <a:noFill/>
                <a:ln w="12700">
                  <a:solidFill>
                    <a:srgbClr val="CC0099"/>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55313" name="Text Box 17"/>
            <p:cNvSpPr txBox="1">
              <a:spLocks noChangeArrowheads="1"/>
            </p:cNvSpPr>
            <p:nvPr/>
          </p:nvSpPr>
          <p:spPr bwMode="auto">
            <a:xfrm rot="-1230070">
              <a:off x="1478" y="2026"/>
              <a:ext cx="7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chemeClr val="accent2"/>
                  </a:solidFill>
                  <a:latin typeface="Arial Narrow" panose="020B0606020202030204" pitchFamily="34" charset="0"/>
                </a:rPr>
                <a:t>P(F) = 3/10</a:t>
              </a:r>
            </a:p>
          </p:txBody>
        </p:sp>
        <p:sp>
          <p:nvSpPr>
            <p:cNvPr id="55314" name="Text Box 18"/>
            <p:cNvSpPr txBox="1">
              <a:spLocks noChangeArrowheads="1"/>
            </p:cNvSpPr>
            <p:nvPr/>
          </p:nvSpPr>
          <p:spPr bwMode="auto">
            <a:xfrm rot="1120254">
              <a:off x="1482" y="2736"/>
              <a:ext cx="84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chemeClr val="accent2"/>
                  </a:solidFill>
                  <a:latin typeface="Arial Narrow" panose="020B0606020202030204" pitchFamily="34" charset="0"/>
                </a:rPr>
                <a:t>P( M) = 7/10</a:t>
              </a:r>
            </a:p>
          </p:txBody>
        </p:sp>
        <p:sp>
          <p:nvSpPr>
            <p:cNvPr id="55315" name="Text Box 19"/>
            <p:cNvSpPr txBox="1">
              <a:spLocks noChangeArrowheads="1"/>
            </p:cNvSpPr>
            <p:nvPr/>
          </p:nvSpPr>
          <p:spPr bwMode="auto">
            <a:xfrm rot="-986971">
              <a:off x="2757" y="2592"/>
              <a:ext cx="84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rgbClr val="CC0099"/>
                  </a:solidFill>
                  <a:latin typeface="Arial Narrow" panose="020B0606020202030204" pitchFamily="34" charset="0"/>
                </a:rPr>
                <a:t>P(F|M) = 3/9</a:t>
              </a:r>
            </a:p>
          </p:txBody>
        </p:sp>
        <p:sp>
          <p:nvSpPr>
            <p:cNvPr id="55316" name="Text Box 20"/>
            <p:cNvSpPr txBox="1">
              <a:spLocks noChangeArrowheads="1"/>
            </p:cNvSpPr>
            <p:nvPr/>
          </p:nvSpPr>
          <p:spPr bwMode="auto">
            <a:xfrm rot="-986971">
              <a:off x="2697" y="1632"/>
              <a:ext cx="81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rgbClr val="CC0099"/>
                  </a:solidFill>
                  <a:latin typeface="Arial Narrow" panose="020B0606020202030204" pitchFamily="34" charset="0"/>
                </a:rPr>
                <a:t>P(F|F) = 2/9</a:t>
              </a:r>
            </a:p>
          </p:txBody>
        </p:sp>
        <p:sp>
          <p:nvSpPr>
            <p:cNvPr id="55317" name="Text Box 21"/>
            <p:cNvSpPr txBox="1">
              <a:spLocks noChangeArrowheads="1"/>
            </p:cNvSpPr>
            <p:nvPr/>
          </p:nvSpPr>
          <p:spPr bwMode="auto">
            <a:xfrm rot="812797">
              <a:off x="2727" y="3136"/>
              <a:ext cx="91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rgbClr val="CC0099"/>
                  </a:solidFill>
                  <a:latin typeface="Arial Narrow" panose="020B0606020202030204" pitchFamily="34" charset="0"/>
                </a:rPr>
                <a:t>P( M|M) = 6/9</a:t>
              </a:r>
            </a:p>
          </p:txBody>
        </p:sp>
        <p:sp>
          <p:nvSpPr>
            <p:cNvPr id="55318" name="Text Box 22"/>
            <p:cNvSpPr txBox="1">
              <a:spLocks noChangeArrowheads="1"/>
            </p:cNvSpPr>
            <p:nvPr/>
          </p:nvSpPr>
          <p:spPr bwMode="auto">
            <a:xfrm rot="890510">
              <a:off x="2715" y="2176"/>
              <a:ext cx="88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sz="2000">
                  <a:solidFill>
                    <a:srgbClr val="CC0099"/>
                  </a:solidFill>
                  <a:latin typeface="Arial Narrow" panose="020B0606020202030204" pitchFamily="34" charset="0"/>
                </a:rPr>
                <a:t>P( M|F) = 7/9</a:t>
              </a:r>
            </a:p>
          </p:txBody>
        </p:sp>
      </p:grpSp>
      <p:sp>
        <p:nvSpPr>
          <p:cNvPr id="55319" name="Line 23"/>
          <p:cNvSpPr>
            <a:spLocks noChangeShapeType="1"/>
          </p:cNvSpPr>
          <p:nvPr/>
        </p:nvSpPr>
        <p:spPr bwMode="auto">
          <a:xfrm>
            <a:off x="4800600" y="2438400"/>
            <a:ext cx="0" cy="3352800"/>
          </a:xfrm>
          <a:prstGeom prst="line">
            <a:avLst/>
          </a:prstGeom>
          <a:noFill/>
          <a:ln w="254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5320" name="Group 24"/>
          <p:cNvGrpSpPr>
            <a:grpSpLocks/>
          </p:cNvGrpSpPr>
          <p:nvPr/>
        </p:nvGrpSpPr>
        <p:grpSpPr bwMode="auto">
          <a:xfrm>
            <a:off x="7620000" y="2286000"/>
            <a:ext cx="2066925" cy="3657600"/>
            <a:chOff x="3888" y="1859"/>
            <a:chExt cx="1302" cy="2304"/>
          </a:xfrm>
        </p:grpSpPr>
        <p:sp>
          <p:nvSpPr>
            <p:cNvPr id="55321" name="Text Box 25"/>
            <p:cNvSpPr txBox="1">
              <a:spLocks noChangeArrowheads="1"/>
            </p:cNvSpPr>
            <p:nvPr/>
          </p:nvSpPr>
          <p:spPr bwMode="auto">
            <a:xfrm>
              <a:off x="3984" y="2157"/>
              <a:ext cx="1148" cy="256"/>
            </a:xfrm>
            <a:prstGeom prst="rect">
              <a:avLst/>
            </a:prstGeom>
            <a:noFill/>
            <a:ln w="9525">
              <a:solidFill>
                <a:srgbClr val="CC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a:latin typeface="Arial Narrow" panose="020B0606020202030204" pitchFamily="34" charset="0"/>
                </a:rPr>
                <a:t>P(FF)=(3/10)(2/9)</a:t>
              </a:r>
            </a:p>
          </p:txBody>
        </p:sp>
        <p:sp>
          <p:nvSpPr>
            <p:cNvPr id="55322" name="Text Box 26"/>
            <p:cNvSpPr txBox="1">
              <a:spLocks noChangeArrowheads="1"/>
            </p:cNvSpPr>
            <p:nvPr/>
          </p:nvSpPr>
          <p:spPr bwMode="auto">
            <a:xfrm>
              <a:off x="3984" y="2935"/>
              <a:ext cx="1177" cy="256"/>
            </a:xfrm>
            <a:prstGeom prst="rect">
              <a:avLst/>
            </a:prstGeom>
            <a:noFill/>
            <a:ln w="9525">
              <a:solidFill>
                <a:srgbClr val="CC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a:latin typeface="Arial Narrow" panose="020B0606020202030204" pitchFamily="34" charset="0"/>
                </a:rPr>
                <a:t>P(FM)=(3/10)(7/9)</a:t>
              </a:r>
            </a:p>
          </p:txBody>
        </p:sp>
        <p:sp>
          <p:nvSpPr>
            <p:cNvPr id="55323" name="Text Box 27"/>
            <p:cNvSpPr txBox="1">
              <a:spLocks noChangeArrowheads="1"/>
            </p:cNvSpPr>
            <p:nvPr/>
          </p:nvSpPr>
          <p:spPr bwMode="auto">
            <a:xfrm>
              <a:off x="3984" y="3181"/>
              <a:ext cx="1177" cy="256"/>
            </a:xfrm>
            <a:prstGeom prst="rect">
              <a:avLst/>
            </a:prstGeom>
            <a:noFill/>
            <a:ln w="9525">
              <a:solidFill>
                <a:srgbClr val="CC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a:latin typeface="Arial Narrow" panose="020B0606020202030204" pitchFamily="34" charset="0"/>
                </a:rPr>
                <a:t>P(MF)=(7/10)(3/9)</a:t>
              </a:r>
            </a:p>
          </p:txBody>
        </p:sp>
        <p:sp>
          <p:nvSpPr>
            <p:cNvPr id="55324" name="Text Box 28"/>
            <p:cNvSpPr txBox="1">
              <a:spLocks noChangeArrowheads="1"/>
            </p:cNvSpPr>
            <p:nvPr/>
          </p:nvSpPr>
          <p:spPr bwMode="auto">
            <a:xfrm>
              <a:off x="3984" y="3907"/>
              <a:ext cx="1206" cy="256"/>
            </a:xfrm>
            <a:prstGeom prst="rect">
              <a:avLst/>
            </a:prstGeom>
            <a:noFill/>
            <a:ln w="9525">
              <a:solidFill>
                <a:srgbClr val="CC0099"/>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000">
                  <a:latin typeface="Arial Narrow" panose="020B0606020202030204" pitchFamily="34" charset="0"/>
                </a:rPr>
                <a:t>P(MM)=(7/10)(6/9)</a:t>
              </a:r>
            </a:p>
          </p:txBody>
        </p:sp>
        <p:sp>
          <p:nvSpPr>
            <p:cNvPr id="55325" name="Text Box 29"/>
            <p:cNvSpPr txBox="1">
              <a:spLocks noChangeArrowheads="1"/>
            </p:cNvSpPr>
            <p:nvPr/>
          </p:nvSpPr>
          <p:spPr bwMode="auto">
            <a:xfrm>
              <a:off x="3888" y="1859"/>
              <a:ext cx="1039"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107763" dir="18900000" algn="ctr" rotWithShape="0">
                      <a:srgbClr val="990033"/>
                    </a:outerShdw>
                  </a:effectLst>
                </a14:hiddenEffects>
              </a:ext>
            </a:extLst>
          </p:spPr>
          <p:txBody>
            <a:bodyPr wrap="none">
              <a:spAutoFit/>
            </a:bodyPr>
            <a:lstStyle/>
            <a:p>
              <a:r>
                <a:rPr lang="en-US" altLang="en-US">
                  <a:latin typeface="Arial Narrow" panose="020B0606020202030204" pitchFamily="34" charset="0"/>
                </a:rPr>
                <a:t>Joint probabilities</a:t>
              </a:r>
            </a:p>
          </p:txBody>
        </p:sp>
      </p:grpSp>
      <p:sp>
        <p:nvSpPr>
          <p:cNvPr id="55326" name="Line 30"/>
          <p:cNvSpPr>
            <a:spLocks noChangeShapeType="1"/>
          </p:cNvSpPr>
          <p:nvPr/>
        </p:nvSpPr>
        <p:spPr bwMode="auto">
          <a:xfrm>
            <a:off x="6934200" y="2971800"/>
            <a:ext cx="838200" cy="0"/>
          </a:xfrm>
          <a:prstGeom prst="line">
            <a:avLst/>
          </a:prstGeom>
          <a:noFill/>
          <a:ln w="9525">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27" name="Line 31"/>
          <p:cNvSpPr>
            <a:spLocks noChangeShapeType="1"/>
          </p:cNvSpPr>
          <p:nvPr/>
        </p:nvSpPr>
        <p:spPr bwMode="auto">
          <a:xfrm>
            <a:off x="6934200" y="4165600"/>
            <a:ext cx="838200" cy="0"/>
          </a:xfrm>
          <a:prstGeom prst="line">
            <a:avLst/>
          </a:prstGeom>
          <a:noFill/>
          <a:ln w="9525">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28" name="Line 32"/>
          <p:cNvSpPr>
            <a:spLocks noChangeShapeType="1"/>
          </p:cNvSpPr>
          <p:nvPr/>
        </p:nvSpPr>
        <p:spPr bwMode="auto">
          <a:xfrm>
            <a:off x="6934200" y="4470400"/>
            <a:ext cx="838200" cy="0"/>
          </a:xfrm>
          <a:prstGeom prst="line">
            <a:avLst/>
          </a:prstGeom>
          <a:noFill/>
          <a:ln w="9525">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29" name="Line 33"/>
          <p:cNvSpPr>
            <a:spLocks noChangeShapeType="1"/>
          </p:cNvSpPr>
          <p:nvPr/>
        </p:nvSpPr>
        <p:spPr bwMode="auto">
          <a:xfrm>
            <a:off x="6934200" y="5702300"/>
            <a:ext cx="838200" cy="0"/>
          </a:xfrm>
          <a:prstGeom prst="line">
            <a:avLst/>
          </a:prstGeom>
          <a:noFill/>
          <a:ln w="9525">
            <a:solidFill>
              <a:srgbClr val="CC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94389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5123" name="Rectangle 5"/>
          <p:cNvSpPr>
            <a:spLocks noGrp="1" noChangeArrowheads="1"/>
          </p:cNvSpPr>
          <p:nvPr>
            <p:ph type="body" idx="1"/>
          </p:nvPr>
        </p:nvSpPr>
        <p:spPr>
          <a:xfrm>
            <a:off x="1029930" y="1690688"/>
            <a:ext cx="10515600" cy="4351338"/>
          </a:xfrm>
        </p:spPr>
        <p:txBody>
          <a:bodyPr>
            <a:normAutofit fontScale="92500" lnSpcReduction="10000"/>
          </a:bodyPr>
          <a:lstStyle/>
          <a:p>
            <a:pPr marL="0" indent="0">
              <a:buNone/>
            </a:pPr>
            <a:r>
              <a:rPr lang="es-ES" altLang="en-US" dirty="0" err="1">
                <a:solidFill>
                  <a:srgbClr val="000000"/>
                </a:solidFill>
                <a:latin typeface="+mj-lt"/>
              </a:rPr>
              <a:t>Random</a:t>
            </a:r>
            <a:r>
              <a:rPr lang="es-ES" altLang="en-US" dirty="0">
                <a:solidFill>
                  <a:srgbClr val="000000"/>
                </a:solidFill>
                <a:latin typeface="+mj-lt"/>
              </a:rPr>
              <a:t> variables </a:t>
            </a:r>
            <a:r>
              <a:rPr lang="es-ES" altLang="en-US" dirty="0" err="1">
                <a:solidFill>
                  <a:srgbClr val="000000"/>
                </a:solidFill>
                <a:latin typeface="+mj-lt"/>
              </a:rPr>
              <a:t>assign</a:t>
            </a:r>
            <a:r>
              <a:rPr lang="es-ES" altLang="en-US" dirty="0">
                <a:solidFill>
                  <a:srgbClr val="000000"/>
                </a:solidFill>
                <a:latin typeface="+mj-lt"/>
              </a:rPr>
              <a:t> a real </a:t>
            </a:r>
            <a:r>
              <a:rPr lang="es-ES" altLang="en-US" dirty="0" err="1">
                <a:solidFill>
                  <a:srgbClr val="000000"/>
                </a:solidFill>
                <a:latin typeface="+mj-lt"/>
              </a:rPr>
              <a:t>number</a:t>
            </a:r>
            <a:r>
              <a:rPr lang="es-ES" altLang="en-US" dirty="0">
                <a:solidFill>
                  <a:srgbClr val="000000"/>
                </a:solidFill>
                <a:latin typeface="+mj-lt"/>
              </a:rPr>
              <a:t> to </a:t>
            </a:r>
            <a:r>
              <a:rPr lang="es-ES" altLang="en-US" dirty="0" err="1">
                <a:solidFill>
                  <a:srgbClr val="000000"/>
                </a:solidFill>
                <a:latin typeface="+mj-lt"/>
              </a:rPr>
              <a:t>each</a:t>
            </a:r>
            <a:endParaRPr lang="es-ES" altLang="en-US" dirty="0">
              <a:solidFill>
                <a:srgbClr val="000000"/>
              </a:solidFill>
              <a:latin typeface="+mj-lt"/>
            </a:endParaRPr>
          </a:p>
          <a:p>
            <a:pPr marL="0" indent="0">
              <a:buNone/>
            </a:pPr>
            <a:r>
              <a:rPr lang="es-ES" altLang="en-US" dirty="0" err="1">
                <a:solidFill>
                  <a:srgbClr val="000000"/>
                </a:solidFill>
                <a:latin typeface="+mj-lt"/>
              </a:rPr>
              <a:t>outcome</a:t>
            </a:r>
            <a:r>
              <a:rPr lang="es-ES" altLang="en-US" dirty="0">
                <a:solidFill>
                  <a:srgbClr val="000000"/>
                </a:solidFill>
                <a:latin typeface="+mj-lt"/>
              </a:rPr>
              <a:t>:</a:t>
            </a:r>
          </a:p>
          <a:p>
            <a:pPr marL="0" indent="0">
              <a:buNone/>
            </a:pPr>
            <a:endParaRPr lang="es-ES" altLang="en-US" dirty="0">
              <a:solidFill>
                <a:srgbClr val="000000"/>
              </a:solidFill>
              <a:latin typeface="+mj-lt"/>
            </a:endParaRPr>
          </a:p>
          <a:p>
            <a:pPr marL="0" indent="0">
              <a:buNone/>
            </a:pPr>
            <a:endParaRPr lang="es-ES" altLang="en-US" dirty="0">
              <a:solidFill>
                <a:srgbClr val="000000"/>
              </a:solidFill>
              <a:latin typeface="+mj-lt"/>
            </a:endParaRPr>
          </a:p>
          <a:p>
            <a:pPr marL="0" indent="0">
              <a:buNone/>
            </a:pPr>
            <a:endParaRPr lang="es-ES" altLang="en-US" dirty="0">
              <a:solidFill>
                <a:srgbClr val="000000"/>
              </a:solidFill>
              <a:latin typeface="+mj-lt"/>
            </a:endParaRPr>
          </a:p>
          <a:p>
            <a:pPr marL="0" indent="0">
              <a:buNone/>
            </a:pPr>
            <a:r>
              <a:rPr lang="es-ES" altLang="en-US" dirty="0" err="1">
                <a:solidFill>
                  <a:srgbClr val="000000"/>
                </a:solidFill>
                <a:latin typeface="+mj-lt"/>
              </a:rPr>
              <a:t>Random</a:t>
            </a:r>
            <a:r>
              <a:rPr lang="es-ES" altLang="en-US" dirty="0">
                <a:solidFill>
                  <a:srgbClr val="000000"/>
                </a:solidFill>
                <a:latin typeface="+mj-lt"/>
              </a:rPr>
              <a:t> variables can be:</a:t>
            </a:r>
          </a:p>
          <a:p>
            <a:pPr marL="0" indent="0">
              <a:buNone/>
            </a:pPr>
            <a:endParaRPr lang="es-ES" altLang="en-US" dirty="0">
              <a:solidFill>
                <a:srgbClr val="000000"/>
              </a:solidFill>
              <a:latin typeface="+mj-lt"/>
            </a:endParaRPr>
          </a:p>
          <a:p>
            <a:pPr marL="914400" lvl="2" indent="0">
              <a:buNone/>
            </a:pPr>
            <a:r>
              <a:rPr lang="es-ES" altLang="en-US" sz="2800" dirty="0">
                <a:solidFill>
                  <a:srgbClr val="000000"/>
                </a:solidFill>
                <a:latin typeface="+mj-lt"/>
              </a:rPr>
              <a:t>   </a:t>
            </a:r>
            <a:r>
              <a:rPr lang="es-ES" altLang="en-US" sz="2800" dirty="0" err="1">
                <a:solidFill>
                  <a:srgbClr val="000000"/>
                </a:solidFill>
                <a:latin typeface="+mj-lt"/>
              </a:rPr>
              <a:t>Discrete</a:t>
            </a:r>
            <a:r>
              <a:rPr lang="es-ES" altLang="en-US" sz="2800" dirty="0">
                <a:solidFill>
                  <a:srgbClr val="000000"/>
                </a:solidFill>
                <a:latin typeface="+mj-lt"/>
              </a:rPr>
              <a:t>: </a:t>
            </a:r>
            <a:r>
              <a:rPr lang="es-ES" altLang="en-US" sz="2800" dirty="0" err="1">
                <a:solidFill>
                  <a:srgbClr val="000000"/>
                </a:solidFill>
                <a:latin typeface="+mj-lt"/>
              </a:rPr>
              <a:t>if</a:t>
            </a:r>
            <a:r>
              <a:rPr lang="es-ES" altLang="en-US" sz="2800" dirty="0">
                <a:solidFill>
                  <a:srgbClr val="000000"/>
                </a:solidFill>
                <a:latin typeface="+mj-lt"/>
              </a:rPr>
              <a:t> </a:t>
            </a:r>
            <a:r>
              <a:rPr lang="es-ES" altLang="en-US" sz="2800" dirty="0" err="1">
                <a:solidFill>
                  <a:srgbClr val="000000"/>
                </a:solidFill>
                <a:latin typeface="+mj-lt"/>
              </a:rPr>
              <a:t>it</a:t>
            </a:r>
            <a:r>
              <a:rPr lang="es-ES" altLang="en-US" sz="2800" dirty="0">
                <a:solidFill>
                  <a:srgbClr val="000000"/>
                </a:solidFill>
                <a:latin typeface="+mj-lt"/>
              </a:rPr>
              <a:t> </a:t>
            </a:r>
            <a:r>
              <a:rPr lang="es-ES" altLang="en-US" sz="2800" dirty="0" err="1">
                <a:solidFill>
                  <a:srgbClr val="000000"/>
                </a:solidFill>
                <a:latin typeface="+mj-lt"/>
              </a:rPr>
              <a:t>takes</a:t>
            </a:r>
            <a:r>
              <a:rPr lang="es-ES" altLang="en-US" sz="2800" dirty="0">
                <a:solidFill>
                  <a:srgbClr val="000000"/>
                </a:solidFill>
                <a:latin typeface="+mj-lt"/>
              </a:rPr>
              <a:t> at </a:t>
            </a:r>
            <a:r>
              <a:rPr lang="es-ES" altLang="en-US" sz="2800" dirty="0" err="1">
                <a:solidFill>
                  <a:srgbClr val="000000"/>
                </a:solidFill>
                <a:latin typeface="+mj-lt"/>
              </a:rPr>
              <a:t>most</a:t>
            </a:r>
            <a:r>
              <a:rPr lang="es-ES" altLang="en-US" sz="2800" dirty="0">
                <a:solidFill>
                  <a:srgbClr val="000000"/>
                </a:solidFill>
                <a:latin typeface="+mj-lt"/>
              </a:rPr>
              <a:t> </a:t>
            </a:r>
            <a:r>
              <a:rPr lang="es-ES" altLang="en-US" sz="2800" dirty="0" err="1">
                <a:solidFill>
                  <a:srgbClr val="000000"/>
                </a:solidFill>
                <a:latin typeface="+mj-lt"/>
              </a:rPr>
              <a:t>countably</a:t>
            </a:r>
            <a:r>
              <a:rPr lang="es-ES" altLang="en-US" sz="2800" dirty="0">
                <a:solidFill>
                  <a:srgbClr val="000000"/>
                </a:solidFill>
                <a:latin typeface="+mj-lt"/>
              </a:rPr>
              <a:t> </a:t>
            </a:r>
            <a:r>
              <a:rPr lang="es-ES" altLang="en-US" sz="2800" dirty="0" err="1">
                <a:solidFill>
                  <a:srgbClr val="000000"/>
                </a:solidFill>
                <a:latin typeface="+mj-lt"/>
              </a:rPr>
              <a:t>many</a:t>
            </a:r>
            <a:endParaRPr lang="es-ES" altLang="en-US" sz="2800" dirty="0">
              <a:solidFill>
                <a:srgbClr val="000000"/>
              </a:solidFill>
              <a:latin typeface="+mj-lt"/>
            </a:endParaRPr>
          </a:p>
          <a:p>
            <a:pPr marL="914400" lvl="2" indent="0">
              <a:buNone/>
            </a:pPr>
            <a:r>
              <a:rPr lang="es-ES" altLang="en-US" sz="2800" dirty="0">
                <a:solidFill>
                  <a:srgbClr val="000000"/>
                </a:solidFill>
                <a:latin typeface="+mj-lt"/>
              </a:rPr>
              <a:t>                    </a:t>
            </a:r>
            <a:r>
              <a:rPr lang="es-ES" altLang="en-US" sz="2800" dirty="0" err="1">
                <a:solidFill>
                  <a:srgbClr val="000000"/>
                </a:solidFill>
                <a:latin typeface="+mj-lt"/>
              </a:rPr>
              <a:t>values</a:t>
            </a:r>
            <a:r>
              <a:rPr lang="es-ES" altLang="en-US" sz="2800" dirty="0">
                <a:solidFill>
                  <a:srgbClr val="000000"/>
                </a:solidFill>
                <a:latin typeface="+mj-lt"/>
              </a:rPr>
              <a:t> (</a:t>
            </a:r>
            <a:r>
              <a:rPr lang="es-ES" altLang="en-US" sz="2800" dirty="0" err="1">
                <a:solidFill>
                  <a:srgbClr val="000000"/>
                </a:solidFill>
                <a:latin typeface="+mj-lt"/>
              </a:rPr>
              <a:t>integers</a:t>
            </a:r>
            <a:r>
              <a:rPr lang="es-ES" altLang="en-US" sz="2800" dirty="0">
                <a:solidFill>
                  <a:srgbClr val="000000"/>
                </a:solidFill>
                <a:latin typeface="+mj-lt"/>
              </a:rPr>
              <a:t>).</a:t>
            </a:r>
          </a:p>
          <a:p>
            <a:pPr marL="914400" lvl="2" indent="0">
              <a:buNone/>
            </a:pPr>
            <a:r>
              <a:rPr lang="es-ES" altLang="en-US" sz="2800" dirty="0">
                <a:solidFill>
                  <a:srgbClr val="000000"/>
                </a:solidFill>
                <a:latin typeface="+mj-lt"/>
              </a:rPr>
              <a:t>   </a:t>
            </a:r>
            <a:r>
              <a:rPr lang="es-ES" altLang="en-US" sz="2800" dirty="0" err="1">
                <a:solidFill>
                  <a:srgbClr val="000000"/>
                </a:solidFill>
                <a:latin typeface="+mj-lt"/>
              </a:rPr>
              <a:t>Continuous</a:t>
            </a:r>
            <a:r>
              <a:rPr lang="es-ES" altLang="en-US" sz="2800" dirty="0">
                <a:solidFill>
                  <a:srgbClr val="000000"/>
                </a:solidFill>
                <a:latin typeface="+mj-lt"/>
              </a:rPr>
              <a:t>: </a:t>
            </a:r>
            <a:r>
              <a:rPr lang="es-ES" altLang="en-US" sz="2800" dirty="0" err="1">
                <a:solidFill>
                  <a:srgbClr val="000000"/>
                </a:solidFill>
                <a:latin typeface="+mj-lt"/>
              </a:rPr>
              <a:t>if</a:t>
            </a:r>
            <a:r>
              <a:rPr lang="es-ES" altLang="en-US" sz="2800" dirty="0">
                <a:solidFill>
                  <a:srgbClr val="000000"/>
                </a:solidFill>
                <a:latin typeface="+mj-lt"/>
              </a:rPr>
              <a:t> </a:t>
            </a:r>
            <a:r>
              <a:rPr lang="es-ES" altLang="en-US" sz="2800" dirty="0" err="1">
                <a:solidFill>
                  <a:srgbClr val="000000"/>
                </a:solidFill>
                <a:latin typeface="+mj-lt"/>
              </a:rPr>
              <a:t>it</a:t>
            </a:r>
            <a:r>
              <a:rPr lang="es-ES" altLang="en-US" sz="2800" dirty="0">
                <a:solidFill>
                  <a:srgbClr val="000000"/>
                </a:solidFill>
                <a:latin typeface="+mj-lt"/>
              </a:rPr>
              <a:t> can </a:t>
            </a:r>
            <a:r>
              <a:rPr lang="es-ES" altLang="en-US" sz="2800" dirty="0" err="1">
                <a:solidFill>
                  <a:srgbClr val="000000"/>
                </a:solidFill>
                <a:latin typeface="+mj-lt"/>
              </a:rPr>
              <a:t>take</a:t>
            </a:r>
            <a:r>
              <a:rPr lang="es-ES" altLang="en-US" sz="2800" dirty="0">
                <a:solidFill>
                  <a:srgbClr val="000000"/>
                </a:solidFill>
                <a:latin typeface="+mj-lt"/>
              </a:rPr>
              <a:t> </a:t>
            </a:r>
            <a:r>
              <a:rPr lang="es-ES" altLang="en-US" sz="2800" dirty="0" err="1">
                <a:solidFill>
                  <a:srgbClr val="000000"/>
                </a:solidFill>
                <a:latin typeface="+mj-lt"/>
              </a:rPr>
              <a:t>any</a:t>
            </a:r>
            <a:r>
              <a:rPr lang="es-ES" altLang="en-US" sz="2800" dirty="0">
                <a:solidFill>
                  <a:srgbClr val="000000"/>
                </a:solidFill>
                <a:latin typeface="+mj-lt"/>
              </a:rPr>
              <a:t> real </a:t>
            </a:r>
            <a:r>
              <a:rPr lang="es-ES" altLang="en-US" sz="2800" dirty="0" err="1">
                <a:solidFill>
                  <a:srgbClr val="000000"/>
                </a:solidFill>
                <a:latin typeface="+mj-lt"/>
              </a:rPr>
              <a:t>number</a:t>
            </a:r>
            <a:r>
              <a:rPr lang="es-ES" altLang="en-US" sz="2800" dirty="0">
                <a:solidFill>
                  <a:srgbClr val="000000"/>
                </a:solidFill>
                <a:latin typeface="+mj-lt"/>
              </a:rPr>
              <a:t>.</a:t>
            </a:r>
          </a:p>
          <a:p>
            <a:pPr lvl="2">
              <a:buNone/>
            </a:pPr>
            <a:endParaRPr lang="es-ES" altLang="en-US" dirty="0">
              <a:solidFill>
                <a:srgbClr val="000000"/>
              </a:solidFill>
              <a:latin typeface="Arial" panose="020B0604020202020204" pitchFamily="34" charset="0"/>
            </a:endParaRPr>
          </a:p>
          <a:p>
            <a:endParaRPr lang="es-ES" altLang="en-US" dirty="0">
              <a:solidFill>
                <a:srgbClr val="000000"/>
              </a:solidFill>
              <a:latin typeface="Arial" panose="020B0604020202020204" pitchFamily="34" charset="0"/>
            </a:endParaRPr>
          </a:p>
        </p:txBody>
      </p:sp>
      <p:grpSp>
        <p:nvGrpSpPr>
          <p:cNvPr id="4" name="Group 11"/>
          <p:cNvGrpSpPr>
            <a:grpSpLocks/>
          </p:cNvGrpSpPr>
          <p:nvPr/>
        </p:nvGrpSpPr>
        <p:grpSpPr bwMode="auto">
          <a:xfrm>
            <a:off x="4154130" y="2990057"/>
            <a:ext cx="2133600" cy="876300"/>
            <a:chOff x="2112" y="1488"/>
            <a:chExt cx="1344" cy="552"/>
          </a:xfrm>
        </p:grpSpPr>
        <p:graphicFrame>
          <p:nvGraphicFramePr>
            <p:cNvPr id="5" name="Object 9"/>
            <p:cNvGraphicFramePr>
              <a:graphicFrameLocks noChangeAspect="1"/>
            </p:cNvGraphicFramePr>
            <p:nvPr/>
          </p:nvGraphicFramePr>
          <p:xfrm>
            <a:off x="2112" y="1488"/>
            <a:ext cx="1344" cy="552"/>
          </p:xfrm>
          <a:graphic>
            <a:graphicData uri="http://schemas.openxmlformats.org/presentationml/2006/ole">
              <mc:AlternateContent xmlns:mc="http://schemas.openxmlformats.org/markup-compatibility/2006">
                <mc:Choice xmlns:v="urn:schemas-microsoft-com:vml" Requires="v">
                  <p:oleObj spid="_x0000_s86053" name="Ecuación" r:id="rId4" imgW="927000" imgH="380880" progId="Equation.3">
                    <p:embed/>
                  </p:oleObj>
                </mc:Choice>
                <mc:Fallback>
                  <p:oleObj name="Ecuación" r:id="rId4" imgW="927000" imgH="380880" progId="Equation.3">
                    <p:embed/>
                    <p:pic>
                      <p:nvPicPr>
                        <p:cNvPr id="5"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2" y="1488"/>
                          <a:ext cx="1344" cy="5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0"/>
            <p:cNvGraphicFramePr>
              <a:graphicFrameLocks noChangeAspect="1"/>
            </p:cNvGraphicFramePr>
            <p:nvPr/>
          </p:nvGraphicFramePr>
          <p:xfrm>
            <a:off x="2928" y="1488"/>
            <a:ext cx="228" cy="220"/>
          </p:xfrm>
          <a:graphic>
            <a:graphicData uri="http://schemas.openxmlformats.org/presentationml/2006/ole">
              <mc:AlternateContent xmlns:mc="http://schemas.openxmlformats.org/markup-compatibility/2006">
                <mc:Choice xmlns:v="urn:schemas-microsoft-com:vml" Requires="v">
                  <p:oleObj spid="_x0000_s86054" name="Imagen de mapa de bits" r:id="rId6" imgW="266737" imgH="257007" progId="Paint.Picture">
                    <p:embed/>
                  </p:oleObj>
                </mc:Choice>
                <mc:Fallback>
                  <p:oleObj name="Imagen de mapa de bits" r:id="rId6" imgW="266737" imgH="257007" progId="Paint.Picture">
                    <p:embed/>
                    <p:pic>
                      <p:nvPicPr>
                        <p:cNvPr id="6"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 y="1488"/>
                          <a:ext cx="228"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3294256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5123" name="Rectangle 5"/>
          <p:cNvSpPr>
            <a:spLocks noGrp="1" noChangeArrowheads="1"/>
          </p:cNvSpPr>
          <p:nvPr>
            <p:ph type="body" idx="1"/>
          </p:nvPr>
        </p:nvSpPr>
        <p:spPr>
          <a:xfrm>
            <a:off x="1029930" y="1690688"/>
            <a:ext cx="10515600" cy="4351338"/>
          </a:xfrm>
        </p:spPr>
        <p:txBody>
          <a:bodyPr/>
          <a:lstStyle/>
          <a:p>
            <a:pPr marL="0" indent="0">
              <a:buNone/>
            </a:pPr>
            <a:r>
              <a:rPr lang="en-US" altLang="en-US" dirty="0">
                <a:latin typeface="+mj-lt"/>
                <a:cs typeface="Times New Roman" panose="02020603050405020304" pitchFamily="18" charset="0"/>
              </a:rPr>
              <a:t>Distribution of a random variable</a:t>
            </a:r>
            <a:endParaRPr lang="en-US" altLang="en-US" dirty="0">
              <a:latin typeface="+mj-lt"/>
            </a:endParaRPr>
          </a:p>
        </p:txBody>
      </p:sp>
      <p:graphicFrame>
        <p:nvGraphicFramePr>
          <p:cNvPr id="4" name="Object 11"/>
          <p:cNvGraphicFramePr>
            <a:graphicFrameLocks noChangeAspect="1"/>
          </p:cNvGraphicFramePr>
          <p:nvPr>
            <p:extLst/>
          </p:nvPr>
        </p:nvGraphicFramePr>
        <p:xfrm>
          <a:off x="6096000" y="1690688"/>
          <a:ext cx="3654425" cy="496888"/>
        </p:xfrm>
        <a:graphic>
          <a:graphicData uri="http://schemas.openxmlformats.org/presentationml/2006/ole">
            <mc:AlternateContent xmlns:mc="http://schemas.openxmlformats.org/markup-compatibility/2006">
              <mc:Choice xmlns:v="urn:schemas-microsoft-com:vml" Requires="v">
                <p:oleObj spid="_x0000_s87221" name="Ecuación" r:id="rId4" imgW="1587240" imgH="215640" progId="Equation.3">
                  <p:embed/>
                </p:oleObj>
              </mc:Choice>
              <mc:Fallback>
                <p:oleObj name="Ecuación" r:id="rId4" imgW="1587240" imgH="215640" progId="Equation.3">
                  <p:embed/>
                  <p:pic>
                    <p:nvPicPr>
                      <p:cNvPr id="4"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690688"/>
                        <a:ext cx="3654425" cy="496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20"/>
          <p:cNvGrpSpPr>
            <a:grpSpLocks/>
          </p:cNvGrpSpPr>
          <p:nvPr/>
        </p:nvGrpSpPr>
        <p:grpSpPr bwMode="auto">
          <a:xfrm>
            <a:off x="2080855" y="2527250"/>
            <a:ext cx="6467475" cy="3846512"/>
            <a:chOff x="806" y="1081"/>
            <a:chExt cx="4074" cy="2423"/>
          </a:xfrm>
        </p:grpSpPr>
        <p:sp>
          <p:nvSpPr>
            <p:cNvPr id="6" name="Text Box 4"/>
            <p:cNvSpPr txBox="1">
              <a:spLocks noChangeArrowheads="1"/>
            </p:cNvSpPr>
            <p:nvPr/>
          </p:nvSpPr>
          <p:spPr bwMode="auto">
            <a:xfrm>
              <a:off x="806" y="1081"/>
              <a:ext cx="2721" cy="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a:solidFill>
                    <a:srgbClr val="000000"/>
                  </a:solidFill>
                  <a:latin typeface="+mj-lt"/>
                </a:rPr>
                <a:t>(i)                       </a:t>
              </a:r>
              <a:r>
                <a:rPr lang="es-ES" altLang="en-US" dirty="0" err="1">
                  <a:solidFill>
                    <a:srgbClr val="000000"/>
                  </a:solidFill>
                  <a:latin typeface="+mj-lt"/>
                </a:rPr>
                <a:t>when</a:t>
              </a:r>
              <a:endParaRPr lang="es-ES" altLang="en-US" dirty="0">
                <a:solidFill>
                  <a:srgbClr val="000000"/>
                </a:solidFill>
                <a:latin typeface="+mj-lt"/>
              </a:endParaRPr>
            </a:p>
            <a:p>
              <a:pPr eaLnBrk="1" hangingPunct="1"/>
              <a:endParaRPr lang="es-ES" altLang="en-US" dirty="0">
                <a:solidFill>
                  <a:srgbClr val="000000"/>
                </a:solidFill>
                <a:latin typeface="+mj-lt"/>
              </a:endParaRPr>
            </a:p>
            <a:p>
              <a:pPr eaLnBrk="1" hangingPunct="1"/>
              <a:r>
                <a:rPr lang="es-ES" altLang="en-US" dirty="0">
                  <a:solidFill>
                    <a:srgbClr val="000000"/>
                  </a:solidFill>
                  <a:latin typeface="+mj-lt"/>
                </a:rPr>
                <a:t>(ii)                      </a:t>
              </a:r>
              <a:r>
                <a:rPr lang="es-ES" altLang="en-US" dirty="0" err="1">
                  <a:solidFill>
                    <a:srgbClr val="000000"/>
                  </a:solidFill>
                  <a:latin typeface="+mj-lt"/>
                </a:rPr>
                <a:t>when</a:t>
              </a:r>
              <a:endParaRPr lang="es-ES" altLang="en-US" dirty="0">
                <a:solidFill>
                  <a:srgbClr val="000000"/>
                </a:solidFill>
                <a:latin typeface="+mj-lt"/>
              </a:endParaRPr>
            </a:p>
            <a:p>
              <a:pPr eaLnBrk="1" hangingPunct="1"/>
              <a:endParaRPr lang="es-ES" altLang="en-US" dirty="0">
                <a:solidFill>
                  <a:srgbClr val="000000"/>
                </a:solidFill>
                <a:latin typeface="+mj-lt"/>
              </a:endParaRPr>
            </a:p>
            <a:p>
              <a:pPr eaLnBrk="1" hangingPunct="1">
                <a:buFontTx/>
                <a:buAutoNum type="romanLcParenBoth" startAt="3"/>
              </a:pPr>
              <a:r>
                <a:rPr lang="es-ES" altLang="en-US" dirty="0">
                  <a:solidFill>
                    <a:srgbClr val="000000"/>
                  </a:solidFill>
                  <a:latin typeface="+mj-lt"/>
                </a:rPr>
                <a:t>              </a:t>
              </a:r>
              <a:r>
                <a:rPr lang="es-ES" altLang="en-US" dirty="0" err="1">
                  <a:solidFill>
                    <a:srgbClr val="000000"/>
                  </a:solidFill>
                  <a:latin typeface="+mj-lt"/>
                </a:rPr>
                <a:t>is</a:t>
              </a:r>
              <a:r>
                <a:rPr lang="es-ES" altLang="en-US" dirty="0">
                  <a:solidFill>
                    <a:srgbClr val="000000"/>
                  </a:solidFill>
                  <a:latin typeface="+mj-lt"/>
                </a:rPr>
                <a:t> </a:t>
              </a:r>
              <a:r>
                <a:rPr lang="es-ES" altLang="en-US" dirty="0" err="1">
                  <a:solidFill>
                    <a:srgbClr val="000000"/>
                  </a:solidFill>
                  <a:latin typeface="+mj-lt"/>
                </a:rPr>
                <a:t>nondecreasing</a:t>
              </a:r>
              <a:r>
                <a:rPr lang="es-ES" altLang="en-US" dirty="0">
                  <a:solidFill>
                    <a:srgbClr val="000000"/>
                  </a:solidFill>
                  <a:latin typeface="+mj-lt"/>
                </a:rPr>
                <a:t>.</a:t>
              </a:r>
            </a:p>
            <a:p>
              <a:pPr eaLnBrk="1" hangingPunct="1">
                <a:buFontTx/>
                <a:buAutoNum type="romanLcParenBoth" startAt="3"/>
              </a:pPr>
              <a:endParaRPr lang="es-ES" altLang="en-US" dirty="0">
                <a:solidFill>
                  <a:srgbClr val="000000"/>
                </a:solidFill>
                <a:latin typeface="+mj-lt"/>
              </a:endParaRPr>
            </a:p>
            <a:p>
              <a:pPr eaLnBrk="1" hangingPunct="1"/>
              <a:endParaRPr lang="es-ES" altLang="en-US" dirty="0">
                <a:solidFill>
                  <a:srgbClr val="000000"/>
                </a:solidFill>
                <a:latin typeface="+mj-lt"/>
              </a:endParaRPr>
            </a:p>
            <a:p>
              <a:pPr eaLnBrk="1" hangingPunct="1">
                <a:buFontTx/>
                <a:buAutoNum type="romanLcParenBoth" startAt="4"/>
              </a:pPr>
              <a:r>
                <a:rPr lang="es-ES" altLang="en-US" dirty="0">
                  <a:solidFill>
                    <a:srgbClr val="000000"/>
                  </a:solidFill>
                  <a:latin typeface="+mj-lt"/>
                </a:rPr>
                <a:t>              </a:t>
              </a:r>
              <a:r>
                <a:rPr lang="es-ES" altLang="en-US" dirty="0" err="1">
                  <a:solidFill>
                    <a:srgbClr val="000000"/>
                  </a:solidFill>
                  <a:latin typeface="+mj-lt"/>
                </a:rPr>
                <a:t>is</a:t>
              </a:r>
              <a:r>
                <a:rPr lang="es-ES" altLang="en-US" dirty="0">
                  <a:solidFill>
                    <a:srgbClr val="000000"/>
                  </a:solidFill>
                  <a:latin typeface="+mj-lt"/>
                </a:rPr>
                <a:t> </a:t>
              </a:r>
              <a:r>
                <a:rPr lang="es-ES" altLang="en-US" dirty="0" err="1">
                  <a:solidFill>
                    <a:srgbClr val="000000"/>
                  </a:solidFill>
                  <a:latin typeface="+mj-lt"/>
                </a:rPr>
                <a:t>right-continuous</a:t>
              </a:r>
              <a:r>
                <a:rPr lang="es-ES" altLang="en-US" dirty="0">
                  <a:solidFill>
                    <a:srgbClr val="000000"/>
                  </a:solidFill>
                  <a:latin typeface="+mj-lt"/>
                </a:rPr>
                <a:t>.</a:t>
              </a:r>
            </a:p>
            <a:p>
              <a:pPr eaLnBrk="1" hangingPunct="1"/>
              <a:r>
                <a:rPr lang="es-ES" altLang="en-US" dirty="0">
                  <a:solidFill>
                    <a:srgbClr val="000000"/>
                  </a:solidFill>
                  <a:latin typeface="+mj-lt"/>
                </a:rPr>
                <a:t>                                                  </a:t>
              </a:r>
              <a:r>
                <a:rPr lang="es-ES" altLang="en-US" dirty="0" err="1">
                  <a:solidFill>
                    <a:srgbClr val="000000"/>
                  </a:solidFill>
                  <a:latin typeface="+mj-lt"/>
                </a:rPr>
                <a:t>when</a:t>
              </a:r>
              <a:endParaRPr lang="es-ES" altLang="en-US" dirty="0">
                <a:solidFill>
                  <a:srgbClr val="000000"/>
                </a:solidFill>
                <a:latin typeface="+mj-lt"/>
              </a:endParaRPr>
            </a:p>
          </p:txBody>
        </p:sp>
        <p:graphicFrame>
          <p:nvGraphicFramePr>
            <p:cNvPr id="7" name="Object 7"/>
            <p:cNvGraphicFramePr>
              <a:graphicFrameLocks noChangeAspect="1"/>
            </p:cNvGraphicFramePr>
            <p:nvPr>
              <p:extLst/>
            </p:nvPr>
          </p:nvGraphicFramePr>
          <p:xfrm>
            <a:off x="1038" y="1100"/>
            <a:ext cx="911" cy="292"/>
          </p:xfrm>
          <a:graphic>
            <a:graphicData uri="http://schemas.openxmlformats.org/presentationml/2006/ole">
              <mc:AlternateContent xmlns:mc="http://schemas.openxmlformats.org/markup-compatibility/2006">
                <mc:Choice xmlns:v="urn:schemas-microsoft-com:vml" Requires="v">
                  <p:oleObj spid="_x0000_s87222" name="Ecuación" r:id="rId6" imgW="634680" imgH="203040" progId="Equation.3">
                    <p:embed/>
                  </p:oleObj>
                </mc:Choice>
                <mc:Fallback>
                  <p:oleObj name="Ecuación" r:id="rId6" imgW="634680" imgH="203040" progId="Equation.3">
                    <p:embed/>
                    <p:pic>
                      <p:nvPicPr>
                        <p:cNvPr id="7"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 y="1100"/>
                          <a:ext cx="911"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2"/>
            <p:cNvGraphicFramePr>
              <a:graphicFrameLocks noChangeAspect="1"/>
            </p:cNvGraphicFramePr>
            <p:nvPr>
              <p:extLst/>
            </p:nvPr>
          </p:nvGraphicFramePr>
          <p:xfrm>
            <a:off x="1074" y="1574"/>
            <a:ext cx="875" cy="292"/>
          </p:xfrm>
          <a:graphic>
            <a:graphicData uri="http://schemas.openxmlformats.org/presentationml/2006/ole">
              <mc:AlternateContent xmlns:mc="http://schemas.openxmlformats.org/markup-compatibility/2006">
                <mc:Choice xmlns:v="urn:schemas-microsoft-com:vml" Requires="v">
                  <p:oleObj spid="_x0000_s87223" name="Ecuación" r:id="rId8" imgW="609480" imgH="203040" progId="Equation.3">
                    <p:embed/>
                  </p:oleObj>
                </mc:Choice>
                <mc:Fallback>
                  <p:oleObj name="Ecuación" r:id="rId8" imgW="609480" imgH="203040" progId="Equation.3">
                    <p:embed/>
                    <p:pic>
                      <p:nvPicPr>
                        <p:cNvPr id="8"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4" y="1574"/>
                          <a:ext cx="875"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3"/>
            <p:cNvGraphicFramePr>
              <a:graphicFrameLocks noChangeAspect="1"/>
            </p:cNvGraphicFramePr>
            <p:nvPr/>
          </p:nvGraphicFramePr>
          <p:xfrm>
            <a:off x="1248" y="2016"/>
            <a:ext cx="492" cy="292"/>
          </p:xfrm>
          <a:graphic>
            <a:graphicData uri="http://schemas.openxmlformats.org/presentationml/2006/ole">
              <mc:AlternateContent xmlns:mc="http://schemas.openxmlformats.org/markup-compatibility/2006">
                <mc:Choice xmlns:v="urn:schemas-microsoft-com:vml" Requires="v">
                  <p:oleObj spid="_x0000_s87224" name="Ecuación" r:id="rId10" imgW="342720" imgH="203040" progId="Equation.3">
                    <p:embed/>
                  </p:oleObj>
                </mc:Choice>
                <mc:Fallback>
                  <p:oleObj name="Ecuación" r:id="rId10" imgW="342720" imgH="203040" progId="Equation.3">
                    <p:embed/>
                    <p:pic>
                      <p:nvPicPr>
                        <p:cNvPr id="9"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8" y="2016"/>
                          <a:ext cx="492"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14"/>
            <p:cNvGraphicFramePr>
              <a:graphicFrameLocks noChangeAspect="1"/>
            </p:cNvGraphicFramePr>
            <p:nvPr/>
          </p:nvGraphicFramePr>
          <p:xfrm>
            <a:off x="1248" y="2684"/>
            <a:ext cx="492" cy="292"/>
          </p:xfrm>
          <a:graphic>
            <a:graphicData uri="http://schemas.openxmlformats.org/presentationml/2006/ole">
              <mc:AlternateContent xmlns:mc="http://schemas.openxmlformats.org/markup-compatibility/2006">
                <mc:Choice xmlns:v="urn:schemas-microsoft-com:vml" Requires="v">
                  <p:oleObj spid="_x0000_s87225" name="Ecuación" r:id="rId12" imgW="342720" imgH="203040" progId="Equation.3">
                    <p:embed/>
                  </p:oleObj>
                </mc:Choice>
                <mc:Fallback>
                  <p:oleObj name="Ecuación" r:id="rId12" imgW="342720" imgH="203040" progId="Equation.3">
                    <p:embed/>
                    <p:pic>
                      <p:nvPicPr>
                        <p:cNvPr id="1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8" y="2684"/>
                          <a:ext cx="492"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5"/>
            <p:cNvGraphicFramePr>
              <a:graphicFrameLocks noChangeAspect="1"/>
            </p:cNvGraphicFramePr>
            <p:nvPr/>
          </p:nvGraphicFramePr>
          <p:xfrm>
            <a:off x="3027" y="1149"/>
            <a:ext cx="765" cy="201"/>
          </p:xfrm>
          <a:graphic>
            <a:graphicData uri="http://schemas.openxmlformats.org/presentationml/2006/ole">
              <mc:AlternateContent xmlns:mc="http://schemas.openxmlformats.org/markup-compatibility/2006">
                <mc:Choice xmlns:v="urn:schemas-microsoft-com:vml" Requires="v">
                  <p:oleObj spid="_x0000_s87226" name="Ecuación" r:id="rId13" imgW="533160" imgH="139680" progId="Equation.3">
                    <p:embed/>
                  </p:oleObj>
                </mc:Choice>
                <mc:Fallback>
                  <p:oleObj name="Ecuación" r:id="rId13" imgW="533160" imgH="139680" progId="Equation.3">
                    <p:embed/>
                    <p:pic>
                      <p:nvPicPr>
                        <p:cNvPr id="11"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27" y="1149"/>
                          <a:ext cx="765"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6"/>
            <p:cNvGraphicFramePr>
              <a:graphicFrameLocks noChangeAspect="1"/>
            </p:cNvGraphicFramePr>
            <p:nvPr/>
          </p:nvGraphicFramePr>
          <p:xfrm>
            <a:off x="3024" y="1575"/>
            <a:ext cx="765" cy="219"/>
          </p:xfrm>
          <a:graphic>
            <a:graphicData uri="http://schemas.openxmlformats.org/presentationml/2006/ole">
              <mc:AlternateContent xmlns:mc="http://schemas.openxmlformats.org/markup-compatibility/2006">
                <mc:Choice xmlns:v="urn:schemas-microsoft-com:vml" Requires="v">
                  <p:oleObj spid="_x0000_s87227" name="Ecuación" r:id="rId15" imgW="533160" imgH="152280" progId="Equation.3">
                    <p:embed/>
                  </p:oleObj>
                </mc:Choice>
                <mc:Fallback>
                  <p:oleObj name="Ecuación" r:id="rId15" imgW="533160" imgH="152280" progId="Equation.3">
                    <p:embed/>
                    <p:pic>
                      <p:nvPicPr>
                        <p:cNvPr id="12"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24" y="1575"/>
                          <a:ext cx="765"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17"/>
            <p:cNvGraphicFramePr>
              <a:graphicFrameLocks noChangeAspect="1"/>
            </p:cNvGraphicFramePr>
            <p:nvPr/>
          </p:nvGraphicFramePr>
          <p:xfrm>
            <a:off x="2038" y="2330"/>
            <a:ext cx="2186" cy="310"/>
          </p:xfrm>
          <a:graphic>
            <a:graphicData uri="http://schemas.openxmlformats.org/presentationml/2006/ole">
              <mc:AlternateContent xmlns:mc="http://schemas.openxmlformats.org/markup-compatibility/2006">
                <mc:Choice xmlns:v="urn:schemas-microsoft-com:vml" Requires="v">
                  <p:oleObj spid="_x0000_s87228" name="Ecuación" r:id="rId17" imgW="1523880" imgH="215640" progId="Equation.3">
                    <p:embed/>
                  </p:oleObj>
                </mc:Choice>
                <mc:Fallback>
                  <p:oleObj name="Ecuación" r:id="rId17" imgW="1523880" imgH="215640" progId="Equation.3">
                    <p:embed/>
                    <p:pic>
                      <p:nvPicPr>
                        <p:cNvPr id="13"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38" y="2330"/>
                          <a:ext cx="2186"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18"/>
            <p:cNvGraphicFramePr>
              <a:graphicFrameLocks noChangeAspect="1"/>
            </p:cNvGraphicFramePr>
            <p:nvPr>
              <p:extLst/>
            </p:nvPr>
          </p:nvGraphicFramePr>
          <p:xfrm>
            <a:off x="1573" y="2938"/>
            <a:ext cx="1311" cy="328"/>
          </p:xfrm>
          <a:graphic>
            <a:graphicData uri="http://schemas.openxmlformats.org/presentationml/2006/ole">
              <mc:AlternateContent xmlns:mc="http://schemas.openxmlformats.org/markup-compatibility/2006">
                <mc:Choice xmlns:v="urn:schemas-microsoft-com:vml" Requires="v">
                  <p:oleObj spid="_x0000_s87229" name="Ecuación" r:id="rId19" imgW="914400" imgH="228600" progId="Equation.3">
                    <p:embed/>
                  </p:oleObj>
                </mc:Choice>
                <mc:Fallback>
                  <p:oleObj name="Ecuación" r:id="rId19" imgW="914400" imgH="228600" progId="Equation.3">
                    <p:embed/>
                    <p:pic>
                      <p:nvPicPr>
                        <p:cNvPr id="14" name="Object 1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73" y="2938"/>
                          <a:ext cx="1311"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19"/>
            <p:cNvGraphicFramePr>
              <a:graphicFrameLocks noChangeAspect="1"/>
            </p:cNvGraphicFramePr>
            <p:nvPr/>
          </p:nvGraphicFramePr>
          <p:xfrm>
            <a:off x="4224" y="2921"/>
            <a:ext cx="656" cy="583"/>
          </p:xfrm>
          <a:graphic>
            <a:graphicData uri="http://schemas.openxmlformats.org/presentationml/2006/ole">
              <mc:AlternateContent xmlns:mc="http://schemas.openxmlformats.org/markup-compatibility/2006">
                <mc:Choice xmlns:v="urn:schemas-microsoft-com:vml" Requires="v">
                  <p:oleObj spid="_x0000_s87230" name="Ecuación" r:id="rId21" imgW="457200" imgH="406080" progId="Equation.3">
                    <p:embed/>
                  </p:oleObj>
                </mc:Choice>
                <mc:Fallback>
                  <p:oleObj name="Ecuación" r:id="rId21" imgW="457200" imgH="406080" progId="Equation.3">
                    <p:embed/>
                    <p:pic>
                      <p:nvPicPr>
                        <p:cNvPr id="15" name="Object 1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24" y="2921"/>
                          <a:ext cx="656" cy="5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6809707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5123" name="Rectangle 5"/>
          <p:cNvSpPr>
            <a:spLocks noGrp="1" noChangeArrowheads="1"/>
          </p:cNvSpPr>
          <p:nvPr>
            <p:ph type="body" idx="1"/>
          </p:nvPr>
        </p:nvSpPr>
        <p:spPr>
          <a:xfrm>
            <a:off x="1029930" y="1690688"/>
            <a:ext cx="10515600" cy="4351338"/>
          </a:xfrm>
        </p:spPr>
        <p:txBody>
          <a:bodyPr>
            <a:normAutofit/>
          </a:bodyPr>
          <a:lstStyle/>
          <a:p>
            <a:r>
              <a:rPr lang="es-ES" altLang="en-US" dirty="0" err="1">
                <a:solidFill>
                  <a:srgbClr val="000000"/>
                </a:solidFill>
                <a:latin typeface="+mj-lt"/>
              </a:rPr>
              <a:t>For</a:t>
            </a:r>
            <a:r>
              <a:rPr lang="es-ES" altLang="en-US" dirty="0">
                <a:solidFill>
                  <a:srgbClr val="000000"/>
                </a:solidFill>
                <a:latin typeface="+mj-lt"/>
              </a:rPr>
              <a:t> a </a:t>
            </a:r>
            <a:r>
              <a:rPr lang="es-ES" altLang="en-US" dirty="0" err="1">
                <a:solidFill>
                  <a:srgbClr val="000000"/>
                </a:solidFill>
                <a:latin typeface="+mj-lt"/>
              </a:rPr>
              <a:t>random</a:t>
            </a:r>
            <a:r>
              <a:rPr lang="es-ES" altLang="en-US" dirty="0">
                <a:solidFill>
                  <a:srgbClr val="000000"/>
                </a:solidFill>
                <a:latin typeface="+mj-lt"/>
              </a:rPr>
              <a:t> variable, </a:t>
            </a:r>
            <a:r>
              <a:rPr lang="es-ES" altLang="en-US" dirty="0" err="1">
                <a:solidFill>
                  <a:srgbClr val="000000"/>
                </a:solidFill>
                <a:latin typeface="+mj-lt"/>
              </a:rPr>
              <a:t>we</a:t>
            </a:r>
            <a:r>
              <a:rPr lang="es-ES" altLang="en-US" dirty="0">
                <a:solidFill>
                  <a:srgbClr val="000000"/>
                </a:solidFill>
                <a:latin typeface="+mj-lt"/>
              </a:rPr>
              <a:t> define </a:t>
            </a:r>
          </a:p>
          <a:p>
            <a:r>
              <a:rPr lang="es-ES" altLang="en-US" dirty="0">
                <a:solidFill>
                  <a:srgbClr val="000000"/>
                </a:solidFill>
                <a:latin typeface="+mj-lt"/>
              </a:rPr>
              <a:t>	</a:t>
            </a:r>
            <a:r>
              <a:rPr lang="es-ES" altLang="en-US" dirty="0" err="1">
                <a:solidFill>
                  <a:srgbClr val="000000"/>
                </a:solidFill>
                <a:latin typeface="+mj-lt"/>
              </a:rPr>
              <a:t>Probability</a:t>
            </a:r>
            <a:r>
              <a:rPr lang="es-ES" altLang="en-US" dirty="0">
                <a:solidFill>
                  <a:srgbClr val="000000"/>
                </a:solidFill>
                <a:latin typeface="+mj-lt"/>
              </a:rPr>
              <a:t> </a:t>
            </a:r>
            <a:r>
              <a:rPr lang="es-ES" altLang="en-US" dirty="0" err="1">
                <a:solidFill>
                  <a:srgbClr val="000000"/>
                </a:solidFill>
                <a:latin typeface="+mj-lt"/>
              </a:rPr>
              <a:t>function</a:t>
            </a:r>
            <a:r>
              <a:rPr lang="es-ES" altLang="en-US" dirty="0">
                <a:solidFill>
                  <a:srgbClr val="000000"/>
                </a:solidFill>
                <a:latin typeface="+mj-lt"/>
              </a:rPr>
              <a:t> </a:t>
            </a:r>
          </a:p>
          <a:p>
            <a:r>
              <a:rPr lang="es-ES" altLang="en-US" dirty="0">
                <a:solidFill>
                  <a:srgbClr val="000000"/>
                </a:solidFill>
                <a:latin typeface="+mj-lt"/>
              </a:rPr>
              <a:t>	</a:t>
            </a:r>
            <a:r>
              <a:rPr lang="es-ES" altLang="en-US" dirty="0" err="1">
                <a:solidFill>
                  <a:srgbClr val="000000"/>
                </a:solidFill>
                <a:latin typeface="+mj-lt"/>
              </a:rPr>
              <a:t>Density</a:t>
            </a:r>
            <a:r>
              <a:rPr lang="es-ES" altLang="en-US" dirty="0">
                <a:solidFill>
                  <a:srgbClr val="000000"/>
                </a:solidFill>
                <a:latin typeface="+mj-lt"/>
              </a:rPr>
              <a:t> </a:t>
            </a:r>
            <a:r>
              <a:rPr lang="es-ES" altLang="en-US" dirty="0" err="1">
                <a:solidFill>
                  <a:srgbClr val="000000"/>
                </a:solidFill>
                <a:latin typeface="+mj-lt"/>
              </a:rPr>
              <a:t>function</a:t>
            </a:r>
            <a:r>
              <a:rPr lang="es-ES" altLang="en-US" dirty="0">
                <a:solidFill>
                  <a:srgbClr val="000000"/>
                </a:solidFill>
                <a:latin typeface="+mj-lt"/>
              </a:rPr>
              <a:t>,</a:t>
            </a:r>
          </a:p>
          <a:p>
            <a:pPr marL="0" indent="0">
              <a:buNone/>
            </a:pPr>
            <a:endParaRPr lang="es-ES" altLang="en-US" dirty="0">
              <a:solidFill>
                <a:srgbClr val="000000"/>
              </a:solidFill>
              <a:latin typeface="+mj-lt"/>
            </a:endParaRPr>
          </a:p>
          <a:p>
            <a:r>
              <a:rPr lang="es-ES" altLang="en-US" dirty="0" err="1">
                <a:solidFill>
                  <a:srgbClr val="000000"/>
                </a:solidFill>
                <a:latin typeface="+mj-lt"/>
              </a:rPr>
              <a:t>depending</a:t>
            </a:r>
            <a:r>
              <a:rPr lang="es-ES" altLang="en-US" dirty="0">
                <a:solidFill>
                  <a:srgbClr val="000000"/>
                </a:solidFill>
                <a:latin typeface="+mj-lt"/>
              </a:rPr>
              <a:t> </a:t>
            </a:r>
            <a:r>
              <a:rPr lang="es-ES" altLang="en-US" dirty="0" err="1">
                <a:solidFill>
                  <a:srgbClr val="000000"/>
                </a:solidFill>
                <a:latin typeface="+mj-lt"/>
              </a:rPr>
              <a:t>on</a:t>
            </a:r>
            <a:r>
              <a:rPr lang="es-ES" altLang="en-US" dirty="0">
                <a:solidFill>
                  <a:srgbClr val="000000"/>
                </a:solidFill>
                <a:latin typeface="+mj-lt"/>
              </a:rPr>
              <a:t> </a:t>
            </a:r>
            <a:r>
              <a:rPr lang="es-ES" altLang="en-US" dirty="0" err="1">
                <a:solidFill>
                  <a:srgbClr val="000000"/>
                </a:solidFill>
                <a:latin typeface="+mj-lt"/>
              </a:rPr>
              <a:t>whether</a:t>
            </a:r>
            <a:r>
              <a:rPr lang="es-ES" altLang="en-US" dirty="0">
                <a:solidFill>
                  <a:srgbClr val="000000"/>
                </a:solidFill>
                <a:latin typeface="+mj-lt"/>
              </a:rPr>
              <a:t> </a:t>
            </a:r>
            <a:r>
              <a:rPr lang="es-ES" altLang="en-US" dirty="0" err="1">
                <a:solidFill>
                  <a:srgbClr val="000000"/>
                </a:solidFill>
                <a:latin typeface="+mj-lt"/>
              </a:rPr>
              <a:t>it</a:t>
            </a:r>
            <a:r>
              <a:rPr lang="es-ES" altLang="en-US" dirty="0">
                <a:solidFill>
                  <a:srgbClr val="000000"/>
                </a:solidFill>
                <a:latin typeface="+mj-lt"/>
              </a:rPr>
              <a:t> </a:t>
            </a:r>
            <a:r>
              <a:rPr lang="es-ES" altLang="en-US" dirty="0" err="1">
                <a:solidFill>
                  <a:srgbClr val="000000"/>
                </a:solidFill>
                <a:latin typeface="+mj-lt"/>
              </a:rPr>
              <a:t>is</a:t>
            </a:r>
            <a:r>
              <a:rPr lang="es-ES" altLang="en-US" dirty="0">
                <a:solidFill>
                  <a:srgbClr val="000000"/>
                </a:solidFill>
                <a:latin typeface="+mj-lt"/>
              </a:rPr>
              <a:t> </a:t>
            </a:r>
            <a:r>
              <a:rPr lang="es-ES" altLang="en-US" dirty="0" err="1">
                <a:solidFill>
                  <a:srgbClr val="000000"/>
                </a:solidFill>
                <a:latin typeface="+mj-lt"/>
              </a:rPr>
              <a:t>discrete</a:t>
            </a:r>
            <a:r>
              <a:rPr lang="es-ES" altLang="en-US" dirty="0">
                <a:solidFill>
                  <a:srgbClr val="000000"/>
                </a:solidFill>
                <a:latin typeface="+mj-lt"/>
              </a:rPr>
              <a:t> </a:t>
            </a:r>
            <a:r>
              <a:rPr lang="es-ES" altLang="en-US" dirty="0" err="1">
                <a:solidFill>
                  <a:srgbClr val="000000"/>
                </a:solidFill>
                <a:latin typeface="+mj-lt"/>
              </a:rPr>
              <a:t>or</a:t>
            </a:r>
            <a:r>
              <a:rPr lang="es-ES" altLang="en-US" dirty="0">
                <a:solidFill>
                  <a:srgbClr val="000000"/>
                </a:solidFill>
                <a:latin typeface="+mj-lt"/>
              </a:rPr>
              <a:t> </a:t>
            </a:r>
            <a:r>
              <a:rPr lang="es-ES" altLang="en-US" dirty="0" err="1">
                <a:solidFill>
                  <a:srgbClr val="000000"/>
                </a:solidFill>
                <a:latin typeface="+mj-lt"/>
              </a:rPr>
              <a:t>continuous</a:t>
            </a:r>
            <a:endParaRPr lang="es-ES" altLang="en-US" dirty="0">
              <a:solidFill>
                <a:srgbClr val="000000"/>
              </a:solidFill>
              <a:latin typeface="+mj-lt"/>
            </a:endParaRPr>
          </a:p>
          <a:p>
            <a:pPr lvl="2">
              <a:buNone/>
            </a:pPr>
            <a:endParaRPr lang="es-ES" alt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638750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2803525" y="1563688"/>
            <a:ext cx="26731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Probability</a:t>
            </a:r>
            <a:r>
              <a:rPr lang="es-ES" altLang="en-US" dirty="0">
                <a:solidFill>
                  <a:srgbClr val="000000"/>
                </a:solidFill>
                <a:latin typeface="+mj-lt"/>
              </a:rPr>
              <a:t> </a:t>
            </a:r>
            <a:r>
              <a:rPr lang="es-ES" altLang="en-US" dirty="0" err="1">
                <a:solidFill>
                  <a:srgbClr val="000000"/>
                </a:solidFill>
                <a:latin typeface="+mj-lt"/>
              </a:rPr>
              <a:t>function</a:t>
            </a:r>
            <a:r>
              <a:rPr lang="es-ES" altLang="en-US" dirty="0">
                <a:solidFill>
                  <a:srgbClr val="000000"/>
                </a:solidFill>
                <a:latin typeface="+mj-lt"/>
              </a:rPr>
              <a:t> </a:t>
            </a:r>
          </a:p>
        </p:txBody>
      </p:sp>
      <p:sp>
        <p:nvSpPr>
          <p:cNvPr id="4" name="Text Box 10"/>
          <p:cNvSpPr txBox="1">
            <a:spLocks noChangeArrowheads="1"/>
          </p:cNvSpPr>
          <p:nvPr/>
        </p:nvSpPr>
        <p:spPr bwMode="auto">
          <a:xfrm>
            <a:off x="2789239" y="3429000"/>
            <a:ext cx="1071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verifies</a:t>
            </a:r>
            <a:endParaRPr lang="es-ES" altLang="en-US" dirty="0">
              <a:solidFill>
                <a:srgbClr val="000000"/>
              </a:solidFill>
              <a:latin typeface="+mj-lt"/>
            </a:endParaRPr>
          </a:p>
        </p:txBody>
      </p:sp>
      <p:graphicFrame>
        <p:nvGraphicFramePr>
          <p:cNvPr id="5" name="Object 15"/>
          <p:cNvGraphicFramePr>
            <a:graphicFrameLocks noChangeAspect="1"/>
          </p:cNvGraphicFramePr>
          <p:nvPr/>
        </p:nvGraphicFramePr>
        <p:xfrm>
          <a:off x="4171951" y="2170114"/>
          <a:ext cx="3654425" cy="496887"/>
        </p:xfrm>
        <a:graphic>
          <a:graphicData uri="http://schemas.openxmlformats.org/presentationml/2006/ole">
            <mc:AlternateContent xmlns:mc="http://schemas.openxmlformats.org/markup-compatibility/2006">
              <mc:Choice xmlns:v="urn:schemas-microsoft-com:vml" Requires="v">
                <p:oleObj spid="_x0000_s88101" name="Ecuación" r:id="rId4" imgW="1587240" imgH="215640" progId="Equation.3">
                  <p:embed/>
                </p:oleObj>
              </mc:Choice>
              <mc:Fallback>
                <p:oleObj name="Ecuación" r:id="rId4" imgW="1587240" imgH="215640" progId="Equation.3">
                  <p:embed/>
                  <p:pic>
                    <p:nvPicPr>
                      <p:cNvPr id="5"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1951" y="2170114"/>
                        <a:ext cx="3654425"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6"/>
          <p:cNvGraphicFramePr>
            <a:graphicFrameLocks noChangeAspect="1"/>
          </p:cNvGraphicFramePr>
          <p:nvPr/>
        </p:nvGraphicFramePr>
        <p:xfrm>
          <a:off x="4397376" y="4129088"/>
          <a:ext cx="2162175" cy="1814512"/>
        </p:xfrm>
        <a:graphic>
          <a:graphicData uri="http://schemas.openxmlformats.org/presentationml/2006/ole">
            <mc:AlternateContent xmlns:mc="http://schemas.openxmlformats.org/markup-compatibility/2006">
              <mc:Choice xmlns:v="urn:schemas-microsoft-com:vml" Requires="v">
                <p:oleObj spid="_x0000_s88102" name="Ecuación" r:id="rId6" imgW="939600" imgH="787320" progId="Equation.3">
                  <p:embed/>
                </p:oleObj>
              </mc:Choice>
              <mc:Fallback>
                <p:oleObj name="Ecuación" r:id="rId6" imgW="939600" imgH="787320" progId="Equation.3">
                  <p:embed/>
                  <p:pic>
                    <p:nvPicPr>
                      <p:cNvPr id="6"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7376" y="4129088"/>
                        <a:ext cx="2162175" cy="1814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7387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2803526" y="1447800"/>
            <a:ext cx="3638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Probability</a:t>
            </a:r>
            <a:r>
              <a:rPr lang="es-ES" altLang="en-US" dirty="0">
                <a:solidFill>
                  <a:srgbClr val="000000"/>
                </a:solidFill>
                <a:latin typeface="+mj-lt"/>
              </a:rPr>
              <a:t> </a:t>
            </a:r>
            <a:r>
              <a:rPr lang="es-ES" altLang="en-US" dirty="0" err="1">
                <a:solidFill>
                  <a:srgbClr val="000000"/>
                </a:solidFill>
                <a:latin typeface="+mj-lt"/>
              </a:rPr>
              <a:t>density</a:t>
            </a:r>
            <a:r>
              <a:rPr lang="es-ES" altLang="en-US" dirty="0">
                <a:solidFill>
                  <a:srgbClr val="000000"/>
                </a:solidFill>
                <a:latin typeface="+mj-lt"/>
              </a:rPr>
              <a:t> </a:t>
            </a:r>
            <a:r>
              <a:rPr lang="es-ES" altLang="en-US" dirty="0" err="1">
                <a:solidFill>
                  <a:srgbClr val="000000"/>
                </a:solidFill>
                <a:latin typeface="+mj-lt"/>
              </a:rPr>
              <a:t>function</a:t>
            </a:r>
            <a:r>
              <a:rPr lang="es-ES" altLang="en-US" dirty="0">
                <a:solidFill>
                  <a:srgbClr val="000000"/>
                </a:solidFill>
                <a:latin typeface="+mj-lt"/>
              </a:rPr>
              <a:t> </a:t>
            </a:r>
          </a:p>
        </p:txBody>
      </p:sp>
      <p:sp>
        <p:nvSpPr>
          <p:cNvPr id="4" name="Text Box 5"/>
          <p:cNvSpPr txBox="1">
            <a:spLocks noChangeArrowheads="1"/>
          </p:cNvSpPr>
          <p:nvPr/>
        </p:nvSpPr>
        <p:spPr bwMode="auto">
          <a:xfrm>
            <a:off x="9906001" y="6172201"/>
            <a:ext cx="543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42556E10-2A86-4615-9871-4CBA61BD0975}" type="slidenum">
              <a:rPr lang="es-ES" altLang="en-US">
                <a:solidFill>
                  <a:srgbClr val="FFFFFF"/>
                </a:solidFill>
              </a:rPr>
              <a:pPr eaLnBrk="1" hangingPunct="1"/>
              <a:t>46</a:t>
            </a:fld>
            <a:endParaRPr lang="es-ES" altLang="en-US">
              <a:solidFill>
                <a:srgbClr val="FFFFFF"/>
              </a:solidFill>
            </a:endParaRPr>
          </a:p>
        </p:txBody>
      </p:sp>
      <p:graphicFrame>
        <p:nvGraphicFramePr>
          <p:cNvPr id="5" name="Object 8"/>
          <p:cNvGraphicFramePr>
            <a:graphicFrameLocks noChangeAspect="1"/>
          </p:cNvGraphicFramePr>
          <p:nvPr/>
        </p:nvGraphicFramePr>
        <p:xfrm>
          <a:off x="5562600" y="2133600"/>
          <a:ext cx="781050" cy="463550"/>
        </p:xfrm>
        <a:graphic>
          <a:graphicData uri="http://schemas.openxmlformats.org/presentationml/2006/ole">
            <mc:AlternateContent xmlns:mc="http://schemas.openxmlformats.org/markup-compatibility/2006">
              <mc:Choice xmlns:v="urn:schemas-microsoft-com:vml" Requires="v">
                <p:oleObj spid="_x0000_s89143" name="Ecuación" r:id="rId4" imgW="342720" imgH="203040" progId="Equation.3">
                  <p:embed/>
                </p:oleObj>
              </mc:Choice>
              <mc:Fallback>
                <p:oleObj name="Ecuación" r:id="rId4" imgW="342720" imgH="203040" progId="Equation.3">
                  <p:embed/>
                  <p:pic>
                    <p:nvPicPr>
                      <p:cNvPr id="5"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2133600"/>
                        <a:ext cx="78105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9"/>
          <p:cNvSpPr txBox="1">
            <a:spLocks noChangeArrowheads="1"/>
          </p:cNvSpPr>
          <p:nvPr/>
        </p:nvSpPr>
        <p:spPr bwMode="auto">
          <a:xfrm>
            <a:off x="2794245" y="2667447"/>
            <a:ext cx="10713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verifies</a:t>
            </a:r>
            <a:endParaRPr lang="es-ES" altLang="en-US" dirty="0">
              <a:solidFill>
                <a:srgbClr val="000000"/>
              </a:solidFill>
              <a:latin typeface="+mj-lt"/>
            </a:endParaRPr>
          </a:p>
        </p:txBody>
      </p:sp>
      <p:graphicFrame>
        <p:nvGraphicFramePr>
          <p:cNvPr id="7" name="Object 10"/>
          <p:cNvGraphicFramePr>
            <a:graphicFrameLocks noChangeAspect="1"/>
          </p:cNvGraphicFramePr>
          <p:nvPr/>
        </p:nvGraphicFramePr>
        <p:xfrm>
          <a:off x="3865564" y="3478214"/>
          <a:ext cx="2776537" cy="1169987"/>
        </p:xfrm>
        <a:graphic>
          <a:graphicData uri="http://schemas.openxmlformats.org/presentationml/2006/ole">
            <mc:AlternateContent xmlns:mc="http://schemas.openxmlformats.org/markup-compatibility/2006">
              <mc:Choice xmlns:v="urn:schemas-microsoft-com:vml" Requires="v">
                <p:oleObj spid="_x0000_s89144" name="Ecuación" r:id="rId6" imgW="1206360" imgH="507960" progId="Equation.3">
                  <p:embed/>
                </p:oleObj>
              </mc:Choice>
              <mc:Fallback>
                <p:oleObj name="Ecuación" r:id="rId6" imgW="1206360" imgH="507960" progId="Equation.3">
                  <p:embed/>
                  <p:pic>
                    <p:nvPicPr>
                      <p:cNvPr id="7"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5564" y="3478214"/>
                        <a:ext cx="2776537" cy="1169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11"/>
          <p:cNvSpPr txBox="1">
            <a:spLocks noChangeArrowheads="1"/>
          </p:cNvSpPr>
          <p:nvPr/>
        </p:nvSpPr>
        <p:spPr bwMode="auto">
          <a:xfrm>
            <a:off x="2819401" y="4648200"/>
            <a:ext cx="12487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We</a:t>
            </a:r>
            <a:r>
              <a:rPr lang="es-ES" altLang="en-US" dirty="0">
                <a:solidFill>
                  <a:srgbClr val="000000"/>
                </a:solidFill>
                <a:latin typeface="+mj-lt"/>
              </a:rPr>
              <a:t> </a:t>
            </a:r>
            <a:r>
              <a:rPr lang="es-ES" altLang="en-US" dirty="0" err="1">
                <a:solidFill>
                  <a:srgbClr val="000000"/>
                </a:solidFill>
                <a:latin typeface="+mj-lt"/>
              </a:rPr>
              <a:t>have</a:t>
            </a:r>
            <a:endParaRPr lang="es-ES" altLang="en-US" dirty="0">
              <a:solidFill>
                <a:srgbClr val="000000"/>
              </a:solidFill>
              <a:latin typeface="+mj-lt"/>
            </a:endParaRPr>
          </a:p>
        </p:txBody>
      </p:sp>
      <p:graphicFrame>
        <p:nvGraphicFramePr>
          <p:cNvPr id="9" name="Object 14"/>
          <p:cNvGraphicFramePr>
            <a:graphicFrameLocks noChangeAspect="1"/>
          </p:cNvGraphicFramePr>
          <p:nvPr/>
        </p:nvGraphicFramePr>
        <p:xfrm>
          <a:off x="3424239" y="5029201"/>
          <a:ext cx="5083175" cy="760413"/>
        </p:xfrm>
        <a:graphic>
          <a:graphicData uri="http://schemas.openxmlformats.org/presentationml/2006/ole">
            <mc:AlternateContent xmlns:mc="http://schemas.openxmlformats.org/markup-compatibility/2006">
              <mc:Choice xmlns:v="urn:schemas-microsoft-com:vml" Requires="v">
                <p:oleObj spid="_x0000_s89145" name="Ecuación" r:id="rId8" imgW="2209680" imgH="330120" progId="Equation.3">
                  <p:embed/>
                </p:oleObj>
              </mc:Choice>
              <mc:Fallback>
                <p:oleObj name="Ecuación" r:id="rId8" imgW="2209680" imgH="330120" progId="Equation.3">
                  <p:embed/>
                  <p:pic>
                    <p:nvPicPr>
                      <p:cNvPr id="9"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4239" y="5029201"/>
                        <a:ext cx="5083175" cy="760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 Box 15"/>
          <p:cNvSpPr txBox="1">
            <a:spLocks noChangeArrowheads="1"/>
          </p:cNvSpPr>
          <p:nvPr/>
        </p:nvSpPr>
        <p:spPr bwMode="auto">
          <a:xfrm>
            <a:off x="7162800" y="6234113"/>
            <a:ext cx="2351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600" b="1">
                <a:solidFill>
                  <a:srgbClr val="FFFFFF"/>
                </a:solidFill>
              </a:rPr>
              <a:t>RANDOM VARIABLES</a:t>
            </a:r>
          </a:p>
        </p:txBody>
      </p:sp>
    </p:spTree>
    <p:extLst>
      <p:ext uri="{BB962C8B-B14F-4D97-AF65-F5344CB8AC3E}">
        <p14:creationId xmlns:p14="http://schemas.microsoft.com/office/powerpoint/2010/main" val="1338202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2803525" y="1716089"/>
            <a:ext cx="548765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a:solidFill>
                  <a:srgbClr val="000000"/>
                </a:solidFill>
                <a:latin typeface="+mj-lt"/>
              </a:rPr>
              <a:t>       </a:t>
            </a:r>
            <a:r>
              <a:rPr lang="es-ES" altLang="en-US" dirty="0" err="1">
                <a:solidFill>
                  <a:srgbClr val="000000"/>
                </a:solidFill>
                <a:latin typeface="+mj-lt"/>
              </a:rPr>
              <a:t>completely</a:t>
            </a:r>
            <a:r>
              <a:rPr lang="es-ES" altLang="en-US" dirty="0">
                <a:solidFill>
                  <a:srgbClr val="000000"/>
                </a:solidFill>
                <a:latin typeface="+mj-lt"/>
              </a:rPr>
              <a:t> determines </a:t>
            </a:r>
            <a:r>
              <a:rPr lang="es-ES" altLang="en-US" dirty="0" err="1">
                <a:solidFill>
                  <a:srgbClr val="000000"/>
                </a:solidFill>
                <a:latin typeface="+mj-lt"/>
              </a:rPr>
              <a:t>the</a:t>
            </a:r>
            <a:r>
              <a:rPr lang="es-ES" altLang="en-US" dirty="0">
                <a:solidFill>
                  <a:srgbClr val="000000"/>
                </a:solidFill>
                <a:latin typeface="+mj-lt"/>
              </a:rPr>
              <a:t> </a:t>
            </a:r>
            <a:r>
              <a:rPr lang="es-ES" altLang="en-US" dirty="0" err="1">
                <a:solidFill>
                  <a:srgbClr val="000000"/>
                </a:solidFill>
                <a:latin typeface="+mj-lt"/>
              </a:rPr>
              <a:t>distribution</a:t>
            </a:r>
            <a:endParaRPr lang="es-ES" altLang="en-US" dirty="0">
              <a:solidFill>
                <a:srgbClr val="000000"/>
              </a:solidFill>
              <a:latin typeface="+mj-lt"/>
            </a:endParaRPr>
          </a:p>
          <a:p>
            <a:pPr eaLnBrk="1" hangingPunct="1"/>
            <a:r>
              <a:rPr lang="es-ES" altLang="en-US" dirty="0">
                <a:solidFill>
                  <a:srgbClr val="000000"/>
                </a:solidFill>
                <a:latin typeface="+mj-lt"/>
              </a:rPr>
              <a:t>of a </a:t>
            </a:r>
            <a:r>
              <a:rPr lang="es-ES" altLang="en-US" dirty="0" err="1">
                <a:solidFill>
                  <a:srgbClr val="000000"/>
                </a:solidFill>
                <a:latin typeface="+mj-lt"/>
              </a:rPr>
              <a:t>random</a:t>
            </a:r>
            <a:r>
              <a:rPr lang="es-ES" altLang="en-US" dirty="0">
                <a:solidFill>
                  <a:srgbClr val="000000"/>
                </a:solidFill>
                <a:latin typeface="+mj-lt"/>
              </a:rPr>
              <a:t> variable.</a:t>
            </a:r>
          </a:p>
        </p:txBody>
      </p:sp>
      <p:graphicFrame>
        <p:nvGraphicFramePr>
          <p:cNvPr id="4" name="Object 7"/>
          <p:cNvGraphicFramePr>
            <a:graphicFrameLocks noChangeAspect="1"/>
          </p:cNvGraphicFramePr>
          <p:nvPr>
            <p:extLst/>
          </p:nvPr>
        </p:nvGraphicFramePr>
        <p:xfrm>
          <a:off x="2917518" y="1725461"/>
          <a:ext cx="374650" cy="417512"/>
        </p:xfrm>
        <a:graphic>
          <a:graphicData uri="http://schemas.openxmlformats.org/presentationml/2006/ole">
            <mc:AlternateContent xmlns:mc="http://schemas.openxmlformats.org/markup-compatibility/2006">
              <mc:Choice xmlns:v="urn:schemas-microsoft-com:vml" Requires="v">
                <p:oleObj spid="_x0000_s90149" name="Ecuación" r:id="rId4" imgW="164880" imgH="164880" progId="Equation.3">
                  <p:embed/>
                </p:oleObj>
              </mc:Choice>
              <mc:Fallback>
                <p:oleObj name="Ecuación" r:id="rId4" imgW="164880" imgH="164880" progId="Equation.3">
                  <p:embed/>
                  <p:pic>
                    <p:nvPicPr>
                      <p:cNvPr id="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7518" y="1725461"/>
                        <a:ext cx="374650" cy="417512"/>
                      </a:xfrm>
                      <a:prstGeom prst="rect">
                        <a:avLst/>
                      </a:prstGeom>
                      <a:noFill/>
                      <a:ln>
                        <a:noFill/>
                      </a:ln>
                      <a:effectLst/>
                    </p:spPr>
                  </p:pic>
                </p:oleObj>
              </mc:Fallback>
            </mc:AlternateContent>
          </a:graphicData>
        </a:graphic>
      </p:graphicFrame>
      <p:graphicFrame>
        <p:nvGraphicFramePr>
          <p:cNvPr id="5" name="Object 19"/>
          <p:cNvGraphicFramePr>
            <a:graphicFrameLocks noChangeAspect="1"/>
          </p:cNvGraphicFramePr>
          <p:nvPr/>
        </p:nvGraphicFramePr>
        <p:xfrm>
          <a:off x="3505201" y="2838451"/>
          <a:ext cx="5667375" cy="1624013"/>
        </p:xfrm>
        <a:graphic>
          <a:graphicData uri="http://schemas.openxmlformats.org/presentationml/2006/ole">
            <mc:AlternateContent xmlns:mc="http://schemas.openxmlformats.org/markup-compatibility/2006">
              <mc:Choice xmlns:v="urn:schemas-microsoft-com:vml" Requires="v">
                <p:oleObj spid="_x0000_s90150" name="Ecuación" r:id="rId6" imgW="2489040" imgH="711000" progId="Equation.3">
                  <p:embed/>
                </p:oleObj>
              </mc:Choice>
              <mc:Fallback>
                <p:oleObj name="Ecuación" r:id="rId6" imgW="2489040" imgH="711000" progId="Equation.3">
                  <p:embed/>
                  <p:pic>
                    <p:nvPicPr>
                      <p:cNvPr id="5"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1" y="2838451"/>
                        <a:ext cx="5667375" cy="162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49688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Discrete Random Variables</a:t>
            </a:r>
          </a:p>
        </p:txBody>
      </p:sp>
      <p:sp>
        <p:nvSpPr>
          <p:cNvPr id="5123" name="Rectangle 5"/>
          <p:cNvSpPr>
            <a:spLocks noGrp="1" noChangeArrowheads="1"/>
          </p:cNvSpPr>
          <p:nvPr>
            <p:ph type="body" idx="1"/>
          </p:nvPr>
        </p:nvSpPr>
        <p:spPr>
          <a:xfrm>
            <a:off x="1029930" y="1690688"/>
            <a:ext cx="10515600" cy="4351338"/>
          </a:xfrm>
        </p:spPr>
        <p:txBody>
          <a:bodyPr>
            <a:normAutofit/>
          </a:bodyPr>
          <a:lstStyle/>
          <a:p>
            <a:r>
              <a:rPr lang="en-US" altLang="en-US" dirty="0">
                <a:latin typeface="+mj-lt"/>
                <a:ea typeface="ＭＳ Ｐゴシック" panose="020B0600070205080204" pitchFamily="34" charset="-128"/>
              </a:rPr>
              <a:t>Random variables (RVs) which may take on only a </a:t>
            </a:r>
            <a:r>
              <a:rPr lang="en-US" altLang="en-US" b="1" dirty="0">
                <a:latin typeface="+mj-lt"/>
                <a:ea typeface="ＭＳ Ｐゴシック" panose="020B0600070205080204" pitchFamily="34" charset="-128"/>
              </a:rPr>
              <a:t>countable </a:t>
            </a:r>
            <a:r>
              <a:rPr lang="en-US" altLang="en-US" dirty="0">
                <a:latin typeface="+mj-lt"/>
                <a:ea typeface="ＭＳ Ｐゴシック" panose="020B0600070205080204" pitchFamily="34" charset="-128"/>
              </a:rPr>
              <a:t>number of </a:t>
            </a:r>
            <a:r>
              <a:rPr lang="en-US" altLang="en-US" b="1" dirty="0">
                <a:latin typeface="+mj-lt"/>
                <a:ea typeface="ＭＳ Ｐゴシック" panose="020B0600070205080204" pitchFamily="34" charset="-128"/>
              </a:rPr>
              <a:t>distinct </a:t>
            </a:r>
            <a:r>
              <a:rPr lang="en-US" altLang="en-US" dirty="0">
                <a:latin typeface="+mj-lt"/>
                <a:ea typeface="ＭＳ Ｐゴシック" panose="020B0600070205080204" pitchFamily="34" charset="-128"/>
              </a:rPr>
              <a:t>values</a:t>
            </a:r>
          </a:p>
          <a:p>
            <a:pPr lvl="1"/>
            <a:r>
              <a:rPr lang="en-US" altLang="en-US" dirty="0">
                <a:latin typeface="+mj-lt"/>
                <a:ea typeface="ＭＳ Ｐゴシック" panose="020B0600070205080204" pitchFamily="34" charset="-128"/>
              </a:rPr>
              <a:t>E.g. the total number of tails X you get if you flip 100 coins</a:t>
            </a:r>
          </a:p>
          <a:p>
            <a:r>
              <a:rPr lang="en-US" altLang="en-US" dirty="0">
                <a:latin typeface="+mj-lt"/>
                <a:ea typeface="ＭＳ Ｐゴシック" panose="020B0600070205080204" pitchFamily="34" charset="-128"/>
              </a:rPr>
              <a:t>X is a RV with </a:t>
            </a:r>
            <a:r>
              <a:rPr lang="en-US" altLang="en-US" dirty="0" err="1">
                <a:latin typeface="+mj-lt"/>
                <a:ea typeface="ＭＳ Ｐゴシック" panose="020B0600070205080204" pitchFamily="34" charset="-128"/>
              </a:rPr>
              <a:t>arity</a:t>
            </a:r>
            <a:r>
              <a:rPr lang="en-US" altLang="en-US" dirty="0">
                <a:latin typeface="+mj-lt"/>
                <a:ea typeface="ＭＳ Ｐゴシック" panose="020B0600070205080204" pitchFamily="34" charset="-128"/>
              </a:rPr>
              <a:t> </a:t>
            </a:r>
            <a:r>
              <a:rPr lang="en-US" altLang="en-US" i="1" dirty="0">
                <a:latin typeface="+mj-lt"/>
                <a:ea typeface="ＭＳ Ｐゴシック" panose="020B0600070205080204" pitchFamily="34" charset="-128"/>
              </a:rPr>
              <a:t>k </a:t>
            </a:r>
            <a:r>
              <a:rPr lang="en-US" altLang="en-US" dirty="0">
                <a:latin typeface="+mj-lt"/>
                <a:ea typeface="ＭＳ Ｐゴシック" panose="020B0600070205080204" pitchFamily="34" charset="-128"/>
              </a:rPr>
              <a:t>if it can take on exactly one value out of {</a:t>
            </a:r>
            <a:r>
              <a:rPr lang="en-US" altLang="en-US" i="1" dirty="0">
                <a:latin typeface="+mj-lt"/>
                <a:ea typeface="ＭＳ Ｐゴシック" panose="020B0600070205080204" pitchFamily="34" charset="-128"/>
              </a:rPr>
              <a:t>x</a:t>
            </a:r>
            <a:r>
              <a:rPr lang="en-US" altLang="en-US" i="1" baseline="-25000" dirty="0">
                <a:latin typeface="+mj-lt"/>
                <a:ea typeface="ＭＳ Ｐゴシック" panose="020B0600070205080204" pitchFamily="34" charset="-128"/>
              </a:rPr>
              <a:t>1</a:t>
            </a:r>
            <a:r>
              <a:rPr lang="en-US" altLang="en-US" dirty="0">
                <a:latin typeface="+mj-lt"/>
                <a:ea typeface="ＭＳ Ｐゴシック" panose="020B0600070205080204" pitchFamily="34" charset="-128"/>
              </a:rPr>
              <a:t>, …, </a:t>
            </a:r>
            <a:r>
              <a:rPr lang="en-US" altLang="en-US" i="1" dirty="0" err="1">
                <a:latin typeface="+mj-lt"/>
                <a:ea typeface="ＭＳ Ｐゴシック" panose="020B0600070205080204" pitchFamily="34" charset="-128"/>
              </a:rPr>
              <a:t>x</a:t>
            </a:r>
            <a:r>
              <a:rPr lang="en-US" altLang="en-US" i="1" baseline="-25000" dirty="0" err="1">
                <a:latin typeface="+mj-lt"/>
                <a:ea typeface="ＭＳ Ｐゴシック" panose="020B0600070205080204" pitchFamily="34" charset="-128"/>
              </a:rPr>
              <a:t>k</a:t>
            </a:r>
            <a:r>
              <a:rPr lang="en-US" altLang="en-US" dirty="0">
                <a:latin typeface="+mj-lt"/>
                <a:ea typeface="ＭＳ Ｐゴシック" panose="020B0600070205080204" pitchFamily="34" charset="-128"/>
              </a:rPr>
              <a:t>}</a:t>
            </a:r>
          </a:p>
          <a:p>
            <a:pPr lvl="1"/>
            <a:r>
              <a:rPr lang="en-US" altLang="en-US" dirty="0">
                <a:latin typeface="+mj-lt"/>
                <a:ea typeface="ＭＳ Ｐゴシック" panose="020B0600070205080204" pitchFamily="34" charset="-128"/>
              </a:rPr>
              <a:t>E.g. the possible values that X can take on are 0, 1, 2, …, 100</a:t>
            </a:r>
          </a:p>
          <a:p>
            <a:pPr lvl="2">
              <a:buNone/>
            </a:pPr>
            <a:endParaRPr lang="es-ES" alt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3700449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Probability of Discrete RV</a:t>
            </a:r>
          </a:p>
        </p:txBody>
      </p:sp>
      <p:sp>
        <p:nvSpPr>
          <p:cNvPr id="5123" name="Rectangle 5"/>
          <p:cNvSpPr>
            <a:spLocks noGrp="1" noChangeArrowheads="1"/>
          </p:cNvSpPr>
          <p:nvPr>
            <p:ph type="body" idx="1"/>
          </p:nvPr>
        </p:nvSpPr>
        <p:spPr>
          <a:xfrm>
            <a:off x="1029930" y="1690688"/>
            <a:ext cx="10515600" cy="4351338"/>
          </a:xfrm>
        </p:spPr>
        <p:txBody>
          <a:bodyPr>
            <a:normAutofit/>
          </a:bodyPr>
          <a:lstStyle/>
          <a:p>
            <a:r>
              <a:rPr lang="en-US" altLang="en-US" dirty="0">
                <a:latin typeface="+mj-lt"/>
                <a:ea typeface="ＭＳ Ｐゴシック" panose="020B0600070205080204" pitchFamily="34" charset="-128"/>
              </a:rPr>
              <a:t>Probability mass function (</a:t>
            </a:r>
            <a:r>
              <a:rPr lang="en-US" altLang="en-US" dirty="0" err="1">
                <a:latin typeface="+mj-lt"/>
                <a:ea typeface="ＭＳ Ｐゴシック" panose="020B0600070205080204" pitchFamily="34" charset="-128"/>
              </a:rPr>
              <a:t>pmf</a:t>
            </a:r>
            <a:r>
              <a:rPr lang="en-US" altLang="en-US" dirty="0">
                <a:latin typeface="+mj-lt"/>
                <a:ea typeface="ＭＳ Ｐゴシック" panose="020B0600070205080204" pitchFamily="34" charset="-128"/>
              </a:rPr>
              <a:t>): P(X = </a:t>
            </a:r>
            <a:r>
              <a:rPr lang="en-US" altLang="en-US" i="1" dirty="0">
                <a:latin typeface="+mj-lt"/>
                <a:ea typeface="ＭＳ Ｐゴシック" panose="020B0600070205080204" pitchFamily="34" charset="-128"/>
              </a:rPr>
              <a:t>x</a:t>
            </a:r>
            <a:r>
              <a:rPr lang="en-US" altLang="en-US" i="1" baseline="-25000" dirty="0">
                <a:latin typeface="+mj-lt"/>
                <a:ea typeface="ＭＳ Ｐゴシック" panose="020B0600070205080204" pitchFamily="34" charset="-128"/>
              </a:rPr>
              <a:t>i</a:t>
            </a:r>
            <a:r>
              <a:rPr lang="en-US" altLang="en-US" dirty="0">
                <a:latin typeface="+mj-lt"/>
                <a:ea typeface="ＭＳ Ｐゴシック" panose="020B0600070205080204" pitchFamily="34" charset="-128"/>
              </a:rPr>
              <a:t>)</a:t>
            </a:r>
          </a:p>
          <a:p>
            <a:r>
              <a:rPr lang="en-US" altLang="en-US" dirty="0">
                <a:latin typeface="+mj-lt"/>
                <a:ea typeface="ＭＳ Ｐゴシック" panose="020B0600070205080204" pitchFamily="34" charset="-128"/>
              </a:rPr>
              <a:t>Easy facts about </a:t>
            </a:r>
            <a:r>
              <a:rPr lang="en-US" altLang="en-US" dirty="0" err="1">
                <a:latin typeface="+mj-lt"/>
                <a:ea typeface="ＭＳ Ｐゴシック" panose="020B0600070205080204" pitchFamily="34" charset="-128"/>
              </a:rPr>
              <a:t>pmf</a:t>
            </a:r>
            <a:endParaRPr lang="en-US" altLang="en-US" dirty="0">
              <a:latin typeface="+mj-lt"/>
              <a:ea typeface="ＭＳ Ｐゴシック" panose="020B0600070205080204" pitchFamily="34" charset="-128"/>
            </a:endParaRPr>
          </a:p>
          <a:p>
            <a:pPr lvl="1">
              <a:buFont typeface="Wingdings" panose="05000000000000000000" pitchFamily="2" charset="2"/>
              <a:buChar char="§"/>
            </a:pPr>
            <a:r>
              <a:rPr lang="en-US" altLang="en-US" dirty="0" err="1">
                <a:latin typeface="+mj-lt"/>
                <a:ea typeface="ＭＳ Ｐゴシック" panose="020B0600070205080204" pitchFamily="34" charset="-128"/>
              </a:rPr>
              <a:t>Σ</a:t>
            </a:r>
            <a:r>
              <a:rPr lang="en-US" altLang="en-US" baseline="-25000" dirty="0" err="1">
                <a:latin typeface="+mj-lt"/>
                <a:ea typeface="ＭＳ Ｐゴシック" panose="020B0600070205080204" pitchFamily="34" charset="-128"/>
              </a:rPr>
              <a:t>i</a:t>
            </a:r>
            <a:r>
              <a:rPr lang="en-US" altLang="en-US" dirty="0">
                <a:latin typeface="+mj-lt"/>
                <a:ea typeface="ＭＳ Ｐゴシック" panose="020B0600070205080204" pitchFamily="34" charset="-128"/>
              </a:rPr>
              <a:t> P(X = </a:t>
            </a:r>
            <a:r>
              <a:rPr lang="en-US" altLang="en-US" i="1" dirty="0">
                <a:latin typeface="+mj-lt"/>
                <a:ea typeface="ＭＳ Ｐゴシック" panose="020B0600070205080204" pitchFamily="34" charset="-128"/>
              </a:rPr>
              <a:t>x</a:t>
            </a:r>
            <a:r>
              <a:rPr lang="en-US" altLang="en-US" i="1" baseline="-25000" dirty="0">
                <a:latin typeface="+mj-lt"/>
                <a:ea typeface="ＭＳ Ｐゴシック" panose="020B0600070205080204" pitchFamily="34" charset="-128"/>
              </a:rPr>
              <a:t>i</a:t>
            </a:r>
            <a:r>
              <a:rPr lang="en-US" altLang="en-US" dirty="0">
                <a:latin typeface="+mj-lt"/>
                <a:ea typeface="ＭＳ Ｐゴシック" panose="020B0600070205080204" pitchFamily="34" charset="-128"/>
              </a:rPr>
              <a:t>) = 1</a:t>
            </a:r>
          </a:p>
          <a:p>
            <a:pPr lvl="1">
              <a:buFont typeface="Wingdings" panose="05000000000000000000" pitchFamily="2" charset="2"/>
              <a:buChar char="§"/>
            </a:pPr>
            <a:r>
              <a:rPr lang="en-US" altLang="en-US" dirty="0">
                <a:latin typeface="+mj-lt"/>
                <a:ea typeface="ＭＳ Ｐゴシック" panose="020B0600070205080204" pitchFamily="34" charset="-128"/>
              </a:rPr>
              <a:t>P(X = </a:t>
            </a:r>
            <a:r>
              <a:rPr lang="en-US" altLang="en-US" i="1" dirty="0" err="1">
                <a:latin typeface="+mj-lt"/>
                <a:ea typeface="ＭＳ Ｐゴシック" panose="020B0600070205080204" pitchFamily="34" charset="-128"/>
              </a:rPr>
              <a:t>x</a:t>
            </a:r>
            <a:r>
              <a:rPr lang="en-US" altLang="en-US" i="1" baseline="-25000" dirty="0" err="1">
                <a:latin typeface="+mj-lt"/>
                <a:ea typeface="ＭＳ Ｐゴシック" panose="020B0600070205080204" pitchFamily="34" charset="-128"/>
              </a:rPr>
              <a:t>i</a:t>
            </a:r>
            <a:r>
              <a:rPr lang="en-US" altLang="en-US" dirty="0" err="1">
                <a:latin typeface="+mj-lt"/>
                <a:ea typeface="ＭＳ Ｐゴシック" panose="020B0600070205080204" pitchFamily="34" charset="-128"/>
              </a:rPr>
              <a:t>∩X</a:t>
            </a:r>
            <a:r>
              <a:rPr lang="en-US" altLang="en-US" dirty="0">
                <a:latin typeface="+mj-lt"/>
                <a:ea typeface="ＭＳ Ｐゴシック" panose="020B0600070205080204" pitchFamily="34" charset="-128"/>
              </a:rPr>
              <a:t> = </a:t>
            </a:r>
            <a:r>
              <a:rPr lang="en-US" altLang="en-US" i="1" dirty="0" err="1">
                <a:latin typeface="+mj-lt"/>
                <a:ea typeface="ＭＳ Ｐゴシック" panose="020B0600070205080204" pitchFamily="34" charset="-128"/>
              </a:rPr>
              <a:t>x</a:t>
            </a:r>
            <a:r>
              <a:rPr lang="en-US" altLang="en-US" i="1" baseline="-25000" dirty="0" err="1">
                <a:latin typeface="+mj-lt"/>
                <a:ea typeface="ＭＳ Ｐゴシック" panose="020B0600070205080204" pitchFamily="34" charset="-128"/>
              </a:rPr>
              <a:t>j</a:t>
            </a:r>
            <a:r>
              <a:rPr lang="en-US" altLang="en-US" dirty="0">
                <a:latin typeface="+mj-lt"/>
                <a:ea typeface="ＭＳ Ｐゴシック" panose="020B0600070205080204" pitchFamily="34" charset="-128"/>
              </a:rPr>
              <a:t>) = 0 if </a:t>
            </a:r>
            <a:r>
              <a:rPr lang="en-US" altLang="en-US" dirty="0" err="1">
                <a:latin typeface="+mj-lt"/>
                <a:ea typeface="ＭＳ Ｐゴシック" panose="020B0600070205080204" pitchFamily="34" charset="-128"/>
              </a:rPr>
              <a:t>i</a:t>
            </a:r>
            <a:r>
              <a:rPr lang="en-US" altLang="en-US" dirty="0">
                <a:latin typeface="+mj-lt"/>
                <a:ea typeface="ＭＳ Ｐゴシック" panose="020B0600070205080204" pitchFamily="34" charset="-128"/>
              </a:rPr>
              <a:t> ≠ j</a:t>
            </a:r>
          </a:p>
          <a:p>
            <a:pPr lvl="1">
              <a:buFont typeface="Wingdings" panose="05000000000000000000" pitchFamily="2" charset="2"/>
              <a:buChar char="§"/>
            </a:pPr>
            <a:r>
              <a:rPr lang="en-US" altLang="en-US" dirty="0">
                <a:latin typeface="+mj-lt"/>
                <a:ea typeface="ＭＳ Ｐゴシック" panose="020B0600070205080204" pitchFamily="34" charset="-128"/>
              </a:rPr>
              <a:t>P(X = </a:t>
            </a:r>
            <a:r>
              <a:rPr lang="en-US" altLang="en-US" i="1" dirty="0">
                <a:latin typeface="+mj-lt"/>
                <a:ea typeface="ＭＳ Ｐゴシック" panose="020B0600070205080204" pitchFamily="34" charset="-128"/>
              </a:rPr>
              <a:t>x</a:t>
            </a:r>
            <a:r>
              <a:rPr lang="en-US" altLang="en-US" i="1" baseline="-25000" dirty="0">
                <a:latin typeface="+mj-lt"/>
                <a:ea typeface="ＭＳ Ｐゴシック" panose="020B0600070205080204" pitchFamily="34" charset="-128"/>
              </a:rPr>
              <a:t>i </a:t>
            </a:r>
            <a:r>
              <a:rPr lang="en-US" altLang="en-US" dirty="0">
                <a:latin typeface="+mj-lt"/>
                <a:ea typeface="ＭＳ Ｐゴシック" panose="020B0600070205080204" pitchFamily="34" charset="-128"/>
              </a:rPr>
              <a:t>U X = </a:t>
            </a:r>
            <a:r>
              <a:rPr lang="en-US" altLang="en-US" i="1" dirty="0" err="1">
                <a:latin typeface="+mj-lt"/>
                <a:ea typeface="ＭＳ Ｐゴシック" panose="020B0600070205080204" pitchFamily="34" charset="-128"/>
              </a:rPr>
              <a:t>x</a:t>
            </a:r>
            <a:r>
              <a:rPr lang="en-US" altLang="en-US" i="1" baseline="-25000" dirty="0" err="1">
                <a:latin typeface="+mj-lt"/>
                <a:ea typeface="ＭＳ Ｐゴシック" panose="020B0600070205080204" pitchFamily="34" charset="-128"/>
              </a:rPr>
              <a:t>j</a:t>
            </a:r>
            <a:r>
              <a:rPr lang="en-US" altLang="en-US" dirty="0">
                <a:latin typeface="+mj-lt"/>
                <a:ea typeface="ＭＳ Ｐゴシック" panose="020B0600070205080204" pitchFamily="34" charset="-128"/>
              </a:rPr>
              <a:t>) = P(X = </a:t>
            </a:r>
            <a:r>
              <a:rPr lang="en-US" altLang="en-US" i="1" dirty="0">
                <a:latin typeface="+mj-lt"/>
                <a:ea typeface="ＭＳ Ｐゴシック" panose="020B0600070205080204" pitchFamily="34" charset="-128"/>
              </a:rPr>
              <a:t>x</a:t>
            </a:r>
            <a:r>
              <a:rPr lang="en-US" altLang="en-US" i="1" baseline="-25000" dirty="0">
                <a:latin typeface="+mj-lt"/>
                <a:ea typeface="ＭＳ Ｐゴシック" panose="020B0600070205080204" pitchFamily="34" charset="-128"/>
              </a:rPr>
              <a:t>i</a:t>
            </a:r>
            <a:r>
              <a:rPr lang="en-US" altLang="en-US" dirty="0">
                <a:latin typeface="+mj-lt"/>
                <a:ea typeface="ＭＳ Ｐゴシック" panose="020B0600070205080204" pitchFamily="34" charset="-128"/>
              </a:rPr>
              <a:t>) + P(X = </a:t>
            </a:r>
            <a:r>
              <a:rPr lang="en-US" altLang="en-US" i="1" dirty="0" err="1">
                <a:latin typeface="+mj-lt"/>
                <a:ea typeface="ＭＳ Ｐゴシック" panose="020B0600070205080204" pitchFamily="34" charset="-128"/>
              </a:rPr>
              <a:t>x</a:t>
            </a:r>
            <a:r>
              <a:rPr lang="en-US" altLang="en-US" i="1" baseline="-25000" dirty="0" err="1">
                <a:latin typeface="+mj-lt"/>
                <a:ea typeface="ＭＳ Ｐゴシック" panose="020B0600070205080204" pitchFamily="34" charset="-128"/>
              </a:rPr>
              <a:t>j</a:t>
            </a:r>
            <a:r>
              <a:rPr lang="en-US" altLang="en-US" dirty="0">
                <a:latin typeface="+mj-lt"/>
                <a:ea typeface="ＭＳ Ｐゴシック" panose="020B0600070205080204" pitchFamily="34" charset="-128"/>
              </a:rPr>
              <a:t>) if </a:t>
            </a:r>
            <a:r>
              <a:rPr lang="en-US" altLang="en-US" dirty="0" err="1">
                <a:latin typeface="+mj-lt"/>
                <a:ea typeface="ＭＳ Ｐゴシック" panose="020B0600070205080204" pitchFamily="34" charset="-128"/>
              </a:rPr>
              <a:t>i</a:t>
            </a:r>
            <a:r>
              <a:rPr lang="en-US" altLang="en-US" dirty="0">
                <a:latin typeface="+mj-lt"/>
                <a:ea typeface="ＭＳ Ｐゴシック" panose="020B0600070205080204" pitchFamily="34" charset="-128"/>
              </a:rPr>
              <a:t> ≠ j</a:t>
            </a:r>
          </a:p>
          <a:p>
            <a:pPr lvl="1">
              <a:buFont typeface="Wingdings" panose="05000000000000000000" pitchFamily="2" charset="2"/>
              <a:buChar char="§"/>
            </a:pPr>
            <a:r>
              <a:rPr lang="en-US" altLang="en-US" dirty="0">
                <a:latin typeface="+mj-lt"/>
                <a:ea typeface="ＭＳ Ｐゴシック" panose="020B0600070205080204" pitchFamily="34" charset="-128"/>
              </a:rPr>
              <a:t>P(X = </a:t>
            </a:r>
            <a:r>
              <a:rPr lang="en-US" altLang="en-US" i="1" dirty="0">
                <a:latin typeface="+mj-lt"/>
                <a:ea typeface="ＭＳ Ｐゴシック" panose="020B0600070205080204" pitchFamily="34" charset="-128"/>
              </a:rPr>
              <a:t>x</a:t>
            </a:r>
            <a:r>
              <a:rPr lang="en-US" altLang="en-US" i="1" baseline="-25000" dirty="0">
                <a:latin typeface="+mj-lt"/>
                <a:ea typeface="ＭＳ Ｐゴシック" panose="020B0600070205080204" pitchFamily="34" charset="-128"/>
              </a:rPr>
              <a:t>1 </a:t>
            </a:r>
            <a:r>
              <a:rPr lang="en-US" altLang="en-US" dirty="0">
                <a:latin typeface="+mj-lt"/>
                <a:ea typeface="ＭＳ Ｐゴシック" panose="020B0600070205080204" pitchFamily="34" charset="-128"/>
              </a:rPr>
              <a:t>U X = </a:t>
            </a:r>
            <a:r>
              <a:rPr lang="en-US" altLang="en-US" i="1" dirty="0">
                <a:latin typeface="+mj-lt"/>
                <a:ea typeface="ＭＳ Ｐゴシック" panose="020B0600070205080204" pitchFamily="34" charset="-128"/>
              </a:rPr>
              <a:t>x</a:t>
            </a:r>
            <a:r>
              <a:rPr lang="en-US" altLang="en-US" i="1" baseline="-25000" dirty="0">
                <a:latin typeface="+mj-lt"/>
                <a:ea typeface="ＭＳ Ｐゴシック" panose="020B0600070205080204" pitchFamily="34" charset="-128"/>
              </a:rPr>
              <a:t>2 </a:t>
            </a:r>
            <a:r>
              <a:rPr lang="en-US" altLang="en-US" dirty="0">
                <a:latin typeface="+mj-lt"/>
                <a:ea typeface="ＭＳ Ｐゴシック" panose="020B0600070205080204" pitchFamily="34" charset="-128"/>
              </a:rPr>
              <a:t>U … U X = </a:t>
            </a:r>
            <a:r>
              <a:rPr lang="en-US" altLang="en-US" i="1" dirty="0" err="1">
                <a:latin typeface="+mj-lt"/>
                <a:ea typeface="ＭＳ Ｐゴシック" panose="020B0600070205080204" pitchFamily="34" charset="-128"/>
              </a:rPr>
              <a:t>x</a:t>
            </a:r>
            <a:r>
              <a:rPr lang="en-US" altLang="en-US" i="1" baseline="-25000" dirty="0" err="1">
                <a:latin typeface="+mj-lt"/>
                <a:ea typeface="ＭＳ Ｐゴシック" panose="020B0600070205080204" pitchFamily="34" charset="-128"/>
              </a:rPr>
              <a:t>k</a:t>
            </a:r>
            <a:r>
              <a:rPr lang="en-US" altLang="en-US" dirty="0">
                <a:latin typeface="+mj-lt"/>
                <a:ea typeface="ＭＳ Ｐゴシック" panose="020B0600070205080204" pitchFamily="34" charset="-128"/>
              </a:rPr>
              <a:t>) = 1 </a:t>
            </a:r>
          </a:p>
          <a:p>
            <a:pPr lvl="2">
              <a:buNone/>
            </a:pPr>
            <a:endParaRPr lang="es-ES" alt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3019167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p:txBody>
          <a:bodyPr>
            <a:normAutofit/>
          </a:bodyPr>
          <a:lstStyle/>
          <a:p>
            <a:pPr eaLnBrk="1" hangingPunct="1"/>
            <a:r>
              <a:rPr lang="en-US" altLang="en-US" sz="4000" dirty="0">
                <a:solidFill>
                  <a:srgbClr val="CD0000"/>
                </a:solidFill>
                <a:ea typeface="ＭＳ Ｐゴシック" panose="020B0600070205080204" pitchFamily="34" charset="-128"/>
              </a:rPr>
              <a:t>Supervised Learning: Classification</a:t>
            </a:r>
          </a:p>
        </p:txBody>
      </p:sp>
      <p:sp>
        <p:nvSpPr>
          <p:cNvPr id="27650" name="Rectangle 3"/>
          <p:cNvSpPr>
            <a:spLocks noGrp="1" noChangeArrowheads="1"/>
          </p:cNvSpPr>
          <p:nvPr>
            <p:ph type="body" idx="1"/>
          </p:nvPr>
        </p:nvSpPr>
        <p:spPr>
          <a:xfrm>
            <a:off x="838200" y="1595438"/>
            <a:ext cx="10515600" cy="4351338"/>
          </a:xfrm>
        </p:spPr>
        <p:txBody>
          <a:bodyPr/>
          <a:lstStyle/>
          <a:p>
            <a:pPr eaLnBrk="1" hangingPunct="1"/>
            <a:endParaRPr lang="en-US" altLang="en-US" dirty="0">
              <a:latin typeface="+mj-lt"/>
              <a:ea typeface="ＭＳ Ｐゴシック" panose="020B0600070205080204" pitchFamily="34" charset="-128"/>
            </a:endParaRPr>
          </a:p>
          <a:p>
            <a:pPr eaLnBrk="1" hangingPunct="1"/>
            <a:r>
              <a:rPr lang="en-US" altLang="en-US" dirty="0">
                <a:solidFill>
                  <a:schemeClr val="tx1"/>
                </a:solidFill>
                <a:latin typeface="+mj-lt"/>
                <a:ea typeface="ＭＳ Ｐゴシック" panose="020B0600070205080204" pitchFamily="34" charset="-128"/>
              </a:rPr>
              <a:t>Given a set of examples (</a:t>
            </a:r>
            <a:r>
              <a:rPr lang="en-US" altLang="en-US" b="1" dirty="0">
                <a:solidFill>
                  <a:schemeClr val="tx1"/>
                </a:solidFill>
                <a:latin typeface="+mj-lt"/>
                <a:ea typeface="ＭＳ Ｐゴシック" panose="020B0600070205080204" pitchFamily="34" charset="-128"/>
              </a:rPr>
              <a:t>training data</a:t>
            </a:r>
            <a:r>
              <a:rPr lang="en-US" altLang="en-US" dirty="0">
                <a:solidFill>
                  <a:schemeClr val="tx1"/>
                </a:solidFill>
                <a:latin typeface="+mj-lt"/>
                <a:ea typeface="ＭＳ Ｐゴシック" panose="020B0600070205080204" pitchFamily="34" charset="-128"/>
              </a:rPr>
              <a:t>), each described by a set of </a:t>
            </a:r>
            <a:r>
              <a:rPr lang="en-US" altLang="en-US" b="1" dirty="0">
                <a:solidFill>
                  <a:schemeClr val="tx1"/>
                </a:solidFill>
                <a:latin typeface="+mj-lt"/>
                <a:ea typeface="ＭＳ Ｐゴシック" panose="020B0600070205080204" pitchFamily="34" charset="-128"/>
              </a:rPr>
              <a:t>attributes</a:t>
            </a:r>
            <a:r>
              <a:rPr lang="en-US" altLang="en-US" dirty="0">
                <a:solidFill>
                  <a:schemeClr val="tx1"/>
                </a:solidFill>
                <a:latin typeface="+mj-lt"/>
                <a:ea typeface="ＭＳ Ｐゴシック" panose="020B0600070205080204" pitchFamily="34" charset="-128"/>
              </a:rPr>
              <a:t>, and labeled with a </a:t>
            </a:r>
            <a:r>
              <a:rPr lang="en-US" altLang="en-US" b="1" dirty="0">
                <a:solidFill>
                  <a:schemeClr val="tx1"/>
                </a:solidFill>
                <a:latin typeface="+mj-lt"/>
                <a:ea typeface="ＭＳ Ｐゴシック" panose="020B0600070205080204" pitchFamily="34" charset="-128"/>
              </a:rPr>
              <a:t>class</a:t>
            </a:r>
            <a:endParaRPr lang="en-US" altLang="en-US" dirty="0">
              <a:solidFill>
                <a:schemeClr val="tx1"/>
              </a:solidFill>
              <a:latin typeface="+mj-lt"/>
              <a:ea typeface="ＭＳ Ｐゴシック" panose="020B0600070205080204" pitchFamily="34" charset="-128"/>
            </a:endParaRPr>
          </a:p>
          <a:p>
            <a:pPr eaLnBrk="1" hangingPunct="1"/>
            <a:r>
              <a:rPr lang="en-US" altLang="en-US" dirty="0">
                <a:solidFill>
                  <a:schemeClr val="tx1"/>
                </a:solidFill>
                <a:latin typeface="+mj-lt"/>
                <a:ea typeface="ＭＳ Ｐゴシック" panose="020B0600070205080204" pitchFamily="34" charset="-128"/>
              </a:rPr>
              <a:t>Find a model  for the class attribute as a function of the values of other attributes</a:t>
            </a:r>
          </a:p>
          <a:p>
            <a:pPr eaLnBrk="1" hangingPunct="1"/>
            <a:endParaRPr lang="en-US" altLang="en-US" dirty="0">
              <a:solidFill>
                <a:schemeClr val="tx1"/>
              </a:solidFill>
              <a:latin typeface="+mj-lt"/>
              <a:ea typeface="ＭＳ Ｐゴシック" panose="020B0600070205080204" pitchFamily="34" charset="-128"/>
            </a:endParaRPr>
          </a:p>
          <a:p>
            <a:pPr eaLnBrk="1" hangingPunct="1"/>
            <a:r>
              <a:rPr lang="en-US" altLang="en-US" dirty="0">
                <a:solidFill>
                  <a:schemeClr val="tx1"/>
                </a:solidFill>
                <a:latin typeface="+mj-lt"/>
                <a:ea typeface="ＭＳ Ｐゴシック" panose="020B0600070205080204" pitchFamily="34" charset="-128"/>
              </a:rPr>
              <a:t>Goal: classify previously unseen data accurately </a:t>
            </a:r>
          </a:p>
          <a:p>
            <a:pPr eaLnBrk="1" hangingPunct="1"/>
            <a:endParaRPr lang="en-US" altLang="en-US" dirty="0">
              <a:solidFill>
                <a:schemeClr val="tx1"/>
              </a:solidFill>
              <a:ea typeface="ＭＳ Ｐゴシック" panose="020B0600070205080204" pitchFamily="34" charset="-128"/>
            </a:endParaRPr>
          </a:p>
        </p:txBody>
      </p:sp>
    </p:spTree>
    <p:extLst>
      <p:ext uri="{BB962C8B-B14F-4D97-AF65-F5344CB8AC3E}">
        <p14:creationId xmlns:p14="http://schemas.microsoft.com/office/powerpoint/2010/main" val="29289651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Continuous Random Variables</a:t>
            </a:r>
          </a:p>
        </p:txBody>
      </p:sp>
      <p:sp>
        <p:nvSpPr>
          <p:cNvPr id="5123" name="Rectangle 5"/>
          <p:cNvSpPr>
            <a:spLocks noGrp="1" noChangeArrowheads="1"/>
          </p:cNvSpPr>
          <p:nvPr>
            <p:ph type="body" idx="1"/>
          </p:nvPr>
        </p:nvSpPr>
        <p:spPr>
          <a:xfrm>
            <a:off x="1029930" y="1690688"/>
            <a:ext cx="10515600" cy="4351338"/>
          </a:xfrm>
        </p:spPr>
        <p:txBody>
          <a:bodyPr>
            <a:normAutofit/>
          </a:bodyPr>
          <a:lstStyle/>
          <a:p>
            <a:r>
              <a:rPr lang="en-US" altLang="en-US" dirty="0">
                <a:latin typeface="+mj-lt"/>
                <a:ea typeface="ＭＳ Ｐゴシック" panose="020B0600070205080204" pitchFamily="34" charset="-128"/>
              </a:rPr>
              <a:t>Probability density function (pdf) instead of probability mass function (</a:t>
            </a:r>
            <a:r>
              <a:rPr lang="en-US" altLang="en-US" dirty="0" err="1">
                <a:latin typeface="+mj-lt"/>
                <a:ea typeface="ＭＳ Ｐゴシック" panose="020B0600070205080204" pitchFamily="34" charset="-128"/>
              </a:rPr>
              <a:t>pmf</a:t>
            </a:r>
            <a:r>
              <a:rPr lang="en-US" altLang="en-US" dirty="0">
                <a:latin typeface="+mj-lt"/>
                <a:ea typeface="ＭＳ Ｐゴシック" panose="020B0600070205080204" pitchFamily="34" charset="-128"/>
              </a:rPr>
              <a:t>)</a:t>
            </a:r>
          </a:p>
          <a:p>
            <a:r>
              <a:rPr lang="en-US" altLang="en-US" dirty="0">
                <a:latin typeface="+mj-lt"/>
                <a:ea typeface="ＭＳ Ｐゴシック" panose="020B0600070205080204" pitchFamily="34" charset="-128"/>
              </a:rPr>
              <a:t>A pdf is any function </a:t>
            </a:r>
            <a:r>
              <a:rPr lang="en-US" altLang="en-US" i="1" dirty="0">
                <a:latin typeface="+mj-lt"/>
                <a:ea typeface="ＭＳ Ｐゴシック" panose="020B0600070205080204" pitchFamily="34" charset="-128"/>
              </a:rPr>
              <a:t>f</a:t>
            </a:r>
            <a:r>
              <a:rPr lang="en-US" altLang="en-US" dirty="0">
                <a:latin typeface="+mj-lt"/>
                <a:ea typeface="ＭＳ Ｐゴシック" panose="020B0600070205080204" pitchFamily="34" charset="-128"/>
              </a:rPr>
              <a:t>(</a:t>
            </a:r>
            <a:r>
              <a:rPr lang="en-US" altLang="en-US" i="1" dirty="0">
                <a:latin typeface="+mj-lt"/>
                <a:ea typeface="ＭＳ Ｐゴシック" panose="020B0600070205080204" pitchFamily="34" charset="-128"/>
              </a:rPr>
              <a:t>x</a:t>
            </a:r>
            <a:r>
              <a:rPr lang="en-US" altLang="en-US" dirty="0">
                <a:latin typeface="+mj-lt"/>
                <a:ea typeface="ＭＳ Ｐゴシック" panose="020B0600070205080204" pitchFamily="34" charset="-128"/>
              </a:rPr>
              <a:t>) that describes the probability density in terms of the input variable </a:t>
            </a:r>
            <a:r>
              <a:rPr lang="en-US" altLang="en-US" i="1" dirty="0">
                <a:latin typeface="+mj-lt"/>
                <a:ea typeface="ＭＳ Ｐゴシック" panose="020B0600070205080204" pitchFamily="34" charset="-128"/>
              </a:rPr>
              <a:t>x</a:t>
            </a:r>
            <a:r>
              <a:rPr lang="en-US" altLang="en-US" dirty="0">
                <a:latin typeface="+mj-lt"/>
                <a:ea typeface="ＭＳ Ｐゴシック" panose="020B0600070205080204" pitchFamily="34" charset="-128"/>
              </a:rPr>
              <a:t>.</a:t>
            </a:r>
          </a:p>
          <a:p>
            <a:pPr lvl="2">
              <a:buNone/>
            </a:pPr>
            <a:endParaRPr lang="es-ES" altLang="en-US" dirty="0">
              <a:solidFill>
                <a:srgbClr val="000000"/>
              </a:solidFill>
              <a:latin typeface="Arial" panose="020B0604020202020204" pitchFamily="34" charset="0"/>
            </a:endParaRPr>
          </a:p>
        </p:txBody>
      </p:sp>
    </p:spTree>
    <p:extLst>
      <p:ext uri="{BB962C8B-B14F-4D97-AF65-F5344CB8AC3E}">
        <p14:creationId xmlns:p14="http://schemas.microsoft.com/office/powerpoint/2010/main" val="385292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Probability of Continuous RV</a:t>
            </a:r>
          </a:p>
        </p:txBody>
      </p:sp>
      <p:sp>
        <p:nvSpPr>
          <p:cNvPr id="5123" name="Rectangle 5"/>
          <p:cNvSpPr>
            <a:spLocks noGrp="1" noChangeArrowheads="1"/>
          </p:cNvSpPr>
          <p:nvPr>
            <p:ph type="body" idx="1"/>
          </p:nvPr>
        </p:nvSpPr>
        <p:spPr>
          <a:xfrm>
            <a:off x="1082939" y="1568284"/>
            <a:ext cx="10515600" cy="4351338"/>
          </a:xfrm>
        </p:spPr>
        <p:txBody>
          <a:bodyPr>
            <a:normAutofit/>
          </a:bodyPr>
          <a:lstStyle/>
          <a:p>
            <a:pPr marL="0" indent="0">
              <a:buNone/>
            </a:pPr>
            <a:r>
              <a:rPr lang="en-US" altLang="en-US" dirty="0">
                <a:latin typeface="+mj-lt"/>
                <a:ea typeface="ＭＳ Ｐゴシック" panose="020B0600070205080204" pitchFamily="34" charset="-128"/>
              </a:rPr>
              <a:t>Properties of pdf</a:t>
            </a:r>
          </a:p>
          <a:p>
            <a:pPr marL="457200" lvl="1" indent="0">
              <a:buNone/>
            </a:pPr>
            <a:r>
              <a:rPr lang="en-US" altLang="en-US" dirty="0">
                <a:latin typeface="+mj-lt"/>
                <a:ea typeface="ＭＳ Ｐゴシック" panose="020B0600070205080204" pitchFamily="34" charset="-128"/>
              </a:rPr>
              <a:t> </a:t>
            </a:r>
          </a:p>
          <a:p>
            <a:pPr marL="457200" lvl="1" indent="0">
              <a:buNone/>
            </a:pPr>
            <a:endParaRPr lang="en-US" altLang="en-US" dirty="0">
              <a:latin typeface="+mj-lt"/>
              <a:ea typeface="ＭＳ Ｐゴシック" panose="020B0600070205080204" pitchFamily="34" charset="-128"/>
            </a:endParaRPr>
          </a:p>
          <a:p>
            <a:pPr marL="457200" lvl="1" indent="0">
              <a:buNone/>
            </a:pPr>
            <a:r>
              <a:rPr lang="en-US" altLang="en-US" dirty="0">
                <a:latin typeface="+mj-lt"/>
                <a:ea typeface="ＭＳ Ｐゴシック" panose="020B0600070205080204" pitchFamily="34" charset="-128"/>
              </a:rPr>
              <a:t> </a:t>
            </a:r>
          </a:p>
          <a:p>
            <a:pPr marL="0" indent="0">
              <a:buNone/>
            </a:pPr>
            <a:endParaRPr lang="en-US" altLang="en-US" dirty="0">
              <a:latin typeface="+mj-lt"/>
              <a:ea typeface="ＭＳ Ｐゴシック" panose="020B0600070205080204" pitchFamily="34" charset="-128"/>
            </a:endParaRPr>
          </a:p>
          <a:p>
            <a:pPr marL="0" indent="0">
              <a:buNone/>
            </a:pPr>
            <a:endParaRPr lang="en-US" altLang="en-US" dirty="0">
              <a:latin typeface="+mj-lt"/>
              <a:ea typeface="ＭＳ Ｐゴシック" panose="020B0600070205080204" pitchFamily="34" charset="-128"/>
            </a:endParaRPr>
          </a:p>
          <a:p>
            <a:pPr marL="0" indent="0">
              <a:buNone/>
            </a:pPr>
            <a:r>
              <a:rPr lang="en-US" altLang="en-US" dirty="0">
                <a:latin typeface="+mj-lt"/>
                <a:ea typeface="ＭＳ Ｐゴシック" panose="020B0600070205080204" pitchFamily="34" charset="-128"/>
              </a:rPr>
              <a:t>Actual probability can be obtained by taking the integral of pdf</a:t>
            </a:r>
          </a:p>
          <a:p>
            <a:pPr marL="457200" lvl="1" indent="0">
              <a:buNone/>
            </a:pPr>
            <a:r>
              <a:rPr lang="en-US" altLang="en-US" dirty="0">
                <a:latin typeface="+mj-lt"/>
                <a:ea typeface="ＭＳ Ｐゴシック" panose="020B0600070205080204" pitchFamily="34" charset="-128"/>
              </a:rPr>
              <a:t>E.g. the probability of X being between 0 and 1 is </a:t>
            </a:r>
          </a:p>
          <a:p>
            <a:pPr lvl="1"/>
            <a:endParaRPr lang="en-US" altLang="en-US" dirty="0">
              <a:ea typeface="ＭＳ Ｐゴシック" panose="020B0600070205080204" pitchFamily="34" charset="-128"/>
            </a:endParaRPr>
          </a:p>
          <a:p>
            <a:pPr lvl="1">
              <a:buFont typeface="Wingdings" panose="05000000000000000000" pitchFamily="2" charset="2"/>
              <a:buChar char="§"/>
            </a:pPr>
            <a:endParaRPr lang="en-US" altLang="en-US" dirty="0">
              <a:latin typeface="+mj-lt"/>
              <a:ea typeface="ＭＳ Ｐゴシック" panose="020B0600070205080204" pitchFamily="34" charset="-128"/>
            </a:endParaRPr>
          </a:p>
          <a:p>
            <a:pPr lvl="2">
              <a:buNone/>
            </a:pPr>
            <a:endParaRPr lang="es-ES" altLang="en-US" dirty="0">
              <a:solidFill>
                <a:srgbClr val="000000"/>
              </a:solidFill>
              <a:latin typeface="Arial" panose="020B0604020202020204" pitchFamily="34" charset="0"/>
            </a:endParaRPr>
          </a:p>
        </p:txBody>
      </p:sp>
      <p:graphicFrame>
        <p:nvGraphicFramePr>
          <p:cNvPr id="4" name="Object 3"/>
          <p:cNvGraphicFramePr>
            <a:graphicFrameLocks noChangeAspect="1"/>
          </p:cNvGraphicFramePr>
          <p:nvPr>
            <p:extLst/>
          </p:nvPr>
        </p:nvGraphicFramePr>
        <p:xfrm>
          <a:off x="4255880" y="5280025"/>
          <a:ext cx="3165338" cy="910230"/>
        </p:xfrm>
        <a:graphic>
          <a:graphicData uri="http://schemas.openxmlformats.org/presentationml/2006/ole">
            <mc:AlternateContent xmlns:mc="http://schemas.openxmlformats.org/markup-compatibility/2006">
              <mc:Choice xmlns:v="urn:schemas-microsoft-com:vml" Requires="v">
                <p:oleObj spid="_x0000_s91173" name="Equation" r:id="rId4" imgW="1524000" imgH="419100" progId="Equation.3">
                  <p:embed/>
                </p:oleObj>
              </mc:Choice>
              <mc:Fallback>
                <p:oleObj name="Equation" r:id="rId4" imgW="1524000" imgH="419100" progId="Equation.3">
                  <p:embed/>
                  <p:pic>
                    <p:nvPicPr>
                      <p:cNvPr id="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5880" y="5280025"/>
                        <a:ext cx="3165338" cy="910230"/>
                      </a:xfrm>
                      <a:prstGeom prst="rect">
                        <a:avLst/>
                      </a:prstGeom>
                      <a:noFill/>
                      <a:ln>
                        <a:noFill/>
                      </a:ln>
                      <a:effectLst/>
                    </p:spPr>
                  </p:pic>
                </p:oleObj>
              </mc:Fallback>
            </mc:AlternateContent>
          </a:graphicData>
        </a:graphic>
      </p:graphicFrame>
      <p:graphicFrame>
        <p:nvGraphicFramePr>
          <p:cNvPr id="5" name="Object 3"/>
          <p:cNvGraphicFramePr>
            <a:graphicFrameLocks noChangeAspect="1"/>
          </p:cNvGraphicFramePr>
          <p:nvPr/>
        </p:nvGraphicFramePr>
        <p:xfrm>
          <a:off x="1647825" y="2209800"/>
          <a:ext cx="2216150" cy="2667000"/>
        </p:xfrm>
        <a:graphic>
          <a:graphicData uri="http://schemas.openxmlformats.org/presentationml/2006/ole">
            <mc:AlternateContent xmlns:mc="http://schemas.openxmlformats.org/markup-compatibility/2006">
              <mc:Choice xmlns:v="urn:schemas-microsoft-com:vml" Requires="v">
                <p:oleObj spid="_x0000_s91174" name="Equation" r:id="rId6" imgW="762000" imgH="876300" progId="Equation.3">
                  <p:embed/>
                </p:oleObj>
              </mc:Choice>
              <mc:Fallback>
                <p:oleObj name="Equation" r:id="rId6" imgW="762000" imgH="876300" progId="Equation.3">
                  <p:embed/>
                  <p:pic>
                    <p:nvPicPr>
                      <p:cNvPr id="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47825" y="2209800"/>
                        <a:ext cx="2216150" cy="266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713769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2803526" y="1524000"/>
            <a:ext cx="14734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2800" dirty="0">
                <a:solidFill>
                  <a:srgbClr val="000000"/>
                </a:solidFill>
                <a:latin typeface="+mj-lt"/>
              </a:rPr>
              <a:t>Bernoulli</a:t>
            </a:r>
          </a:p>
        </p:txBody>
      </p:sp>
      <p:graphicFrame>
        <p:nvGraphicFramePr>
          <p:cNvPr id="4" name="Object 7"/>
          <p:cNvGraphicFramePr>
            <a:graphicFrameLocks noChangeAspect="1"/>
          </p:cNvGraphicFramePr>
          <p:nvPr/>
        </p:nvGraphicFramePr>
        <p:xfrm>
          <a:off x="4641850" y="1981201"/>
          <a:ext cx="2368550" cy="1273175"/>
        </p:xfrm>
        <a:graphic>
          <a:graphicData uri="http://schemas.openxmlformats.org/presentationml/2006/ole">
            <mc:AlternateContent xmlns:mc="http://schemas.openxmlformats.org/markup-compatibility/2006">
              <mc:Choice xmlns:v="urn:schemas-microsoft-com:vml" Requires="v">
                <p:oleObj spid="_x0000_s92179" name="Ecuación" r:id="rId4" imgW="1041120" imgH="558720" progId="Equation.3">
                  <p:embed/>
                </p:oleObj>
              </mc:Choice>
              <mc:Fallback>
                <p:oleObj name="Ecuación" r:id="rId4" imgW="1041120" imgH="558720" progId="Equation.3">
                  <p:embed/>
                  <p:pic>
                    <p:nvPicPr>
                      <p:cNvPr id="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1850" y="1981201"/>
                        <a:ext cx="2368550" cy="1273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50"/>
          <p:cNvGrpSpPr>
            <a:grpSpLocks/>
          </p:cNvGrpSpPr>
          <p:nvPr/>
        </p:nvGrpSpPr>
        <p:grpSpPr bwMode="auto">
          <a:xfrm>
            <a:off x="3810000" y="3505201"/>
            <a:ext cx="5105400" cy="1814513"/>
            <a:chOff x="1440" y="2208"/>
            <a:chExt cx="3216" cy="1143"/>
          </a:xfrm>
        </p:grpSpPr>
        <p:sp>
          <p:nvSpPr>
            <p:cNvPr id="6" name="Line 12"/>
            <p:cNvSpPr>
              <a:spLocks noChangeShapeType="1"/>
            </p:cNvSpPr>
            <p:nvPr/>
          </p:nvSpPr>
          <p:spPr bwMode="auto">
            <a:xfrm>
              <a:off x="3072" y="3120"/>
              <a:ext cx="384" cy="0"/>
            </a:xfrm>
            <a:prstGeom prst="line">
              <a:avLst/>
            </a:prstGeom>
            <a:noFill/>
            <a:ln w="254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 name="Line 13"/>
            <p:cNvSpPr>
              <a:spLocks noChangeShapeType="1"/>
            </p:cNvSpPr>
            <p:nvPr/>
          </p:nvSpPr>
          <p:spPr bwMode="auto">
            <a:xfrm>
              <a:off x="3456" y="2736"/>
              <a:ext cx="480" cy="0"/>
            </a:xfrm>
            <a:prstGeom prst="line">
              <a:avLst/>
            </a:prstGeom>
            <a:noFill/>
            <a:ln w="25400">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 name="Text Box 22"/>
            <p:cNvSpPr txBox="1">
              <a:spLocks noChangeArrowheads="1"/>
            </p:cNvSpPr>
            <p:nvPr/>
          </p:nvSpPr>
          <p:spPr bwMode="auto">
            <a:xfrm>
              <a:off x="1540" y="3120"/>
              <a:ext cx="6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0           1</a:t>
              </a:r>
            </a:p>
          </p:txBody>
        </p:sp>
        <p:sp>
          <p:nvSpPr>
            <p:cNvPr id="9" name="Line 23"/>
            <p:cNvSpPr>
              <a:spLocks noChangeShapeType="1"/>
            </p:cNvSpPr>
            <p:nvPr/>
          </p:nvSpPr>
          <p:spPr bwMode="auto">
            <a:xfrm>
              <a:off x="1440" y="3120"/>
              <a:ext cx="864"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 name="Line 24"/>
            <p:cNvSpPr>
              <a:spLocks noChangeShapeType="1"/>
            </p:cNvSpPr>
            <p:nvPr/>
          </p:nvSpPr>
          <p:spPr bwMode="auto">
            <a:xfrm>
              <a:off x="1632" y="3072"/>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 name="Line 26"/>
            <p:cNvSpPr>
              <a:spLocks noChangeShapeType="1"/>
            </p:cNvSpPr>
            <p:nvPr/>
          </p:nvSpPr>
          <p:spPr bwMode="auto">
            <a:xfrm>
              <a:off x="2112" y="3072"/>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2" name="Line 32"/>
            <p:cNvSpPr>
              <a:spLocks noChangeShapeType="1"/>
            </p:cNvSpPr>
            <p:nvPr/>
          </p:nvSpPr>
          <p:spPr bwMode="auto">
            <a:xfrm flipV="1">
              <a:off x="1632" y="2736"/>
              <a:ext cx="0" cy="384"/>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3" name="Line 33"/>
            <p:cNvSpPr>
              <a:spLocks noChangeShapeType="1"/>
            </p:cNvSpPr>
            <p:nvPr/>
          </p:nvSpPr>
          <p:spPr bwMode="auto">
            <a:xfrm flipV="1">
              <a:off x="2112" y="2448"/>
              <a:ext cx="0" cy="672"/>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4" name="Line 34"/>
            <p:cNvSpPr>
              <a:spLocks noChangeShapeType="1"/>
            </p:cNvSpPr>
            <p:nvPr/>
          </p:nvSpPr>
          <p:spPr bwMode="auto">
            <a:xfrm>
              <a:off x="1584" y="2736"/>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5" name="Line 35"/>
            <p:cNvSpPr>
              <a:spLocks noChangeShapeType="1"/>
            </p:cNvSpPr>
            <p:nvPr/>
          </p:nvSpPr>
          <p:spPr bwMode="auto">
            <a:xfrm>
              <a:off x="2064" y="2448"/>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6" name="Text Box 36"/>
            <p:cNvSpPr txBox="1">
              <a:spLocks noChangeArrowheads="1"/>
            </p:cNvSpPr>
            <p:nvPr/>
          </p:nvSpPr>
          <p:spPr bwMode="auto">
            <a:xfrm>
              <a:off x="3364" y="3120"/>
              <a:ext cx="65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0           1</a:t>
              </a:r>
            </a:p>
          </p:txBody>
        </p:sp>
        <p:sp>
          <p:nvSpPr>
            <p:cNvPr id="17" name="Line 37"/>
            <p:cNvSpPr>
              <a:spLocks noChangeShapeType="1"/>
            </p:cNvSpPr>
            <p:nvPr/>
          </p:nvSpPr>
          <p:spPr bwMode="auto">
            <a:xfrm>
              <a:off x="3024" y="3120"/>
              <a:ext cx="163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8" name="Line 38"/>
            <p:cNvSpPr>
              <a:spLocks noChangeShapeType="1"/>
            </p:cNvSpPr>
            <p:nvPr/>
          </p:nvSpPr>
          <p:spPr bwMode="auto">
            <a:xfrm>
              <a:off x="3456" y="3072"/>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9" name="Line 39"/>
            <p:cNvSpPr>
              <a:spLocks noChangeShapeType="1"/>
            </p:cNvSpPr>
            <p:nvPr/>
          </p:nvSpPr>
          <p:spPr bwMode="auto">
            <a:xfrm>
              <a:off x="3936" y="3072"/>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0" name="Line 41"/>
            <p:cNvSpPr>
              <a:spLocks noChangeShapeType="1"/>
            </p:cNvSpPr>
            <p:nvPr/>
          </p:nvSpPr>
          <p:spPr bwMode="auto">
            <a:xfrm flipH="1" flipV="1">
              <a:off x="3936" y="2448"/>
              <a:ext cx="624" cy="0"/>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1" name="Text Box 44"/>
            <p:cNvSpPr txBox="1">
              <a:spLocks noChangeArrowheads="1"/>
            </p:cNvSpPr>
            <p:nvPr/>
          </p:nvSpPr>
          <p:spPr bwMode="auto">
            <a:xfrm>
              <a:off x="2016" y="220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p</a:t>
              </a:r>
            </a:p>
          </p:txBody>
        </p:sp>
        <p:sp>
          <p:nvSpPr>
            <p:cNvPr id="22" name="Text Box 45"/>
            <p:cNvSpPr txBox="1">
              <a:spLocks noChangeArrowheads="1"/>
            </p:cNvSpPr>
            <p:nvPr/>
          </p:nvSpPr>
          <p:spPr bwMode="auto">
            <a:xfrm>
              <a:off x="1536" y="2505"/>
              <a:ext cx="3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1-p</a:t>
              </a:r>
            </a:p>
          </p:txBody>
        </p:sp>
        <p:sp>
          <p:nvSpPr>
            <p:cNvPr id="23" name="Text Box 46"/>
            <p:cNvSpPr txBox="1">
              <a:spLocks noChangeArrowheads="1"/>
            </p:cNvSpPr>
            <p:nvPr/>
          </p:nvSpPr>
          <p:spPr bwMode="auto">
            <a:xfrm>
              <a:off x="3532" y="2784"/>
              <a:ext cx="30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1-p</a:t>
              </a:r>
            </a:p>
          </p:txBody>
        </p:sp>
        <p:sp>
          <p:nvSpPr>
            <p:cNvPr id="24" name="Text Box 47"/>
            <p:cNvSpPr txBox="1">
              <a:spLocks noChangeArrowheads="1"/>
            </p:cNvSpPr>
            <p:nvPr/>
          </p:nvSpPr>
          <p:spPr bwMode="auto">
            <a:xfrm>
              <a:off x="3988" y="2448"/>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p</a:t>
              </a:r>
            </a:p>
          </p:txBody>
        </p:sp>
        <p:sp>
          <p:nvSpPr>
            <p:cNvPr id="25" name="AutoShape 48"/>
            <p:cNvSpPr>
              <a:spLocks/>
            </p:cNvSpPr>
            <p:nvPr/>
          </p:nvSpPr>
          <p:spPr bwMode="auto">
            <a:xfrm>
              <a:off x="3456" y="2736"/>
              <a:ext cx="48" cy="384"/>
            </a:xfrm>
            <a:prstGeom prst="rightBrace">
              <a:avLst>
                <a:gd name="adj1" fmla="val 66667"/>
                <a:gd name="adj2" fmla="val 50000"/>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26" name="AutoShape 49"/>
            <p:cNvSpPr>
              <a:spLocks/>
            </p:cNvSpPr>
            <p:nvPr/>
          </p:nvSpPr>
          <p:spPr bwMode="auto">
            <a:xfrm>
              <a:off x="3936" y="2448"/>
              <a:ext cx="48" cy="288"/>
            </a:xfrm>
            <a:prstGeom prst="rightBrace">
              <a:avLst>
                <a:gd name="adj1" fmla="val 50000"/>
                <a:gd name="adj2" fmla="val 50000"/>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spTree>
    <p:extLst>
      <p:ext uri="{BB962C8B-B14F-4D97-AF65-F5344CB8AC3E}">
        <p14:creationId xmlns:p14="http://schemas.microsoft.com/office/powerpoint/2010/main" val="581320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2198842" y="1332272"/>
            <a:ext cx="710450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2800" dirty="0">
                <a:solidFill>
                  <a:srgbClr val="000000"/>
                </a:solidFill>
                <a:latin typeface="+mj-lt"/>
              </a:rPr>
              <a:t>Binomial</a:t>
            </a:r>
          </a:p>
          <a:p>
            <a:pPr eaLnBrk="1" hangingPunct="1"/>
            <a:r>
              <a:rPr lang="es-ES" altLang="en-US" sz="2800" dirty="0" err="1">
                <a:solidFill>
                  <a:srgbClr val="000000"/>
                </a:solidFill>
                <a:latin typeface="+mj-lt"/>
              </a:rPr>
              <a:t>Successes</a:t>
            </a:r>
            <a:r>
              <a:rPr lang="es-ES" altLang="en-US" sz="2800" dirty="0">
                <a:solidFill>
                  <a:srgbClr val="000000"/>
                </a:solidFill>
                <a:latin typeface="+mj-lt"/>
              </a:rPr>
              <a:t> in </a:t>
            </a:r>
            <a:r>
              <a:rPr lang="es-ES" altLang="en-US" sz="2800" i="1" dirty="0">
                <a:solidFill>
                  <a:srgbClr val="000000"/>
                </a:solidFill>
                <a:latin typeface="+mj-lt"/>
              </a:rPr>
              <a:t>n </a:t>
            </a:r>
            <a:r>
              <a:rPr lang="es-ES" altLang="en-US" sz="2800" dirty="0" err="1">
                <a:solidFill>
                  <a:srgbClr val="000000"/>
                </a:solidFill>
                <a:latin typeface="+mj-lt"/>
              </a:rPr>
              <a:t>independent</a:t>
            </a:r>
            <a:r>
              <a:rPr lang="es-ES" altLang="en-US" sz="2800" dirty="0">
                <a:solidFill>
                  <a:srgbClr val="000000"/>
                </a:solidFill>
                <a:latin typeface="+mj-lt"/>
              </a:rPr>
              <a:t> Bernoulli </a:t>
            </a:r>
            <a:r>
              <a:rPr lang="es-ES" altLang="en-US" sz="2800" dirty="0" err="1">
                <a:solidFill>
                  <a:srgbClr val="000000"/>
                </a:solidFill>
                <a:latin typeface="+mj-lt"/>
              </a:rPr>
              <a:t>trials</a:t>
            </a:r>
            <a:r>
              <a:rPr lang="es-ES" altLang="en-US" sz="2800" dirty="0">
                <a:solidFill>
                  <a:srgbClr val="000000"/>
                </a:solidFill>
                <a:latin typeface="+mj-lt"/>
              </a:rPr>
              <a:t> </a:t>
            </a:r>
            <a:r>
              <a:rPr lang="es-ES" altLang="en-US" sz="2800" dirty="0" err="1">
                <a:solidFill>
                  <a:srgbClr val="000000"/>
                </a:solidFill>
                <a:latin typeface="+mj-lt"/>
              </a:rPr>
              <a:t>with</a:t>
            </a:r>
            <a:r>
              <a:rPr lang="es-ES" altLang="en-US" sz="2800" dirty="0">
                <a:solidFill>
                  <a:srgbClr val="000000"/>
                </a:solidFill>
                <a:latin typeface="+mj-lt"/>
              </a:rPr>
              <a:t> </a:t>
            </a:r>
          </a:p>
          <a:p>
            <a:pPr eaLnBrk="1" hangingPunct="1"/>
            <a:r>
              <a:rPr lang="es-ES" altLang="en-US" sz="2800" dirty="0" err="1">
                <a:solidFill>
                  <a:srgbClr val="000000"/>
                </a:solidFill>
                <a:latin typeface="+mj-lt"/>
              </a:rPr>
              <a:t>success</a:t>
            </a:r>
            <a:r>
              <a:rPr lang="es-ES" altLang="en-US" sz="2800" dirty="0">
                <a:solidFill>
                  <a:srgbClr val="000000"/>
                </a:solidFill>
                <a:latin typeface="+mj-lt"/>
              </a:rPr>
              <a:t> </a:t>
            </a:r>
            <a:r>
              <a:rPr lang="es-ES" altLang="en-US" sz="2800" dirty="0" err="1">
                <a:solidFill>
                  <a:srgbClr val="000000"/>
                </a:solidFill>
                <a:latin typeface="+mj-lt"/>
              </a:rPr>
              <a:t>probability</a:t>
            </a:r>
            <a:r>
              <a:rPr lang="es-ES" altLang="en-US" sz="2800" dirty="0">
                <a:solidFill>
                  <a:srgbClr val="000000"/>
                </a:solidFill>
                <a:latin typeface="+mj-lt"/>
              </a:rPr>
              <a:t> </a:t>
            </a:r>
            <a:r>
              <a:rPr lang="es-ES" altLang="en-US" sz="2800" i="1" dirty="0">
                <a:solidFill>
                  <a:srgbClr val="000000"/>
                </a:solidFill>
                <a:latin typeface="+mj-lt"/>
              </a:rPr>
              <a:t>p</a:t>
            </a:r>
            <a:r>
              <a:rPr lang="es-ES" altLang="en-US" sz="2800" dirty="0">
                <a:solidFill>
                  <a:srgbClr val="000000"/>
                </a:solidFill>
                <a:latin typeface="+mj-lt"/>
              </a:rPr>
              <a:t> </a:t>
            </a:r>
          </a:p>
        </p:txBody>
      </p:sp>
      <p:graphicFrame>
        <p:nvGraphicFramePr>
          <p:cNvPr id="4" name="Object 7"/>
          <p:cNvGraphicFramePr>
            <a:graphicFrameLocks noChangeAspect="1"/>
          </p:cNvGraphicFramePr>
          <p:nvPr/>
        </p:nvGraphicFramePr>
        <p:xfrm>
          <a:off x="3563938" y="2874964"/>
          <a:ext cx="6037262" cy="2459037"/>
        </p:xfrm>
        <a:graphic>
          <a:graphicData uri="http://schemas.openxmlformats.org/presentationml/2006/ole">
            <mc:AlternateContent xmlns:mc="http://schemas.openxmlformats.org/markup-compatibility/2006">
              <mc:Choice xmlns:v="urn:schemas-microsoft-com:vml" Requires="v">
                <p:oleObj spid="_x0000_s93203" name="Ecuación" r:id="rId4" imgW="2654280" imgH="1079280" progId="Equation.3">
                  <p:embed/>
                </p:oleObj>
              </mc:Choice>
              <mc:Fallback>
                <p:oleObj name="Ecuación" r:id="rId4" imgW="2654280" imgH="1079280" progId="Equation.3">
                  <p:embed/>
                  <p:pic>
                    <p:nvPicPr>
                      <p:cNvPr id="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938" y="2874964"/>
                        <a:ext cx="6037262" cy="2459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06113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2361075" y="1690688"/>
            <a:ext cx="752597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2800" dirty="0" err="1">
                <a:solidFill>
                  <a:srgbClr val="000000"/>
                </a:solidFill>
                <a:latin typeface="+mj-lt"/>
              </a:rPr>
              <a:t>Geometric</a:t>
            </a:r>
            <a:endParaRPr lang="es-ES" altLang="en-US" sz="2800" dirty="0">
              <a:solidFill>
                <a:srgbClr val="000000"/>
              </a:solidFill>
              <a:latin typeface="+mj-lt"/>
            </a:endParaRPr>
          </a:p>
          <a:p>
            <a:pPr eaLnBrk="1" hangingPunct="1"/>
            <a:endParaRPr lang="es-ES" altLang="en-US" sz="2800" dirty="0">
              <a:solidFill>
                <a:srgbClr val="000000"/>
              </a:solidFill>
              <a:latin typeface="+mj-lt"/>
            </a:endParaRPr>
          </a:p>
          <a:p>
            <a:pPr eaLnBrk="1" hangingPunct="1"/>
            <a:r>
              <a:rPr lang="es-ES" altLang="en-US" sz="2800" dirty="0">
                <a:solidFill>
                  <a:srgbClr val="000000"/>
                </a:solidFill>
                <a:latin typeface="+mj-lt"/>
              </a:rPr>
              <a:t>Time of </a:t>
            </a:r>
            <a:r>
              <a:rPr lang="es-ES" altLang="en-US" sz="2800" dirty="0" err="1">
                <a:solidFill>
                  <a:srgbClr val="000000"/>
                </a:solidFill>
                <a:latin typeface="+mj-lt"/>
              </a:rPr>
              <a:t>first</a:t>
            </a:r>
            <a:r>
              <a:rPr lang="es-ES" altLang="en-US" sz="2800" dirty="0">
                <a:solidFill>
                  <a:srgbClr val="000000"/>
                </a:solidFill>
                <a:latin typeface="+mj-lt"/>
              </a:rPr>
              <a:t> </a:t>
            </a:r>
            <a:r>
              <a:rPr lang="es-ES" altLang="en-US" sz="2800" dirty="0" err="1">
                <a:solidFill>
                  <a:srgbClr val="000000"/>
                </a:solidFill>
                <a:latin typeface="+mj-lt"/>
              </a:rPr>
              <a:t>success</a:t>
            </a:r>
            <a:r>
              <a:rPr lang="es-ES" altLang="en-US" sz="2800" dirty="0">
                <a:solidFill>
                  <a:srgbClr val="000000"/>
                </a:solidFill>
                <a:latin typeface="+mj-lt"/>
              </a:rPr>
              <a:t> in a </a:t>
            </a:r>
            <a:r>
              <a:rPr lang="es-ES" altLang="en-US" sz="2800" dirty="0" err="1">
                <a:solidFill>
                  <a:srgbClr val="000000"/>
                </a:solidFill>
                <a:latin typeface="+mj-lt"/>
              </a:rPr>
              <a:t>sequence</a:t>
            </a:r>
            <a:r>
              <a:rPr lang="es-ES" altLang="en-US" sz="2800" dirty="0">
                <a:solidFill>
                  <a:srgbClr val="000000"/>
                </a:solidFill>
                <a:latin typeface="+mj-lt"/>
              </a:rPr>
              <a:t> of </a:t>
            </a:r>
            <a:r>
              <a:rPr lang="es-ES" altLang="en-US" sz="2800" dirty="0" err="1">
                <a:solidFill>
                  <a:srgbClr val="000000"/>
                </a:solidFill>
                <a:latin typeface="+mj-lt"/>
              </a:rPr>
              <a:t>independent</a:t>
            </a:r>
            <a:r>
              <a:rPr lang="es-ES" altLang="en-US" sz="2800" dirty="0">
                <a:solidFill>
                  <a:srgbClr val="000000"/>
                </a:solidFill>
                <a:latin typeface="+mj-lt"/>
              </a:rPr>
              <a:t> </a:t>
            </a:r>
          </a:p>
          <a:p>
            <a:pPr eaLnBrk="1" hangingPunct="1"/>
            <a:r>
              <a:rPr lang="es-ES" altLang="en-US" sz="2800" dirty="0">
                <a:solidFill>
                  <a:srgbClr val="000000"/>
                </a:solidFill>
                <a:latin typeface="+mj-lt"/>
              </a:rPr>
              <a:t>Bernoulli </a:t>
            </a:r>
            <a:r>
              <a:rPr lang="es-ES" altLang="en-US" sz="2800" dirty="0" err="1">
                <a:solidFill>
                  <a:srgbClr val="000000"/>
                </a:solidFill>
                <a:latin typeface="+mj-lt"/>
              </a:rPr>
              <a:t>trials</a:t>
            </a:r>
            <a:r>
              <a:rPr lang="es-ES" altLang="en-US" sz="2800" dirty="0">
                <a:solidFill>
                  <a:srgbClr val="000000"/>
                </a:solidFill>
                <a:latin typeface="+mj-lt"/>
              </a:rPr>
              <a:t> </a:t>
            </a:r>
            <a:r>
              <a:rPr lang="es-ES" altLang="en-US" sz="2800" dirty="0" err="1">
                <a:solidFill>
                  <a:srgbClr val="000000"/>
                </a:solidFill>
                <a:latin typeface="+mj-lt"/>
              </a:rPr>
              <a:t>with</a:t>
            </a:r>
            <a:r>
              <a:rPr lang="es-ES" altLang="en-US" sz="2800" dirty="0">
                <a:solidFill>
                  <a:srgbClr val="000000"/>
                </a:solidFill>
                <a:latin typeface="+mj-lt"/>
              </a:rPr>
              <a:t> </a:t>
            </a:r>
            <a:r>
              <a:rPr lang="es-ES" altLang="en-US" sz="2800" dirty="0" err="1">
                <a:solidFill>
                  <a:srgbClr val="000000"/>
                </a:solidFill>
                <a:latin typeface="+mj-lt"/>
              </a:rPr>
              <a:t>success</a:t>
            </a:r>
            <a:r>
              <a:rPr lang="es-ES" altLang="en-US" sz="2800" dirty="0">
                <a:solidFill>
                  <a:srgbClr val="000000"/>
                </a:solidFill>
                <a:latin typeface="+mj-lt"/>
              </a:rPr>
              <a:t> </a:t>
            </a:r>
            <a:r>
              <a:rPr lang="es-ES" altLang="en-US" sz="2800" dirty="0" err="1">
                <a:solidFill>
                  <a:srgbClr val="000000"/>
                </a:solidFill>
                <a:latin typeface="+mj-lt"/>
              </a:rPr>
              <a:t>probability</a:t>
            </a:r>
            <a:r>
              <a:rPr lang="es-ES" altLang="en-US" sz="2800" dirty="0">
                <a:solidFill>
                  <a:srgbClr val="000000"/>
                </a:solidFill>
                <a:latin typeface="+mj-lt"/>
              </a:rPr>
              <a:t> </a:t>
            </a:r>
            <a:r>
              <a:rPr lang="es-ES" altLang="en-US" sz="2800" i="1" dirty="0">
                <a:solidFill>
                  <a:srgbClr val="000000"/>
                </a:solidFill>
                <a:latin typeface="+mj-lt"/>
              </a:rPr>
              <a:t>p</a:t>
            </a:r>
            <a:r>
              <a:rPr lang="es-ES" altLang="en-US" sz="2800" dirty="0">
                <a:solidFill>
                  <a:srgbClr val="000000"/>
                </a:solidFill>
                <a:latin typeface="+mj-lt"/>
              </a:rPr>
              <a:t> </a:t>
            </a:r>
          </a:p>
        </p:txBody>
      </p:sp>
      <p:graphicFrame>
        <p:nvGraphicFramePr>
          <p:cNvPr id="4" name="Object 7"/>
          <p:cNvGraphicFramePr>
            <a:graphicFrameLocks noChangeAspect="1"/>
          </p:cNvGraphicFramePr>
          <p:nvPr>
            <p:extLst/>
          </p:nvPr>
        </p:nvGraphicFramePr>
        <p:xfrm>
          <a:off x="3138949" y="4117976"/>
          <a:ext cx="5518150" cy="925512"/>
        </p:xfrm>
        <a:graphic>
          <a:graphicData uri="http://schemas.openxmlformats.org/presentationml/2006/ole">
            <mc:AlternateContent xmlns:mc="http://schemas.openxmlformats.org/markup-compatibility/2006">
              <mc:Choice xmlns:v="urn:schemas-microsoft-com:vml" Requires="v">
                <p:oleObj spid="_x0000_s94227" name="Ecuación" r:id="rId4" imgW="2425680" imgH="406080" progId="Equation.3">
                  <p:embed/>
                </p:oleObj>
              </mc:Choice>
              <mc:Fallback>
                <p:oleObj name="Ecuación" r:id="rId4" imgW="2425680" imgH="406080" progId="Equation.3">
                  <p:embed/>
                  <p:pic>
                    <p:nvPicPr>
                      <p:cNvPr id="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8949" y="4117976"/>
                        <a:ext cx="5518150" cy="925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064485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2479061" y="1690688"/>
            <a:ext cx="608423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2800" dirty="0" err="1">
                <a:solidFill>
                  <a:srgbClr val="000000"/>
                </a:solidFill>
                <a:latin typeface="+mj-lt"/>
              </a:rPr>
              <a:t>Poisson</a:t>
            </a:r>
            <a:endParaRPr lang="es-ES" altLang="en-US" sz="2800" dirty="0">
              <a:solidFill>
                <a:srgbClr val="000000"/>
              </a:solidFill>
              <a:latin typeface="+mj-lt"/>
            </a:endParaRPr>
          </a:p>
          <a:p>
            <a:pPr eaLnBrk="1" hangingPunct="1"/>
            <a:endParaRPr lang="es-ES" altLang="en-US" sz="2800" dirty="0">
              <a:solidFill>
                <a:srgbClr val="000000"/>
              </a:solidFill>
              <a:latin typeface="+mj-lt"/>
            </a:endParaRPr>
          </a:p>
          <a:p>
            <a:pPr eaLnBrk="1" hangingPunct="1"/>
            <a:r>
              <a:rPr lang="es-ES" altLang="en-US" sz="2800" i="1" dirty="0">
                <a:solidFill>
                  <a:srgbClr val="000000"/>
                </a:solidFill>
                <a:latin typeface="+mj-lt"/>
              </a:rPr>
              <a:t>X</a:t>
            </a:r>
            <a:r>
              <a:rPr lang="es-ES" altLang="en-US" sz="2800" dirty="0">
                <a:solidFill>
                  <a:srgbClr val="000000"/>
                </a:solidFill>
                <a:latin typeface="+mj-lt"/>
              </a:rPr>
              <a:t> </a:t>
            </a:r>
            <a:r>
              <a:rPr lang="es-ES" altLang="en-US" sz="2800" dirty="0" err="1">
                <a:solidFill>
                  <a:srgbClr val="000000"/>
                </a:solidFill>
                <a:latin typeface="+mj-lt"/>
              </a:rPr>
              <a:t>expresses</a:t>
            </a:r>
            <a:r>
              <a:rPr lang="es-ES" altLang="en-US" sz="2800" dirty="0">
                <a:solidFill>
                  <a:srgbClr val="000000"/>
                </a:solidFill>
                <a:latin typeface="+mj-lt"/>
              </a:rPr>
              <a:t> </a:t>
            </a:r>
            <a:r>
              <a:rPr lang="es-ES" altLang="en-US" sz="2800" dirty="0" err="1">
                <a:solidFill>
                  <a:srgbClr val="000000"/>
                </a:solidFill>
                <a:latin typeface="+mj-lt"/>
              </a:rPr>
              <a:t>the</a:t>
            </a:r>
            <a:r>
              <a:rPr lang="es-ES" altLang="en-US" sz="2800" dirty="0">
                <a:solidFill>
                  <a:srgbClr val="000000"/>
                </a:solidFill>
                <a:latin typeface="+mj-lt"/>
              </a:rPr>
              <a:t> </a:t>
            </a:r>
            <a:r>
              <a:rPr lang="es-ES" altLang="en-US" sz="2800" dirty="0" err="1">
                <a:solidFill>
                  <a:srgbClr val="000000"/>
                </a:solidFill>
                <a:latin typeface="+mj-lt"/>
              </a:rPr>
              <a:t>number</a:t>
            </a:r>
            <a:r>
              <a:rPr lang="es-ES" altLang="en-US" sz="2800" dirty="0">
                <a:solidFill>
                  <a:srgbClr val="000000"/>
                </a:solidFill>
                <a:latin typeface="+mj-lt"/>
              </a:rPr>
              <a:t> of “ </a:t>
            </a:r>
            <a:r>
              <a:rPr lang="es-ES" altLang="en-US" sz="2800" dirty="0" err="1">
                <a:solidFill>
                  <a:srgbClr val="000000"/>
                </a:solidFill>
                <a:latin typeface="+mj-lt"/>
              </a:rPr>
              <a:t>rare</a:t>
            </a:r>
            <a:r>
              <a:rPr lang="es-ES" altLang="en-US" sz="2800" dirty="0">
                <a:solidFill>
                  <a:srgbClr val="000000"/>
                </a:solidFill>
                <a:latin typeface="+mj-lt"/>
              </a:rPr>
              <a:t> </a:t>
            </a:r>
            <a:r>
              <a:rPr lang="es-ES" altLang="en-US" sz="2800" dirty="0" err="1">
                <a:solidFill>
                  <a:srgbClr val="000000"/>
                </a:solidFill>
                <a:latin typeface="+mj-lt"/>
              </a:rPr>
              <a:t>events</a:t>
            </a:r>
            <a:r>
              <a:rPr lang="es-ES" altLang="en-US" sz="2800" dirty="0">
                <a:solidFill>
                  <a:srgbClr val="000000"/>
                </a:solidFill>
                <a:latin typeface="+mj-lt"/>
              </a:rPr>
              <a:t>”</a:t>
            </a:r>
          </a:p>
        </p:txBody>
      </p:sp>
      <p:graphicFrame>
        <p:nvGraphicFramePr>
          <p:cNvPr id="4" name="Object 7"/>
          <p:cNvGraphicFramePr>
            <a:graphicFrameLocks noChangeAspect="1"/>
          </p:cNvGraphicFramePr>
          <p:nvPr>
            <p:extLst/>
          </p:nvPr>
        </p:nvGraphicFramePr>
        <p:xfrm>
          <a:off x="3634863" y="3577817"/>
          <a:ext cx="4910138" cy="1446213"/>
        </p:xfrm>
        <a:graphic>
          <a:graphicData uri="http://schemas.openxmlformats.org/presentationml/2006/ole">
            <mc:AlternateContent xmlns:mc="http://schemas.openxmlformats.org/markup-compatibility/2006">
              <mc:Choice xmlns:v="urn:schemas-microsoft-com:vml" Requires="v">
                <p:oleObj spid="_x0000_s95251" name="Ecuación" r:id="rId4" imgW="2158920" imgH="634680" progId="Equation.3">
                  <p:embed/>
                </p:oleObj>
              </mc:Choice>
              <mc:Fallback>
                <p:oleObj name="Ecuación" r:id="rId4" imgW="2158920" imgH="634680" progId="Equation.3">
                  <p:embed/>
                  <p:pic>
                    <p:nvPicPr>
                      <p:cNvPr id="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4863" y="3577817"/>
                        <a:ext cx="4910138" cy="1446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36594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1239171" y="1524000"/>
            <a:ext cx="12014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Uniform</a:t>
            </a:r>
            <a:endParaRPr lang="es-ES" altLang="en-US" dirty="0">
              <a:solidFill>
                <a:srgbClr val="000000"/>
              </a:solidFill>
              <a:latin typeface="+mj-lt"/>
            </a:endParaRPr>
          </a:p>
        </p:txBody>
      </p:sp>
      <p:sp>
        <p:nvSpPr>
          <p:cNvPr id="4" name="Text Box 5"/>
          <p:cNvSpPr txBox="1">
            <a:spLocks noChangeArrowheads="1"/>
          </p:cNvSpPr>
          <p:nvPr/>
        </p:nvSpPr>
        <p:spPr bwMode="auto">
          <a:xfrm>
            <a:off x="9906001" y="6172201"/>
            <a:ext cx="543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A6A8CC17-7E88-4359-A96C-16FD2FDCBCC0}" type="slidenum">
              <a:rPr lang="es-ES" altLang="en-US">
                <a:solidFill>
                  <a:srgbClr val="FFFFFF"/>
                </a:solidFill>
              </a:rPr>
              <a:pPr eaLnBrk="1" hangingPunct="1"/>
              <a:t>56</a:t>
            </a:fld>
            <a:endParaRPr lang="es-ES" altLang="en-US">
              <a:solidFill>
                <a:srgbClr val="FFFFFF"/>
              </a:solidFill>
            </a:endParaRPr>
          </a:p>
        </p:txBody>
      </p:sp>
      <p:graphicFrame>
        <p:nvGraphicFramePr>
          <p:cNvPr id="5" name="Object 7"/>
          <p:cNvGraphicFramePr>
            <a:graphicFrameLocks noChangeAspect="1"/>
          </p:cNvGraphicFramePr>
          <p:nvPr/>
        </p:nvGraphicFramePr>
        <p:xfrm>
          <a:off x="2841625" y="1524000"/>
          <a:ext cx="6616700" cy="3124200"/>
        </p:xfrm>
        <a:graphic>
          <a:graphicData uri="http://schemas.openxmlformats.org/presentationml/2006/ole">
            <mc:AlternateContent xmlns:mc="http://schemas.openxmlformats.org/markup-compatibility/2006">
              <mc:Choice xmlns:v="urn:schemas-microsoft-com:vml" Requires="v">
                <p:oleObj spid="_x0000_s96275" name="Ecuación" r:id="rId4" imgW="2908080" imgH="1371600" progId="Equation.3">
                  <p:embed/>
                </p:oleObj>
              </mc:Choice>
              <mc:Fallback>
                <p:oleObj name="Ecuación" r:id="rId4" imgW="2908080" imgH="1371600" progId="Equation.3">
                  <p:embed/>
                  <p:pic>
                    <p:nvPicPr>
                      <p:cNvPr id="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1625" y="1524000"/>
                        <a:ext cx="6616700" cy="312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42"/>
          <p:cNvGrpSpPr>
            <a:grpSpLocks/>
          </p:cNvGrpSpPr>
          <p:nvPr/>
        </p:nvGrpSpPr>
        <p:grpSpPr bwMode="auto">
          <a:xfrm>
            <a:off x="3924300" y="4814888"/>
            <a:ext cx="5067300" cy="1052512"/>
            <a:chOff x="1512" y="3033"/>
            <a:chExt cx="3192" cy="663"/>
          </a:xfrm>
        </p:grpSpPr>
        <p:sp>
          <p:nvSpPr>
            <p:cNvPr id="7" name="Text Box 11"/>
            <p:cNvSpPr txBox="1">
              <a:spLocks noChangeArrowheads="1"/>
            </p:cNvSpPr>
            <p:nvPr/>
          </p:nvSpPr>
          <p:spPr bwMode="auto">
            <a:xfrm>
              <a:off x="1804" y="3465"/>
              <a:ext cx="6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a           b</a:t>
              </a:r>
            </a:p>
          </p:txBody>
        </p:sp>
        <p:sp>
          <p:nvSpPr>
            <p:cNvPr id="8" name="Line 12"/>
            <p:cNvSpPr>
              <a:spLocks noChangeShapeType="1"/>
            </p:cNvSpPr>
            <p:nvPr/>
          </p:nvSpPr>
          <p:spPr bwMode="auto">
            <a:xfrm flipV="1">
              <a:off x="1560" y="3456"/>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 name="Line 13"/>
            <p:cNvSpPr>
              <a:spLocks noChangeShapeType="1"/>
            </p:cNvSpPr>
            <p:nvPr/>
          </p:nvSpPr>
          <p:spPr bwMode="auto">
            <a:xfrm>
              <a:off x="1896" y="3417"/>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 name="Line 14"/>
            <p:cNvSpPr>
              <a:spLocks noChangeShapeType="1"/>
            </p:cNvSpPr>
            <p:nvPr/>
          </p:nvSpPr>
          <p:spPr bwMode="auto">
            <a:xfrm>
              <a:off x="2376" y="3417"/>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1" name="Line 15"/>
            <p:cNvSpPr>
              <a:spLocks noChangeShapeType="1"/>
            </p:cNvSpPr>
            <p:nvPr/>
          </p:nvSpPr>
          <p:spPr bwMode="auto">
            <a:xfrm flipH="1" flipV="1">
              <a:off x="1512" y="3456"/>
              <a:ext cx="384"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2" name="Text Box 24"/>
            <p:cNvSpPr txBox="1">
              <a:spLocks noChangeArrowheads="1"/>
            </p:cNvSpPr>
            <p:nvPr/>
          </p:nvSpPr>
          <p:spPr bwMode="auto">
            <a:xfrm>
              <a:off x="2472" y="3216"/>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f(x)</a:t>
              </a:r>
            </a:p>
          </p:txBody>
        </p:sp>
        <p:sp>
          <p:nvSpPr>
            <p:cNvPr id="13" name="Line 30"/>
            <p:cNvSpPr>
              <a:spLocks noChangeShapeType="1"/>
            </p:cNvSpPr>
            <p:nvPr/>
          </p:nvSpPr>
          <p:spPr bwMode="auto">
            <a:xfrm flipH="1" flipV="1">
              <a:off x="2376" y="3456"/>
              <a:ext cx="384"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4" name="Line 31"/>
            <p:cNvSpPr>
              <a:spLocks noChangeShapeType="1"/>
            </p:cNvSpPr>
            <p:nvPr/>
          </p:nvSpPr>
          <p:spPr bwMode="auto">
            <a:xfrm flipH="1" flipV="1">
              <a:off x="1896" y="3168"/>
              <a:ext cx="480" cy="0"/>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5" name="Text Box 32"/>
            <p:cNvSpPr txBox="1">
              <a:spLocks noChangeArrowheads="1"/>
            </p:cNvSpPr>
            <p:nvPr/>
          </p:nvSpPr>
          <p:spPr bwMode="auto">
            <a:xfrm>
              <a:off x="3388" y="3465"/>
              <a:ext cx="6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a           b</a:t>
              </a:r>
            </a:p>
          </p:txBody>
        </p:sp>
        <p:sp>
          <p:nvSpPr>
            <p:cNvPr id="16" name="Line 33"/>
            <p:cNvSpPr>
              <a:spLocks noChangeShapeType="1"/>
            </p:cNvSpPr>
            <p:nvPr/>
          </p:nvSpPr>
          <p:spPr bwMode="auto">
            <a:xfrm flipV="1">
              <a:off x="3144" y="3456"/>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7" name="Line 34"/>
            <p:cNvSpPr>
              <a:spLocks noChangeShapeType="1"/>
            </p:cNvSpPr>
            <p:nvPr/>
          </p:nvSpPr>
          <p:spPr bwMode="auto">
            <a:xfrm>
              <a:off x="3480" y="3417"/>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8" name="Line 35"/>
            <p:cNvSpPr>
              <a:spLocks noChangeShapeType="1"/>
            </p:cNvSpPr>
            <p:nvPr/>
          </p:nvSpPr>
          <p:spPr bwMode="auto">
            <a:xfrm>
              <a:off x="3960" y="3417"/>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9" name="Line 36"/>
            <p:cNvSpPr>
              <a:spLocks noChangeShapeType="1"/>
            </p:cNvSpPr>
            <p:nvPr/>
          </p:nvSpPr>
          <p:spPr bwMode="auto">
            <a:xfrm flipH="1" flipV="1">
              <a:off x="3096" y="3456"/>
              <a:ext cx="384"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0" name="Text Box 37"/>
            <p:cNvSpPr txBox="1">
              <a:spLocks noChangeArrowheads="1"/>
            </p:cNvSpPr>
            <p:nvPr/>
          </p:nvSpPr>
          <p:spPr bwMode="auto">
            <a:xfrm>
              <a:off x="4340" y="3033"/>
              <a:ext cx="3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F(x)</a:t>
              </a:r>
            </a:p>
          </p:txBody>
        </p:sp>
        <p:sp>
          <p:nvSpPr>
            <p:cNvPr id="21" name="Line 38"/>
            <p:cNvSpPr>
              <a:spLocks noChangeShapeType="1"/>
            </p:cNvSpPr>
            <p:nvPr/>
          </p:nvSpPr>
          <p:spPr bwMode="auto">
            <a:xfrm flipH="1" flipV="1">
              <a:off x="3960" y="3168"/>
              <a:ext cx="384"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2" name="Line 39"/>
            <p:cNvSpPr>
              <a:spLocks noChangeShapeType="1"/>
            </p:cNvSpPr>
            <p:nvPr/>
          </p:nvSpPr>
          <p:spPr bwMode="auto">
            <a:xfrm flipH="1">
              <a:off x="3476" y="3168"/>
              <a:ext cx="484" cy="288"/>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3" name="Line 40"/>
            <p:cNvSpPr>
              <a:spLocks noChangeShapeType="1"/>
            </p:cNvSpPr>
            <p:nvPr/>
          </p:nvSpPr>
          <p:spPr bwMode="auto">
            <a:xfrm flipV="1">
              <a:off x="3956" y="3168"/>
              <a:ext cx="0" cy="288"/>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24" name="Text Box 43"/>
          <p:cNvSpPr txBox="1">
            <a:spLocks noChangeArrowheads="1"/>
          </p:cNvSpPr>
          <p:nvPr/>
        </p:nvSpPr>
        <p:spPr bwMode="auto">
          <a:xfrm>
            <a:off x="7162800" y="6234113"/>
            <a:ext cx="2351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600" b="1">
                <a:solidFill>
                  <a:srgbClr val="FFFFFF"/>
                </a:solidFill>
              </a:rPr>
              <a:t>RANDOM VARIABLES</a:t>
            </a:r>
          </a:p>
        </p:txBody>
      </p:sp>
    </p:spTree>
    <p:extLst>
      <p:ext uri="{BB962C8B-B14F-4D97-AF65-F5344CB8AC3E}">
        <p14:creationId xmlns:p14="http://schemas.microsoft.com/office/powerpoint/2010/main" val="22091296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1594158" y="1506538"/>
            <a:ext cx="16339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Exponential</a:t>
            </a:r>
            <a:endParaRPr lang="es-ES" altLang="en-US" dirty="0">
              <a:solidFill>
                <a:srgbClr val="000000"/>
              </a:solidFill>
              <a:latin typeface="+mj-lt"/>
            </a:endParaRPr>
          </a:p>
        </p:txBody>
      </p:sp>
      <p:graphicFrame>
        <p:nvGraphicFramePr>
          <p:cNvPr id="4" name="Object 7"/>
          <p:cNvGraphicFramePr>
            <a:graphicFrameLocks noChangeAspect="1"/>
          </p:cNvGraphicFramePr>
          <p:nvPr/>
        </p:nvGraphicFramePr>
        <p:xfrm>
          <a:off x="3057526" y="1779588"/>
          <a:ext cx="6183313" cy="2487612"/>
        </p:xfrm>
        <a:graphic>
          <a:graphicData uri="http://schemas.openxmlformats.org/presentationml/2006/ole">
            <mc:AlternateContent xmlns:mc="http://schemas.openxmlformats.org/markup-compatibility/2006">
              <mc:Choice xmlns:v="urn:schemas-microsoft-com:vml" Requires="v">
                <p:oleObj spid="_x0000_s97299" name="Ecuación" r:id="rId4" imgW="2717640" imgH="1091880" progId="Equation.3">
                  <p:embed/>
                </p:oleObj>
              </mc:Choice>
              <mc:Fallback>
                <p:oleObj name="Ecuación" r:id="rId4" imgW="2717640" imgH="1091880" progId="Equation.3">
                  <p:embed/>
                  <p:pic>
                    <p:nvPicPr>
                      <p:cNvPr id="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7526" y="1779588"/>
                        <a:ext cx="6183313" cy="2487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34"/>
          <p:cNvGrpSpPr>
            <a:grpSpLocks/>
          </p:cNvGrpSpPr>
          <p:nvPr/>
        </p:nvGrpSpPr>
        <p:grpSpPr bwMode="auto">
          <a:xfrm>
            <a:off x="3886200" y="4495800"/>
            <a:ext cx="5029200" cy="1371600"/>
            <a:chOff x="1536" y="2832"/>
            <a:chExt cx="3168" cy="864"/>
          </a:xfrm>
        </p:grpSpPr>
        <p:sp>
          <p:nvSpPr>
            <p:cNvPr id="6" name="Text Box 9"/>
            <p:cNvSpPr txBox="1">
              <a:spLocks noChangeArrowheads="1"/>
            </p:cNvSpPr>
            <p:nvPr/>
          </p:nvSpPr>
          <p:spPr bwMode="auto">
            <a:xfrm>
              <a:off x="1804" y="3462"/>
              <a:ext cx="5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0       </a:t>
              </a:r>
              <a:r>
                <a:rPr lang="es-ES" altLang="en-US" sz="1800">
                  <a:solidFill>
                    <a:srgbClr val="000000"/>
                  </a:solidFill>
                  <a:sym typeface="Symbol" panose="05050102010706020507" pitchFamily="18" charset="2"/>
                </a:rPr>
                <a:t></a:t>
              </a:r>
              <a:endParaRPr lang="es-ES" altLang="en-US" sz="1800">
                <a:solidFill>
                  <a:srgbClr val="000000"/>
                </a:solidFill>
              </a:endParaRPr>
            </a:p>
          </p:txBody>
        </p:sp>
        <p:sp>
          <p:nvSpPr>
            <p:cNvPr id="7" name="Line 10"/>
            <p:cNvSpPr>
              <a:spLocks noChangeShapeType="1"/>
            </p:cNvSpPr>
            <p:nvPr/>
          </p:nvSpPr>
          <p:spPr bwMode="auto">
            <a:xfrm flipV="1">
              <a:off x="1536" y="3456"/>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8" name="Line 12"/>
            <p:cNvSpPr>
              <a:spLocks noChangeShapeType="1"/>
            </p:cNvSpPr>
            <p:nvPr/>
          </p:nvSpPr>
          <p:spPr bwMode="auto">
            <a:xfrm>
              <a:off x="2208" y="3417"/>
              <a:ext cx="0" cy="96"/>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 name="Line 13"/>
            <p:cNvSpPr>
              <a:spLocks noChangeShapeType="1"/>
            </p:cNvSpPr>
            <p:nvPr/>
          </p:nvSpPr>
          <p:spPr bwMode="auto">
            <a:xfrm flipH="1" flipV="1">
              <a:off x="1536" y="3456"/>
              <a:ext cx="432"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 name="Text Box 14"/>
            <p:cNvSpPr txBox="1">
              <a:spLocks noChangeArrowheads="1"/>
            </p:cNvSpPr>
            <p:nvPr/>
          </p:nvSpPr>
          <p:spPr bwMode="auto">
            <a:xfrm>
              <a:off x="2472" y="3216"/>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f(x)</a:t>
              </a:r>
            </a:p>
          </p:txBody>
        </p:sp>
        <p:sp>
          <p:nvSpPr>
            <p:cNvPr id="11" name="Text Box 17"/>
            <p:cNvSpPr txBox="1">
              <a:spLocks noChangeArrowheads="1"/>
            </p:cNvSpPr>
            <p:nvPr/>
          </p:nvSpPr>
          <p:spPr bwMode="auto">
            <a:xfrm>
              <a:off x="3412" y="2832"/>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1</a:t>
              </a:r>
            </a:p>
          </p:txBody>
        </p:sp>
        <p:sp>
          <p:nvSpPr>
            <p:cNvPr id="12" name="Line 18"/>
            <p:cNvSpPr>
              <a:spLocks noChangeShapeType="1"/>
            </p:cNvSpPr>
            <p:nvPr/>
          </p:nvSpPr>
          <p:spPr bwMode="auto">
            <a:xfrm flipV="1">
              <a:off x="3144" y="3456"/>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3" name="Line 21"/>
            <p:cNvSpPr>
              <a:spLocks noChangeShapeType="1"/>
            </p:cNvSpPr>
            <p:nvPr/>
          </p:nvSpPr>
          <p:spPr bwMode="auto">
            <a:xfrm flipH="1" flipV="1">
              <a:off x="3168" y="3456"/>
              <a:ext cx="384" cy="9"/>
            </a:xfrm>
            <a:prstGeom prst="line">
              <a:avLst/>
            </a:prstGeom>
            <a:noFill/>
            <a:ln w="25400">
              <a:solidFill>
                <a:srgbClr val="0000FF"/>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4" name="Text Box 22"/>
            <p:cNvSpPr txBox="1">
              <a:spLocks noChangeArrowheads="1"/>
            </p:cNvSpPr>
            <p:nvPr/>
          </p:nvSpPr>
          <p:spPr bwMode="auto">
            <a:xfrm>
              <a:off x="4340" y="3033"/>
              <a:ext cx="3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F(x)</a:t>
              </a:r>
            </a:p>
          </p:txBody>
        </p:sp>
        <p:sp>
          <p:nvSpPr>
            <p:cNvPr id="15" name="Line 23"/>
            <p:cNvSpPr>
              <a:spLocks noChangeShapeType="1"/>
            </p:cNvSpPr>
            <p:nvPr/>
          </p:nvSpPr>
          <p:spPr bwMode="auto">
            <a:xfrm flipH="1" flipV="1">
              <a:off x="3552" y="2928"/>
              <a:ext cx="720" cy="0"/>
            </a:xfrm>
            <a:prstGeom prst="line">
              <a:avLst/>
            </a:prstGeom>
            <a:noFill/>
            <a:ln w="12700">
              <a:solidFill>
                <a:srgbClr val="0000FF"/>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6" name="Line 26"/>
            <p:cNvSpPr>
              <a:spLocks noChangeShapeType="1"/>
            </p:cNvSpPr>
            <p:nvPr/>
          </p:nvSpPr>
          <p:spPr bwMode="auto">
            <a:xfrm>
              <a:off x="1968" y="2832"/>
              <a:ext cx="0" cy="864"/>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7" name="Freeform 29"/>
            <p:cNvSpPr>
              <a:spLocks/>
            </p:cNvSpPr>
            <p:nvPr/>
          </p:nvSpPr>
          <p:spPr bwMode="auto">
            <a:xfrm>
              <a:off x="1968" y="2928"/>
              <a:ext cx="672" cy="504"/>
            </a:xfrm>
            <a:custGeom>
              <a:avLst/>
              <a:gdLst>
                <a:gd name="T0" fmla="*/ 0 w 672"/>
                <a:gd name="T1" fmla="*/ 0 h 504"/>
                <a:gd name="T2" fmla="*/ 192 w 672"/>
                <a:gd name="T3" fmla="*/ 336 h 504"/>
                <a:gd name="T4" fmla="*/ 480 w 672"/>
                <a:gd name="T5" fmla="*/ 480 h 504"/>
                <a:gd name="T6" fmla="*/ 672 w 672"/>
                <a:gd name="T7" fmla="*/ 480 h 504"/>
                <a:gd name="T8" fmla="*/ 0 60000 65536"/>
                <a:gd name="T9" fmla="*/ 0 60000 65536"/>
                <a:gd name="T10" fmla="*/ 0 60000 65536"/>
                <a:gd name="T11" fmla="*/ 0 60000 65536"/>
                <a:gd name="T12" fmla="*/ 0 w 672"/>
                <a:gd name="T13" fmla="*/ 0 h 504"/>
                <a:gd name="T14" fmla="*/ 672 w 672"/>
                <a:gd name="T15" fmla="*/ 504 h 504"/>
              </a:gdLst>
              <a:ahLst/>
              <a:cxnLst>
                <a:cxn ang="T8">
                  <a:pos x="T0" y="T1"/>
                </a:cxn>
                <a:cxn ang="T9">
                  <a:pos x="T2" y="T3"/>
                </a:cxn>
                <a:cxn ang="T10">
                  <a:pos x="T4" y="T5"/>
                </a:cxn>
                <a:cxn ang="T11">
                  <a:pos x="T6" y="T7"/>
                </a:cxn>
              </a:cxnLst>
              <a:rect l="T12" t="T13" r="T14" b="T15"/>
              <a:pathLst>
                <a:path w="672" h="504">
                  <a:moveTo>
                    <a:pt x="0" y="0"/>
                  </a:moveTo>
                  <a:cubicBezTo>
                    <a:pt x="56" y="128"/>
                    <a:pt x="112" y="256"/>
                    <a:pt x="192" y="336"/>
                  </a:cubicBezTo>
                  <a:cubicBezTo>
                    <a:pt x="272" y="416"/>
                    <a:pt x="400" y="456"/>
                    <a:pt x="480" y="480"/>
                  </a:cubicBezTo>
                  <a:cubicBezTo>
                    <a:pt x="560" y="504"/>
                    <a:pt x="640" y="480"/>
                    <a:pt x="672" y="480"/>
                  </a:cubicBezTo>
                </a:path>
              </a:pathLst>
            </a:cu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8" name="Text Box 30"/>
            <p:cNvSpPr txBox="1">
              <a:spLocks noChangeArrowheads="1"/>
            </p:cNvSpPr>
            <p:nvPr/>
          </p:nvSpPr>
          <p:spPr bwMode="auto">
            <a:xfrm>
              <a:off x="1709" y="2832"/>
              <a:ext cx="30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1/</a:t>
              </a:r>
              <a:r>
                <a:rPr lang="es-ES" altLang="en-US" sz="1800">
                  <a:solidFill>
                    <a:srgbClr val="000000"/>
                  </a:solidFill>
                  <a:sym typeface="Symbol" panose="05050102010706020507" pitchFamily="18" charset="2"/>
                </a:rPr>
                <a:t></a:t>
              </a:r>
              <a:endParaRPr lang="es-ES" altLang="en-US" sz="1800">
                <a:solidFill>
                  <a:srgbClr val="000000"/>
                </a:solidFill>
              </a:endParaRPr>
            </a:p>
          </p:txBody>
        </p:sp>
        <p:sp>
          <p:nvSpPr>
            <p:cNvPr id="19" name="Line 31"/>
            <p:cNvSpPr>
              <a:spLocks noChangeShapeType="1"/>
            </p:cNvSpPr>
            <p:nvPr/>
          </p:nvSpPr>
          <p:spPr bwMode="auto">
            <a:xfrm>
              <a:off x="3552" y="2832"/>
              <a:ext cx="0" cy="864"/>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20" name="Freeform 33"/>
            <p:cNvSpPr>
              <a:spLocks/>
            </p:cNvSpPr>
            <p:nvPr/>
          </p:nvSpPr>
          <p:spPr bwMode="auto">
            <a:xfrm>
              <a:off x="3552" y="2968"/>
              <a:ext cx="744" cy="488"/>
            </a:xfrm>
            <a:custGeom>
              <a:avLst/>
              <a:gdLst>
                <a:gd name="T0" fmla="*/ 0 w 744"/>
                <a:gd name="T1" fmla="*/ 488 h 488"/>
                <a:gd name="T2" fmla="*/ 96 w 744"/>
                <a:gd name="T3" fmla="*/ 152 h 488"/>
                <a:gd name="T4" fmla="*/ 288 w 744"/>
                <a:gd name="T5" fmla="*/ 56 h 488"/>
                <a:gd name="T6" fmla="*/ 672 w 744"/>
                <a:gd name="T7" fmla="*/ 8 h 488"/>
                <a:gd name="T8" fmla="*/ 720 w 744"/>
                <a:gd name="T9" fmla="*/ 8 h 488"/>
                <a:gd name="T10" fmla="*/ 0 60000 65536"/>
                <a:gd name="T11" fmla="*/ 0 60000 65536"/>
                <a:gd name="T12" fmla="*/ 0 60000 65536"/>
                <a:gd name="T13" fmla="*/ 0 60000 65536"/>
                <a:gd name="T14" fmla="*/ 0 60000 65536"/>
                <a:gd name="T15" fmla="*/ 0 w 744"/>
                <a:gd name="T16" fmla="*/ 0 h 488"/>
                <a:gd name="T17" fmla="*/ 744 w 744"/>
                <a:gd name="T18" fmla="*/ 488 h 488"/>
              </a:gdLst>
              <a:ahLst/>
              <a:cxnLst>
                <a:cxn ang="T10">
                  <a:pos x="T0" y="T1"/>
                </a:cxn>
                <a:cxn ang="T11">
                  <a:pos x="T2" y="T3"/>
                </a:cxn>
                <a:cxn ang="T12">
                  <a:pos x="T4" y="T5"/>
                </a:cxn>
                <a:cxn ang="T13">
                  <a:pos x="T6" y="T7"/>
                </a:cxn>
                <a:cxn ang="T14">
                  <a:pos x="T8" y="T9"/>
                </a:cxn>
              </a:cxnLst>
              <a:rect l="T15" t="T16" r="T17" b="T18"/>
              <a:pathLst>
                <a:path w="744" h="488">
                  <a:moveTo>
                    <a:pt x="0" y="488"/>
                  </a:moveTo>
                  <a:cubicBezTo>
                    <a:pt x="24" y="356"/>
                    <a:pt x="48" y="224"/>
                    <a:pt x="96" y="152"/>
                  </a:cubicBezTo>
                  <a:cubicBezTo>
                    <a:pt x="144" y="80"/>
                    <a:pt x="192" y="80"/>
                    <a:pt x="288" y="56"/>
                  </a:cubicBezTo>
                  <a:cubicBezTo>
                    <a:pt x="384" y="32"/>
                    <a:pt x="600" y="16"/>
                    <a:pt x="672" y="8"/>
                  </a:cubicBezTo>
                  <a:cubicBezTo>
                    <a:pt x="744" y="0"/>
                    <a:pt x="732" y="4"/>
                    <a:pt x="720" y="8"/>
                  </a:cubicBezTo>
                </a:path>
              </a:pathLst>
            </a:cu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sp>
        <p:nvSpPr>
          <p:cNvPr id="21" name="Text Box 35"/>
          <p:cNvSpPr txBox="1">
            <a:spLocks noChangeArrowheads="1"/>
          </p:cNvSpPr>
          <p:nvPr/>
        </p:nvSpPr>
        <p:spPr bwMode="auto">
          <a:xfrm>
            <a:off x="7162800" y="6234113"/>
            <a:ext cx="2351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600" b="1">
                <a:solidFill>
                  <a:srgbClr val="FFFFFF"/>
                </a:solidFill>
              </a:rPr>
              <a:t>RANDOM VARIABLES</a:t>
            </a:r>
          </a:p>
        </p:txBody>
      </p:sp>
    </p:spTree>
    <p:extLst>
      <p:ext uri="{BB962C8B-B14F-4D97-AF65-F5344CB8AC3E}">
        <p14:creationId xmlns:p14="http://schemas.microsoft.com/office/powerpoint/2010/main" val="20442808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1505668" y="1356519"/>
            <a:ext cx="11031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a:solidFill>
                  <a:srgbClr val="000000"/>
                </a:solidFill>
                <a:latin typeface="+mj-lt"/>
              </a:rPr>
              <a:t>Normal</a:t>
            </a:r>
          </a:p>
        </p:txBody>
      </p:sp>
      <p:graphicFrame>
        <p:nvGraphicFramePr>
          <p:cNvPr id="4" name="Object 7"/>
          <p:cNvGraphicFramePr>
            <a:graphicFrameLocks noChangeAspect="1"/>
          </p:cNvGraphicFramePr>
          <p:nvPr/>
        </p:nvGraphicFramePr>
        <p:xfrm>
          <a:off x="3276600" y="1936750"/>
          <a:ext cx="4362450" cy="2863850"/>
        </p:xfrm>
        <a:graphic>
          <a:graphicData uri="http://schemas.openxmlformats.org/presentationml/2006/ole">
            <mc:AlternateContent xmlns:mc="http://schemas.openxmlformats.org/markup-compatibility/2006">
              <mc:Choice xmlns:v="urn:schemas-microsoft-com:vml" Requires="v">
                <p:oleObj spid="_x0000_s98359" name="Ecuación" r:id="rId4" imgW="1917360" imgH="1257120" progId="Equation.3">
                  <p:embed/>
                </p:oleObj>
              </mc:Choice>
              <mc:Fallback>
                <p:oleObj name="Ecuación" r:id="rId4" imgW="1917360" imgH="1257120" progId="Equation.3">
                  <p:embed/>
                  <p:pic>
                    <p:nvPicPr>
                      <p:cNvPr id="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936750"/>
                        <a:ext cx="4362450" cy="286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25"/>
          <p:cNvGraphicFramePr>
            <a:graphicFrameLocks noChangeAspect="1"/>
          </p:cNvGraphicFramePr>
          <p:nvPr/>
        </p:nvGraphicFramePr>
        <p:xfrm>
          <a:off x="3810000" y="3460750"/>
          <a:ext cx="361950" cy="349250"/>
        </p:xfrm>
        <a:graphic>
          <a:graphicData uri="http://schemas.openxmlformats.org/presentationml/2006/ole">
            <mc:AlternateContent xmlns:mc="http://schemas.openxmlformats.org/markup-compatibility/2006">
              <mc:Choice xmlns:v="urn:schemas-microsoft-com:vml" Requires="v">
                <p:oleObj spid="_x0000_s98360" name="Imagen de mapa de bits" r:id="rId6" imgW="266737" imgH="257007" progId="Paint.Picture">
                  <p:embed/>
                </p:oleObj>
              </mc:Choice>
              <mc:Fallback>
                <p:oleObj name="Imagen de mapa de bits" r:id="rId6" imgW="266737" imgH="257007" progId="Paint.Picture">
                  <p:embed/>
                  <p:pic>
                    <p:nvPicPr>
                      <p:cNvPr id="5"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3460750"/>
                        <a:ext cx="36195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26"/>
          <p:cNvGraphicFramePr>
            <a:graphicFrameLocks noChangeAspect="1"/>
          </p:cNvGraphicFramePr>
          <p:nvPr/>
        </p:nvGraphicFramePr>
        <p:xfrm>
          <a:off x="3810000" y="3917950"/>
          <a:ext cx="361950" cy="349250"/>
        </p:xfrm>
        <a:graphic>
          <a:graphicData uri="http://schemas.openxmlformats.org/presentationml/2006/ole">
            <mc:AlternateContent xmlns:mc="http://schemas.openxmlformats.org/markup-compatibility/2006">
              <mc:Choice xmlns:v="urn:schemas-microsoft-com:vml" Requires="v">
                <p:oleObj spid="_x0000_s98361" name="Imagen de mapa de bits" r:id="rId8" imgW="266737" imgH="257007" progId="Paint.Picture">
                  <p:embed/>
                </p:oleObj>
              </mc:Choice>
              <mc:Fallback>
                <p:oleObj name="Imagen de mapa de bits" r:id="rId8" imgW="266737" imgH="257007" progId="Paint.Picture">
                  <p:embed/>
                  <p:pic>
                    <p:nvPicPr>
                      <p:cNvPr id="6" name="Objec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0000" y="3917950"/>
                        <a:ext cx="36195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 name="Group 34"/>
          <p:cNvGrpSpPr>
            <a:grpSpLocks/>
          </p:cNvGrpSpPr>
          <p:nvPr/>
        </p:nvGrpSpPr>
        <p:grpSpPr bwMode="auto">
          <a:xfrm>
            <a:off x="4908550" y="4114800"/>
            <a:ext cx="4464050" cy="1371600"/>
            <a:chOff x="2064" y="2928"/>
            <a:chExt cx="2812" cy="864"/>
          </a:xfrm>
        </p:grpSpPr>
        <p:sp>
          <p:nvSpPr>
            <p:cNvPr id="8" name="Text Box 9"/>
            <p:cNvSpPr txBox="1">
              <a:spLocks noChangeArrowheads="1"/>
            </p:cNvSpPr>
            <p:nvPr/>
          </p:nvSpPr>
          <p:spPr bwMode="auto">
            <a:xfrm>
              <a:off x="2489" y="3504"/>
              <a:ext cx="1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sym typeface="Symbol" panose="05050102010706020507" pitchFamily="18" charset="2"/>
                </a:rPr>
                <a:t></a:t>
              </a:r>
              <a:endParaRPr lang="es-ES" altLang="en-US" sz="1800">
                <a:solidFill>
                  <a:srgbClr val="000000"/>
                </a:solidFill>
              </a:endParaRPr>
            </a:p>
          </p:txBody>
        </p:sp>
        <p:sp>
          <p:nvSpPr>
            <p:cNvPr id="9" name="Line 10"/>
            <p:cNvSpPr>
              <a:spLocks noChangeShapeType="1"/>
            </p:cNvSpPr>
            <p:nvPr/>
          </p:nvSpPr>
          <p:spPr bwMode="auto">
            <a:xfrm flipV="1">
              <a:off x="2064" y="3552"/>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0" name="Text Box 13"/>
            <p:cNvSpPr txBox="1">
              <a:spLocks noChangeArrowheads="1"/>
            </p:cNvSpPr>
            <p:nvPr/>
          </p:nvSpPr>
          <p:spPr bwMode="auto">
            <a:xfrm>
              <a:off x="3000" y="3312"/>
              <a:ext cx="3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f(x)</a:t>
              </a:r>
            </a:p>
          </p:txBody>
        </p:sp>
        <p:sp>
          <p:nvSpPr>
            <p:cNvPr id="11" name="Line 15"/>
            <p:cNvSpPr>
              <a:spLocks noChangeShapeType="1"/>
            </p:cNvSpPr>
            <p:nvPr/>
          </p:nvSpPr>
          <p:spPr bwMode="auto">
            <a:xfrm flipV="1">
              <a:off x="3672" y="3552"/>
              <a:ext cx="1152" cy="0"/>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2" name="Text Box 17"/>
            <p:cNvSpPr txBox="1">
              <a:spLocks noChangeArrowheads="1"/>
            </p:cNvSpPr>
            <p:nvPr/>
          </p:nvSpPr>
          <p:spPr bwMode="auto">
            <a:xfrm>
              <a:off x="4512" y="3264"/>
              <a:ext cx="3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800">
                  <a:solidFill>
                    <a:srgbClr val="000000"/>
                  </a:solidFill>
                </a:rPr>
                <a:t>F(x)</a:t>
              </a:r>
            </a:p>
          </p:txBody>
        </p:sp>
        <p:sp>
          <p:nvSpPr>
            <p:cNvPr id="13" name="Line 19"/>
            <p:cNvSpPr>
              <a:spLocks noChangeShapeType="1"/>
            </p:cNvSpPr>
            <p:nvPr/>
          </p:nvSpPr>
          <p:spPr bwMode="auto">
            <a:xfrm>
              <a:off x="2640" y="2928"/>
              <a:ext cx="0" cy="864"/>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4" name="Line 22"/>
            <p:cNvSpPr>
              <a:spLocks noChangeShapeType="1"/>
            </p:cNvSpPr>
            <p:nvPr/>
          </p:nvSpPr>
          <p:spPr bwMode="auto">
            <a:xfrm>
              <a:off x="4224" y="2928"/>
              <a:ext cx="0" cy="864"/>
            </a:xfrm>
            <a:prstGeom prst="line">
              <a:avLst/>
            </a:prstGeom>
            <a:noFill/>
            <a:ln w="9525">
              <a:solidFill>
                <a:srgbClr val="0000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15" name="Freeform 32"/>
            <p:cNvSpPr>
              <a:spLocks/>
            </p:cNvSpPr>
            <p:nvPr/>
          </p:nvSpPr>
          <p:spPr bwMode="auto">
            <a:xfrm>
              <a:off x="2064" y="3168"/>
              <a:ext cx="1152" cy="384"/>
            </a:xfrm>
            <a:custGeom>
              <a:avLst/>
              <a:gdLst>
                <a:gd name="T0" fmla="*/ 0 w 1152"/>
                <a:gd name="T1" fmla="*/ 384 h 384"/>
                <a:gd name="T2" fmla="*/ 288 w 1152"/>
                <a:gd name="T3" fmla="*/ 288 h 384"/>
                <a:gd name="T4" fmla="*/ 576 w 1152"/>
                <a:gd name="T5" fmla="*/ 0 h 384"/>
                <a:gd name="T6" fmla="*/ 864 w 1152"/>
                <a:gd name="T7" fmla="*/ 288 h 384"/>
                <a:gd name="T8" fmla="*/ 1152 w 1152"/>
                <a:gd name="T9" fmla="*/ 384 h 384"/>
                <a:gd name="T10" fmla="*/ 0 60000 65536"/>
                <a:gd name="T11" fmla="*/ 0 60000 65536"/>
                <a:gd name="T12" fmla="*/ 0 60000 65536"/>
                <a:gd name="T13" fmla="*/ 0 60000 65536"/>
                <a:gd name="T14" fmla="*/ 0 60000 65536"/>
                <a:gd name="T15" fmla="*/ 0 w 1152"/>
                <a:gd name="T16" fmla="*/ 0 h 384"/>
                <a:gd name="T17" fmla="*/ 1152 w 1152"/>
                <a:gd name="T18" fmla="*/ 384 h 384"/>
              </a:gdLst>
              <a:ahLst/>
              <a:cxnLst>
                <a:cxn ang="T10">
                  <a:pos x="T0" y="T1"/>
                </a:cxn>
                <a:cxn ang="T11">
                  <a:pos x="T2" y="T3"/>
                </a:cxn>
                <a:cxn ang="T12">
                  <a:pos x="T4" y="T5"/>
                </a:cxn>
                <a:cxn ang="T13">
                  <a:pos x="T6" y="T7"/>
                </a:cxn>
                <a:cxn ang="T14">
                  <a:pos x="T8" y="T9"/>
                </a:cxn>
              </a:cxnLst>
              <a:rect l="T15" t="T16" r="T17" b="T18"/>
              <a:pathLst>
                <a:path w="1152" h="384">
                  <a:moveTo>
                    <a:pt x="0" y="384"/>
                  </a:moveTo>
                  <a:cubicBezTo>
                    <a:pt x="96" y="368"/>
                    <a:pt x="192" y="352"/>
                    <a:pt x="288" y="288"/>
                  </a:cubicBezTo>
                  <a:cubicBezTo>
                    <a:pt x="384" y="224"/>
                    <a:pt x="480" y="0"/>
                    <a:pt x="576" y="0"/>
                  </a:cubicBezTo>
                  <a:cubicBezTo>
                    <a:pt x="672" y="0"/>
                    <a:pt x="768" y="224"/>
                    <a:pt x="864" y="288"/>
                  </a:cubicBezTo>
                  <a:cubicBezTo>
                    <a:pt x="960" y="352"/>
                    <a:pt x="1104" y="368"/>
                    <a:pt x="1152" y="384"/>
                  </a:cubicBezTo>
                </a:path>
              </a:pathLst>
            </a:cu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sp>
          <p:nvSpPr>
            <p:cNvPr id="16" name="Freeform 33"/>
            <p:cNvSpPr>
              <a:spLocks/>
            </p:cNvSpPr>
            <p:nvPr/>
          </p:nvSpPr>
          <p:spPr bwMode="auto">
            <a:xfrm>
              <a:off x="3648" y="3056"/>
              <a:ext cx="1200" cy="464"/>
            </a:xfrm>
            <a:custGeom>
              <a:avLst/>
              <a:gdLst>
                <a:gd name="T0" fmla="*/ 0 w 1200"/>
                <a:gd name="T1" fmla="*/ 448 h 464"/>
                <a:gd name="T2" fmla="*/ 384 w 1200"/>
                <a:gd name="T3" fmla="*/ 400 h 464"/>
                <a:gd name="T4" fmla="*/ 672 w 1200"/>
                <a:gd name="T5" fmla="*/ 64 h 464"/>
                <a:gd name="T6" fmla="*/ 1200 w 1200"/>
                <a:gd name="T7" fmla="*/ 16 h 464"/>
                <a:gd name="T8" fmla="*/ 0 60000 65536"/>
                <a:gd name="T9" fmla="*/ 0 60000 65536"/>
                <a:gd name="T10" fmla="*/ 0 60000 65536"/>
                <a:gd name="T11" fmla="*/ 0 60000 65536"/>
                <a:gd name="T12" fmla="*/ 0 w 1200"/>
                <a:gd name="T13" fmla="*/ 0 h 464"/>
                <a:gd name="T14" fmla="*/ 1200 w 1200"/>
                <a:gd name="T15" fmla="*/ 464 h 464"/>
              </a:gdLst>
              <a:ahLst/>
              <a:cxnLst>
                <a:cxn ang="T8">
                  <a:pos x="T0" y="T1"/>
                </a:cxn>
                <a:cxn ang="T9">
                  <a:pos x="T2" y="T3"/>
                </a:cxn>
                <a:cxn ang="T10">
                  <a:pos x="T4" y="T5"/>
                </a:cxn>
                <a:cxn ang="T11">
                  <a:pos x="T6" y="T7"/>
                </a:cxn>
              </a:cxnLst>
              <a:rect l="T12" t="T13" r="T14" b="T15"/>
              <a:pathLst>
                <a:path w="1200" h="464">
                  <a:moveTo>
                    <a:pt x="0" y="448"/>
                  </a:moveTo>
                  <a:cubicBezTo>
                    <a:pt x="136" y="456"/>
                    <a:pt x="272" y="464"/>
                    <a:pt x="384" y="400"/>
                  </a:cubicBezTo>
                  <a:cubicBezTo>
                    <a:pt x="496" y="336"/>
                    <a:pt x="536" y="128"/>
                    <a:pt x="672" y="64"/>
                  </a:cubicBezTo>
                  <a:cubicBezTo>
                    <a:pt x="808" y="0"/>
                    <a:pt x="1004" y="8"/>
                    <a:pt x="1200" y="16"/>
                  </a:cubicBezTo>
                </a:path>
              </a:pathLst>
            </a:cu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pSp>
    </p:spTree>
    <p:extLst>
      <p:ext uri="{BB962C8B-B14F-4D97-AF65-F5344CB8AC3E}">
        <p14:creationId xmlns:p14="http://schemas.microsoft.com/office/powerpoint/2010/main" val="37095037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2803526" y="1524000"/>
            <a:ext cx="8558433"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2800" dirty="0" err="1">
                <a:solidFill>
                  <a:srgbClr val="000000"/>
                </a:solidFill>
                <a:latin typeface="+mj-lt"/>
              </a:rPr>
              <a:t>Properties</a:t>
            </a:r>
            <a:r>
              <a:rPr lang="es-ES" altLang="en-US" sz="2800" dirty="0">
                <a:solidFill>
                  <a:srgbClr val="000000"/>
                </a:solidFill>
                <a:latin typeface="+mj-lt"/>
              </a:rPr>
              <a:t> of normal </a:t>
            </a:r>
            <a:r>
              <a:rPr lang="es-ES" altLang="en-US" sz="2800" dirty="0" err="1">
                <a:solidFill>
                  <a:srgbClr val="000000"/>
                </a:solidFill>
                <a:latin typeface="+mj-lt"/>
              </a:rPr>
              <a:t>distribution</a:t>
            </a:r>
            <a:endParaRPr lang="es-ES" altLang="en-US" sz="2800" dirty="0">
              <a:solidFill>
                <a:srgbClr val="000000"/>
              </a:solidFill>
              <a:latin typeface="+mj-lt"/>
            </a:endParaRPr>
          </a:p>
          <a:p>
            <a:pPr eaLnBrk="1" hangingPunct="1"/>
            <a:endParaRPr lang="es-ES" altLang="en-US" sz="2800" dirty="0">
              <a:solidFill>
                <a:srgbClr val="000000"/>
              </a:solidFill>
              <a:latin typeface="+mj-lt"/>
            </a:endParaRPr>
          </a:p>
          <a:p>
            <a:pPr eaLnBrk="1" hangingPunct="1">
              <a:buFontTx/>
              <a:buAutoNum type="romanLcParenBoth"/>
            </a:pPr>
            <a:r>
              <a:rPr lang="es-ES" altLang="en-US" sz="2800" dirty="0">
                <a:solidFill>
                  <a:srgbClr val="000000"/>
                </a:solidFill>
                <a:latin typeface="+mj-lt"/>
              </a:rPr>
              <a:t>                                 standard normal</a:t>
            </a:r>
          </a:p>
          <a:p>
            <a:pPr eaLnBrk="1" hangingPunct="1">
              <a:buFontTx/>
              <a:buAutoNum type="romanLcParenBoth"/>
            </a:pPr>
            <a:endParaRPr lang="es-ES" altLang="en-US" sz="2800" dirty="0">
              <a:solidFill>
                <a:srgbClr val="000000"/>
              </a:solidFill>
              <a:latin typeface="+mj-lt"/>
            </a:endParaRPr>
          </a:p>
          <a:p>
            <a:pPr eaLnBrk="1" hangingPunct="1"/>
            <a:r>
              <a:rPr lang="es-ES" altLang="en-US" sz="2800" dirty="0">
                <a:solidFill>
                  <a:srgbClr val="000000"/>
                </a:solidFill>
                <a:latin typeface="+mj-lt"/>
              </a:rPr>
              <a:t>(ii)</a:t>
            </a:r>
          </a:p>
          <a:p>
            <a:pPr eaLnBrk="1" hangingPunct="1"/>
            <a:endParaRPr lang="es-ES" altLang="en-US" sz="2800" dirty="0">
              <a:solidFill>
                <a:srgbClr val="000000"/>
              </a:solidFill>
              <a:latin typeface="+mj-lt"/>
            </a:endParaRPr>
          </a:p>
          <a:p>
            <a:pPr eaLnBrk="1" hangingPunct="1"/>
            <a:r>
              <a:rPr lang="es-ES" altLang="en-US" sz="2800" dirty="0">
                <a:solidFill>
                  <a:srgbClr val="000000"/>
                </a:solidFill>
                <a:latin typeface="+mj-lt"/>
              </a:rPr>
              <a:t>(iii)                                                        </a:t>
            </a:r>
            <a:r>
              <a:rPr lang="es-ES" altLang="en-US" sz="2800" dirty="0" err="1">
                <a:solidFill>
                  <a:srgbClr val="000000"/>
                </a:solidFill>
                <a:latin typeface="+mj-lt"/>
              </a:rPr>
              <a:t>independent</a:t>
            </a:r>
            <a:r>
              <a:rPr lang="es-ES" altLang="en-US" sz="2800" dirty="0">
                <a:solidFill>
                  <a:srgbClr val="000000"/>
                </a:solidFill>
                <a:latin typeface="+mj-lt"/>
              </a:rPr>
              <a:t>  i=1,2,...,n</a:t>
            </a:r>
          </a:p>
        </p:txBody>
      </p:sp>
      <p:graphicFrame>
        <p:nvGraphicFramePr>
          <p:cNvPr id="4" name="Object 7"/>
          <p:cNvGraphicFramePr>
            <a:graphicFrameLocks noChangeAspect="1"/>
          </p:cNvGraphicFramePr>
          <p:nvPr/>
        </p:nvGraphicFramePr>
        <p:xfrm>
          <a:off x="3581400" y="2057400"/>
          <a:ext cx="2254250" cy="896938"/>
        </p:xfrm>
        <a:graphic>
          <a:graphicData uri="http://schemas.openxmlformats.org/presentationml/2006/ole">
            <mc:AlternateContent xmlns:mc="http://schemas.openxmlformats.org/markup-compatibility/2006">
              <mc:Choice xmlns:v="urn:schemas-microsoft-com:vml" Requires="v">
                <p:oleObj spid="_x0000_s99401" name="Ecuación" r:id="rId4" imgW="990360" imgH="393480" progId="Equation.3">
                  <p:embed/>
                </p:oleObj>
              </mc:Choice>
              <mc:Fallback>
                <p:oleObj name="Ecuación" r:id="rId4" imgW="990360" imgH="393480" progId="Equation.3">
                  <p:embed/>
                  <p:pic>
                    <p:nvPicPr>
                      <p:cNvPr id="4"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2057400"/>
                        <a:ext cx="2254250" cy="896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20"/>
          <p:cNvGraphicFramePr>
            <a:graphicFrameLocks noChangeAspect="1"/>
          </p:cNvGraphicFramePr>
          <p:nvPr/>
        </p:nvGraphicFramePr>
        <p:xfrm>
          <a:off x="3576638" y="2984500"/>
          <a:ext cx="4652962" cy="520700"/>
        </p:xfrm>
        <a:graphic>
          <a:graphicData uri="http://schemas.openxmlformats.org/presentationml/2006/ole">
            <mc:AlternateContent xmlns:mc="http://schemas.openxmlformats.org/markup-compatibility/2006">
              <mc:Choice xmlns:v="urn:schemas-microsoft-com:vml" Requires="v">
                <p:oleObj spid="_x0000_s99402" name="Ecuación" r:id="rId6" imgW="2044440" imgH="228600" progId="Equation.3">
                  <p:embed/>
                </p:oleObj>
              </mc:Choice>
              <mc:Fallback>
                <p:oleObj name="Ecuación" r:id="rId6" imgW="2044440" imgH="228600" progId="Equation.3">
                  <p:embed/>
                  <p:pic>
                    <p:nvPicPr>
                      <p:cNvPr id="5"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6638" y="2984500"/>
                        <a:ext cx="4652962"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21"/>
          <p:cNvGraphicFramePr>
            <a:graphicFrameLocks noChangeAspect="1"/>
          </p:cNvGraphicFramePr>
          <p:nvPr/>
        </p:nvGraphicFramePr>
        <p:xfrm>
          <a:off x="3565526" y="3657601"/>
          <a:ext cx="2225675" cy="549275"/>
        </p:xfrm>
        <a:graphic>
          <a:graphicData uri="http://schemas.openxmlformats.org/presentationml/2006/ole">
            <mc:AlternateContent xmlns:mc="http://schemas.openxmlformats.org/markup-compatibility/2006">
              <mc:Choice xmlns:v="urn:schemas-microsoft-com:vml" Requires="v">
                <p:oleObj spid="_x0000_s99403" name="Ecuación" r:id="rId8" imgW="977760" imgH="241200" progId="Equation.3">
                  <p:embed/>
                </p:oleObj>
              </mc:Choice>
              <mc:Fallback>
                <p:oleObj name="Ecuación" r:id="rId8" imgW="977760" imgH="241200" progId="Equation.3">
                  <p:embed/>
                  <p:pic>
                    <p:nvPicPr>
                      <p:cNvPr id="6" name="Object 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5526" y="3657601"/>
                        <a:ext cx="2225675"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22"/>
          <p:cNvGraphicFramePr>
            <a:graphicFrameLocks noChangeAspect="1"/>
          </p:cNvGraphicFramePr>
          <p:nvPr>
            <p:extLst/>
          </p:nvPr>
        </p:nvGraphicFramePr>
        <p:xfrm>
          <a:off x="3565526" y="4141212"/>
          <a:ext cx="3932237" cy="982662"/>
        </p:xfrm>
        <a:graphic>
          <a:graphicData uri="http://schemas.openxmlformats.org/presentationml/2006/ole">
            <mc:AlternateContent xmlns:mc="http://schemas.openxmlformats.org/markup-compatibility/2006">
              <mc:Choice xmlns:v="urn:schemas-microsoft-com:vml" Requires="v">
                <p:oleObj spid="_x0000_s99404" name="Ecuación" r:id="rId10" imgW="1726920" imgH="431640" progId="Equation.3">
                  <p:embed/>
                </p:oleObj>
              </mc:Choice>
              <mc:Fallback>
                <p:oleObj name="Ecuación" r:id="rId10" imgW="1726920" imgH="431640" progId="Equation.3">
                  <p:embed/>
                  <p:pic>
                    <p:nvPicPr>
                      <p:cNvPr id="7"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65526" y="4141212"/>
                        <a:ext cx="3932237" cy="982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00443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895349" y="300037"/>
            <a:ext cx="7620000" cy="876300"/>
          </a:xfrm>
        </p:spPr>
        <p:txBody>
          <a:bodyPr>
            <a:normAutofit/>
          </a:bodyPr>
          <a:lstStyle/>
          <a:p>
            <a:pPr eaLnBrk="1" hangingPunct="1"/>
            <a:r>
              <a:rPr lang="en-US" altLang="en-US" sz="4000" dirty="0">
                <a:solidFill>
                  <a:srgbClr val="CD0000"/>
                </a:solidFill>
                <a:ea typeface="ＭＳ Ｐゴシック" panose="020B0600070205080204" pitchFamily="34" charset="-128"/>
              </a:rPr>
              <a:t>Classification Applications </a:t>
            </a:r>
          </a:p>
        </p:txBody>
      </p:sp>
      <p:sp>
        <p:nvSpPr>
          <p:cNvPr id="31746" name="Rectangle 3"/>
          <p:cNvSpPr>
            <a:spLocks noGrp="1" noChangeArrowheads="1"/>
          </p:cNvSpPr>
          <p:nvPr>
            <p:ph type="body" idx="1"/>
          </p:nvPr>
        </p:nvSpPr>
        <p:spPr>
          <a:xfrm>
            <a:off x="1252538" y="1395411"/>
            <a:ext cx="9420224" cy="4391025"/>
          </a:xfrm>
        </p:spPr>
        <p:txBody>
          <a:bodyPr>
            <a:normAutofit fontScale="92500" lnSpcReduction="10000"/>
          </a:bodyPr>
          <a:lstStyle/>
          <a:p>
            <a:pPr marL="342900" indent="-342900">
              <a:lnSpc>
                <a:spcPct val="80000"/>
              </a:lnSpc>
              <a:buNone/>
            </a:pPr>
            <a:r>
              <a:rPr lang="en-US" altLang="en-US" dirty="0">
                <a:latin typeface="+mj-lt"/>
                <a:ea typeface="ＭＳ Ｐゴシック" panose="020B0600070205080204" pitchFamily="34" charset="-128"/>
              </a:rPr>
              <a:t>	Fraud Detection: Predict fraudulent cases in credit card transactions for a particular account</a:t>
            </a:r>
          </a:p>
          <a:p>
            <a:pPr marL="742950" lvl="1" indent="-285750">
              <a:lnSpc>
                <a:spcPct val="80000"/>
              </a:lnSpc>
            </a:pPr>
            <a:r>
              <a:rPr lang="en-US" altLang="en-US" sz="2800" b="1" dirty="0">
                <a:latin typeface="+mj-lt"/>
                <a:ea typeface="ＭＳ Ｐゴシック" panose="020B0600070205080204" pitchFamily="34" charset="-128"/>
              </a:rPr>
              <a:t>Training data:</a:t>
            </a:r>
            <a:r>
              <a:rPr lang="en-US" altLang="en-US" sz="2800" dirty="0">
                <a:latin typeface="+mj-lt"/>
                <a:ea typeface="ＭＳ Ｐゴシック" panose="020B0600070205080204" pitchFamily="34" charset="-128"/>
              </a:rPr>
              <a:t> previous transactions of a particular account holder</a:t>
            </a:r>
          </a:p>
          <a:p>
            <a:pPr marL="742950" lvl="1" indent="-285750">
              <a:lnSpc>
                <a:spcPct val="80000"/>
              </a:lnSpc>
            </a:pPr>
            <a:r>
              <a:rPr lang="en-US" altLang="en-US" sz="2800" b="1" dirty="0">
                <a:latin typeface="+mj-lt"/>
                <a:ea typeface="ＭＳ Ｐゴシック" panose="020B0600070205080204" pitchFamily="34" charset="-128"/>
              </a:rPr>
              <a:t>Attributes:</a:t>
            </a:r>
            <a:r>
              <a:rPr lang="en-US" altLang="en-US" sz="2800" dirty="0">
                <a:latin typeface="+mj-lt"/>
                <a:ea typeface="ＭＳ Ｐゴシック" panose="020B0600070205080204" pitchFamily="34" charset="-128"/>
              </a:rPr>
              <a:t> time of purchase, product type, cost, location, </a:t>
            </a:r>
            <a:r>
              <a:rPr lang="en-US" altLang="en-US" sz="2800" dirty="0" err="1">
                <a:latin typeface="+mj-lt"/>
                <a:ea typeface="ＭＳ Ｐゴシック" panose="020B0600070205080204" pitchFamily="34" charset="-128"/>
              </a:rPr>
              <a:t>etc</a:t>
            </a:r>
            <a:endParaRPr lang="en-US" altLang="en-US" sz="2800" dirty="0">
              <a:latin typeface="+mj-lt"/>
              <a:ea typeface="ＭＳ Ｐゴシック" panose="020B0600070205080204" pitchFamily="34" charset="-128"/>
            </a:endParaRPr>
          </a:p>
          <a:p>
            <a:pPr marL="742950" lvl="1" indent="-285750">
              <a:lnSpc>
                <a:spcPct val="80000"/>
              </a:lnSpc>
            </a:pPr>
            <a:r>
              <a:rPr lang="en-US" altLang="en-US" sz="2800" b="1" dirty="0">
                <a:latin typeface="+mj-lt"/>
                <a:ea typeface="ＭＳ Ｐゴシック" panose="020B0600070205080204" pitchFamily="34" charset="-128"/>
              </a:rPr>
              <a:t>Class:</a:t>
            </a:r>
            <a:r>
              <a:rPr lang="en-US" altLang="en-US" sz="2800" dirty="0">
                <a:latin typeface="+mj-lt"/>
                <a:ea typeface="ＭＳ Ｐゴシック" panose="020B0600070205080204" pitchFamily="34" charset="-128"/>
              </a:rPr>
              <a:t>  Label transactions as fraud or fair</a:t>
            </a:r>
          </a:p>
          <a:p>
            <a:pPr marL="742950" lvl="1" indent="-285750">
              <a:lnSpc>
                <a:spcPct val="80000"/>
              </a:lnSpc>
            </a:pPr>
            <a:endParaRPr lang="en-US" altLang="en-US" sz="2800" dirty="0">
              <a:latin typeface="+mj-lt"/>
              <a:ea typeface="ＭＳ Ｐゴシック" panose="020B0600070205080204" pitchFamily="34" charset="-128"/>
            </a:endParaRPr>
          </a:p>
          <a:p>
            <a:pPr marL="342900" indent="-342900">
              <a:lnSpc>
                <a:spcPct val="80000"/>
              </a:lnSpc>
              <a:buNone/>
            </a:pPr>
            <a:r>
              <a:rPr lang="en-US" altLang="en-US" dirty="0">
                <a:latin typeface="+mj-lt"/>
                <a:ea typeface="ＭＳ Ｐゴシック" panose="020B0600070205080204" pitchFamily="34" charset="-128"/>
              </a:rPr>
              <a:t>	Telephone Operator Support: determine whether and arbitrary caller said “yes” or “no”.</a:t>
            </a:r>
          </a:p>
          <a:p>
            <a:pPr marL="742950" lvl="1" indent="-285750">
              <a:lnSpc>
                <a:spcPct val="80000"/>
              </a:lnSpc>
            </a:pPr>
            <a:r>
              <a:rPr lang="en-US" altLang="en-US" sz="2800" b="1" dirty="0">
                <a:latin typeface="+mj-lt"/>
                <a:ea typeface="ＭＳ Ｐゴシック" panose="020B0600070205080204" pitchFamily="34" charset="-128"/>
              </a:rPr>
              <a:t>Training data:</a:t>
            </a:r>
            <a:r>
              <a:rPr lang="en-US" altLang="en-US" sz="2800" dirty="0">
                <a:latin typeface="+mj-lt"/>
                <a:ea typeface="ＭＳ Ｐゴシック" panose="020B0600070205080204" pitchFamily="34" charset="-128"/>
              </a:rPr>
              <a:t> Signal of caller’s voice accepting or declining an offer </a:t>
            </a:r>
          </a:p>
          <a:p>
            <a:pPr marL="742950" lvl="1" indent="-285750">
              <a:lnSpc>
                <a:spcPct val="80000"/>
              </a:lnSpc>
            </a:pPr>
            <a:r>
              <a:rPr lang="en-US" altLang="en-US" sz="2800" b="1" dirty="0">
                <a:latin typeface="+mj-lt"/>
                <a:ea typeface="ＭＳ Ｐゴシック" panose="020B0600070205080204" pitchFamily="34" charset="-128"/>
              </a:rPr>
              <a:t>Attributes:</a:t>
            </a:r>
            <a:r>
              <a:rPr lang="en-US" altLang="en-US" sz="2800" dirty="0">
                <a:latin typeface="+mj-lt"/>
                <a:ea typeface="ＭＳ Ｐゴシック" panose="020B0600070205080204" pitchFamily="34" charset="-128"/>
              </a:rPr>
              <a:t> features computed from the signal </a:t>
            </a:r>
          </a:p>
          <a:p>
            <a:pPr marL="742950" lvl="1" indent="-285750">
              <a:lnSpc>
                <a:spcPct val="80000"/>
              </a:lnSpc>
            </a:pPr>
            <a:r>
              <a:rPr lang="en-US" altLang="en-US" sz="2800" b="1" dirty="0">
                <a:latin typeface="+mj-lt"/>
                <a:ea typeface="ＭＳ Ｐゴシック" panose="020B0600070205080204" pitchFamily="34" charset="-128"/>
              </a:rPr>
              <a:t>Class:</a:t>
            </a:r>
            <a:r>
              <a:rPr lang="en-US" altLang="en-US" sz="2800" dirty="0">
                <a:latin typeface="+mj-lt"/>
                <a:ea typeface="ＭＳ Ｐゴシック" panose="020B0600070205080204" pitchFamily="34" charset="-128"/>
              </a:rPr>
              <a:t>  Label each signal as “yes” or “no” </a:t>
            </a:r>
          </a:p>
          <a:p>
            <a:pPr marL="742950" lvl="1" indent="-285750">
              <a:lnSpc>
                <a:spcPct val="80000"/>
              </a:lnSpc>
            </a:pPr>
            <a:endParaRPr lang="en-US" altLang="en-US" sz="2000" dirty="0">
              <a:ea typeface="ＭＳ Ｐゴシック" panose="020B0600070205080204" pitchFamily="34" charset="-128"/>
            </a:endParaRPr>
          </a:p>
        </p:txBody>
      </p:sp>
    </p:spTree>
    <p:extLst>
      <p:ext uri="{BB962C8B-B14F-4D97-AF65-F5344CB8AC3E}">
        <p14:creationId xmlns:p14="http://schemas.microsoft.com/office/powerpoint/2010/main" val="40124347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2803526" y="1831975"/>
            <a:ext cx="7213450"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2800" dirty="0" err="1">
                <a:solidFill>
                  <a:srgbClr val="000000"/>
                </a:solidFill>
                <a:latin typeface="+mj-lt"/>
              </a:rPr>
              <a:t>Two</a:t>
            </a:r>
            <a:r>
              <a:rPr lang="es-ES" altLang="en-US" sz="2800" dirty="0">
                <a:solidFill>
                  <a:srgbClr val="000000"/>
                </a:solidFill>
                <a:latin typeface="+mj-lt"/>
              </a:rPr>
              <a:t> </a:t>
            </a:r>
            <a:r>
              <a:rPr lang="es-ES" altLang="en-US" sz="2800" dirty="0" err="1">
                <a:solidFill>
                  <a:srgbClr val="000000"/>
                </a:solidFill>
                <a:latin typeface="+mj-lt"/>
              </a:rPr>
              <a:t>random</a:t>
            </a:r>
            <a:r>
              <a:rPr lang="es-ES" altLang="en-US" sz="2800" dirty="0">
                <a:solidFill>
                  <a:srgbClr val="000000"/>
                </a:solidFill>
                <a:latin typeface="+mj-lt"/>
              </a:rPr>
              <a:t> variables X and Y are </a:t>
            </a:r>
            <a:r>
              <a:rPr lang="es-ES" altLang="en-US" sz="2800" dirty="0" err="1">
                <a:solidFill>
                  <a:srgbClr val="000000"/>
                </a:solidFill>
                <a:latin typeface="+mj-lt"/>
              </a:rPr>
              <a:t>independent</a:t>
            </a:r>
            <a:r>
              <a:rPr lang="es-ES" altLang="en-US" sz="2800" dirty="0">
                <a:solidFill>
                  <a:srgbClr val="000000"/>
                </a:solidFill>
                <a:latin typeface="+mj-lt"/>
              </a:rPr>
              <a:t> </a:t>
            </a:r>
            <a:r>
              <a:rPr lang="es-ES" altLang="en-US" sz="2800" dirty="0" err="1">
                <a:solidFill>
                  <a:srgbClr val="000000"/>
                </a:solidFill>
                <a:latin typeface="+mj-lt"/>
              </a:rPr>
              <a:t>if</a:t>
            </a:r>
            <a:endParaRPr lang="es-ES" altLang="en-US" sz="2800" dirty="0">
              <a:solidFill>
                <a:srgbClr val="000000"/>
              </a:solidFill>
              <a:latin typeface="+mj-lt"/>
            </a:endParaRPr>
          </a:p>
          <a:p>
            <a:pPr eaLnBrk="1" hangingPunct="1"/>
            <a:r>
              <a:rPr lang="es-ES" altLang="en-US" sz="2800" dirty="0">
                <a:solidFill>
                  <a:srgbClr val="000000"/>
                </a:solidFill>
                <a:latin typeface="+mj-lt"/>
              </a:rPr>
              <a:t>and </a:t>
            </a:r>
            <a:r>
              <a:rPr lang="es-ES" altLang="en-US" sz="2800" dirty="0" err="1">
                <a:solidFill>
                  <a:srgbClr val="000000"/>
                </a:solidFill>
                <a:latin typeface="+mj-lt"/>
              </a:rPr>
              <a:t>only</a:t>
            </a:r>
            <a:r>
              <a:rPr lang="es-ES" altLang="en-US" sz="2800" dirty="0">
                <a:solidFill>
                  <a:srgbClr val="000000"/>
                </a:solidFill>
                <a:latin typeface="+mj-lt"/>
              </a:rPr>
              <a:t> </a:t>
            </a:r>
            <a:r>
              <a:rPr lang="es-ES" altLang="en-US" sz="2800" dirty="0" err="1">
                <a:solidFill>
                  <a:srgbClr val="000000"/>
                </a:solidFill>
                <a:latin typeface="+mj-lt"/>
              </a:rPr>
              <a:t>if</a:t>
            </a:r>
            <a:r>
              <a:rPr lang="es-ES" altLang="en-US" sz="2800" dirty="0">
                <a:solidFill>
                  <a:srgbClr val="000000"/>
                </a:solidFill>
                <a:latin typeface="+mj-lt"/>
              </a:rPr>
              <a:t>:</a:t>
            </a:r>
          </a:p>
          <a:p>
            <a:pPr eaLnBrk="1" hangingPunct="1"/>
            <a:endParaRPr lang="es-ES" altLang="en-US" sz="2800" dirty="0">
              <a:solidFill>
                <a:srgbClr val="000000"/>
              </a:solidFill>
              <a:latin typeface="+mj-lt"/>
            </a:endParaRPr>
          </a:p>
          <a:p>
            <a:pPr eaLnBrk="1" hangingPunct="1"/>
            <a:endParaRPr lang="es-ES" altLang="en-US" sz="2800" dirty="0">
              <a:solidFill>
                <a:srgbClr val="000000"/>
              </a:solidFill>
              <a:latin typeface="+mj-lt"/>
            </a:endParaRPr>
          </a:p>
          <a:p>
            <a:pPr eaLnBrk="1" hangingPunct="1"/>
            <a:endParaRPr lang="es-ES" altLang="en-US" sz="2800" dirty="0">
              <a:solidFill>
                <a:srgbClr val="000000"/>
              </a:solidFill>
              <a:latin typeface="+mj-lt"/>
            </a:endParaRPr>
          </a:p>
          <a:p>
            <a:pPr eaLnBrk="1" hangingPunct="1"/>
            <a:endParaRPr lang="es-ES" altLang="en-US" sz="2800" dirty="0">
              <a:solidFill>
                <a:srgbClr val="000000"/>
              </a:solidFill>
              <a:latin typeface="+mj-lt"/>
            </a:endParaRPr>
          </a:p>
          <a:p>
            <a:pPr eaLnBrk="1" hangingPunct="1"/>
            <a:endParaRPr lang="es-ES" altLang="en-US" sz="2800" dirty="0">
              <a:solidFill>
                <a:srgbClr val="000000"/>
              </a:solidFill>
              <a:latin typeface="+mj-lt"/>
            </a:endParaRPr>
          </a:p>
          <a:p>
            <a:pPr eaLnBrk="1" hangingPunct="1"/>
            <a:r>
              <a:rPr lang="es-ES" altLang="en-US" sz="2800" dirty="0" err="1">
                <a:solidFill>
                  <a:srgbClr val="000000"/>
                </a:solidFill>
                <a:latin typeface="+mj-lt"/>
              </a:rPr>
              <a:t>for</a:t>
            </a:r>
            <a:r>
              <a:rPr lang="es-ES" altLang="en-US" sz="2800" dirty="0">
                <a:solidFill>
                  <a:srgbClr val="000000"/>
                </a:solidFill>
                <a:latin typeface="+mj-lt"/>
              </a:rPr>
              <a:t> </a:t>
            </a:r>
            <a:r>
              <a:rPr lang="es-ES" altLang="en-US" sz="2800" dirty="0" err="1">
                <a:solidFill>
                  <a:srgbClr val="000000"/>
                </a:solidFill>
                <a:latin typeface="+mj-lt"/>
              </a:rPr>
              <a:t>all</a:t>
            </a:r>
            <a:r>
              <a:rPr lang="es-ES" altLang="en-US" sz="2800" dirty="0">
                <a:solidFill>
                  <a:srgbClr val="000000"/>
                </a:solidFill>
                <a:latin typeface="+mj-lt"/>
              </a:rPr>
              <a:t> </a:t>
            </a:r>
            <a:r>
              <a:rPr lang="es-ES" altLang="en-US" sz="2800" dirty="0" err="1">
                <a:solidFill>
                  <a:srgbClr val="000000"/>
                </a:solidFill>
                <a:latin typeface="+mj-lt"/>
              </a:rPr>
              <a:t>values</a:t>
            </a:r>
            <a:r>
              <a:rPr lang="es-ES" altLang="en-US" sz="2800" dirty="0">
                <a:solidFill>
                  <a:srgbClr val="000000"/>
                </a:solidFill>
                <a:latin typeface="+mj-lt"/>
              </a:rPr>
              <a:t> x and y.</a:t>
            </a:r>
          </a:p>
        </p:txBody>
      </p:sp>
      <p:graphicFrame>
        <p:nvGraphicFramePr>
          <p:cNvPr id="4" name="Object 11"/>
          <p:cNvGraphicFramePr>
            <a:graphicFrameLocks noChangeAspect="1"/>
          </p:cNvGraphicFramePr>
          <p:nvPr>
            <p:extLst/>
          </p:nvPr>
        </p:nvGraphicFramePr>
        <p:xfrm>
          <a:off x="4476187" y="3028644"/>
          <a:ext cx="2946400" cy="1471613"/>
        </p:xfrm>
        <a:graphic>
          <a:graphicData uri="http://schemas.openxmlformats.org/presentationml/2006/ole">
            <mc:AlternateContent xmlns:mc="http://schemas.openxmlformats.org/markup-compatibility/2006">
              <mc:Choice xmlns:v="urn:schemas-microsoft-com:vml" Requires="v">
                <p:oleObj spid="_x0000_s100371" name="Equation" r:id="rId4" imgW="1371600" imgH="685800" progId="Equation.DSMT4">
                  <p:embed/>
                </p:oleObj>
              </mc:Choice>
              <mc:Fallback>
                <p:oleObj name="Equation" r:id="rId4" imgW="1371600" imgH="685800" progId="Equation.DSMT4">
                  <p:embed/>
                  <p:pic>
                    <p:nvPicPr>
                      <p:cNvPr id="4"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6187" y="3028644"/>
                        <a:ext cx="2946400" cy="1471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101425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4"/>
          <p:cNvSpPr txBox="1">
            <a:spLocks noChangeArrowheads="1"/>
          </p:cNvSpPr>
          <p:nvPr/>
        </p:nvSpPr>
        <p:spPr bwMode="auto">
          <a:xfrm>
            <a:off x="2803525" y="1447800"/>
            <a:ext cx="23512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Discrete</a:t>
            </a:r>
            <a:r>
              <a:rPr lang="es-ES" altLang="en-US" dirty="0">
                <a:solidFill>
                  <a:srgbClr val="000000"/>
                </a:solidFill>
                <a:latin typeface="+mj-lt"/>
              </a:rPr>
              <a:t> variables</a:t>
            </a:r>
            <a:endParaRPr lang="es-ES" altLang="en-US" b="1" i="1" dirty="0">
              <a:solidFill>
                <a:srgbClr val="000000"/>
              </a:solidFill>
              <a:latin typeface="+mj-lt"/>
            </a:endParaRPr>
          </a:p>
        </p:txBody>
      </p:sp>
      <p:sp>
        <p:nvSpPr>
          <p:cNvPr id="4" name="Text Box 8"/>
          <p:cNvSpPr txBox="1">
            <a:spLocks noChangeArrowheads="1"/>
          </p:cNvSpPr>
          <p:nvPr/>
        </p:nvSpPr>
        <p:spPr bwMode="auto">
          <a:xfrm>
            <a:off x="2967654" y="3935823"/>
            <a:ext cx="35210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If</a:t>
            </a:r>
            <a:r>
              <a:rPr lang="es-ES" altLang="en-US" dirty="0">
                <a:solidFill>
                  <a:srgbClr val="000000"/>
                </a:solidFill>
                <a:latin typeface="+mj-lt"/>
              </a:rPr>
              <a:t> </a:t>
            </a:r>
            <a:r>
              <a:rPr lang="es-ES" altLang="en-US" i="1" dirty="0">
                <a:solidFill>
                  <a:srgbClr val="000000"/>
                </a:solidFill>
                <a:latin typeface="+mj-lt"/>
              </a:rPr>
              <a:t>X</a:t>
            </a:r>
            <a:r>
              <a:rPr lang="es-ES" altLang="en-US" dirty="0">
                <a:solidFill>
                  <a:srgbClr val="000000"/>
                </a:solidFill>
                <a:latin typeface="+mj-lt"/>
              </a:rPr>
              <a:t> and </a:t>
            </a:r>
            <a:r>
              <a:rPr lang="es-ES" altLang="en-US" i="1" dirty="0">
                <a:solidFill>
                  <a:srgbClr val="000000"/>
                </a:solidFill>
                <a:latin typeface="+mj-lt"/>
              </a:rPr>
              <a:t>Y</a:t>
            </a:r>
            <a:r>
              <a:rPr lang="es-ES" altLang="en-US" dirty="0">
                <a:solidFill>
                  <a:srgbClr val="000000"/>
                </a:solidFill>
                <a:latin typeface="+mj-lt"/>
              </a:rPr>
              <a:t> are </a:t>
            </a:r>
            <a:r>
              <a:rPr lang="es-ES" altLang="en-US" dirty="0" err="1">
                <a:solidFill>
                  <a:srgbClr val="000000"/>
                </a:solidFill>
                <a:latin typeface="+mj-lt"/>
              </a:rPr>
              <a:t>independent</a:t>
            </a:r>
            <a:r>
              <a:rPr lang="es-ES" altLang="en-US" dirty="0">
                <a:solidFill>
                  <a:srgbClr val="000000"/>
                </a:solidFill>
                <a:latin typeface="+mj-lt"/>
              </a:rPr>
              <a:t>:</a:t>
            </a:r>
          </a:p>
        </p:txBody>
      </p:sp>
      <p:sp>
        <p:nvSpPr>
          <p:cNvPr id="5" name="Text Box 9"/>
          <p:cNvSpPr txBox="1">
            <a:spLocks noChangeArrowheads="1"/>
          </p:cNvSpPr>
          <p:nvPr/>
        </p:nvSpPr>
        <p:spPr bwMode="auto">
          <a:xfrm>
            <a:off x="2819400" y="2605088"/>
            <a:ext cx="27547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Continuous</a:t>
            </a:r>
            <a:r>
              <a:rPr lang="es-ES" altLang="en-US" dirty="0">
                <a:solidFill>
                  <a:srgbClr val="000000"/>
                </a:solidFill>
                <a:latin typeface="+mj-lt"/>
              </a:rPr>
              <a:t> variables</a:t>
            </a:r>
            <a:endParaRPr lang="es-ES" altLang="en-US" b="1" i="1" dirty="0">
              <a:solidFill>
                <a:srgbClr val="000000"/>
              </a:solidFill>
              <a:latin typeface="+mj-lt"/>
            </a:endParaRPr>
          </a:p>
        </p:txBody>
      </p:sp>
      <p:sp>
        <p:nvSpPr>
          <p:cNvPr id="6" name="Text Box 12"/>
          <p:cNvSpPr txBox="1">
            <a:spLocks noChangeArrowheads="1"/>
          </p:cNvSpPr>
          <p:nvPr/>
        </p:nvSpPr>
        <p:spPr bwMode="auto">
          <a:xfrm>
            <a:off x="7162800" y="6234113"/>
            <a:ext cx="2351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1600" b="1">
                <a:solidFill>
                  <a:srgbClr val="FFFFFF"/>
                </a:solidFill>
              </a:rPr>
              <a:t>RANDOM VARIABLES</a:t>
            </a:r>
          </a:p>
        </p:txBody>
      </p:sp>
      <p:graphicFrame>
        <p:nvGraphicFramePr>
          <p:cNvPr id="7" name="Object 13"/>
          <p:cNvGraphicFramePr>
            <a:graphicFrameLocks noChangeAspect="1"/>
          </p:cNvGraphicFramePr>
          <p:nvPr/>
        </p:nvGraphicFramePr>
        <p:xfrm>
          <a:off x="3297238" y="1828801"/>
          <a:ext cx="4830762" cy="900113"/>
        </p:xfrm>
        <a:graphic>
          <a:graphicData uri="http://schemas.openxmlformats.org/presentationml/2006/ole">
            <mc:AlternateContent xmlns:mc="http://schemas.openxmlformats.org/markup-compatibility/2006">
              <mc:Choice xmlns:v="urn:schemas-microsoft-com:vml" Requires="v">
                <p:oleObj spid="_x0000_s101431" name="Ecuación" r:id="rId4" imgW="2247840" imgH="419040" progId="Equation.3">
                  <p:embed/>
                </p:oleObj>
              </mc:Choice>
              <mc:Fallback>
                <p:oleObj name="Ecuación" r:id="rId4" imgW="2247840" imgH="419040" progId="Equation.3">
                  <p:embed/>
                  <p:pic>
                    <p:nvPicPr>
                      <p:cNvPr id="7"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7238" y="1828801"/>
                        <a:ext cx="4830762"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14"/>
          <p:cNvGraphicFramePr>
            <a:graphicFrameLocks noChangeAspect="1"/>
          </p:cNvGraphicFramePr>
          <p:nvPr/>
        </p:nvGraphicFramePr>
        <p:xfrm>
          <a:off x="4514851" y="2986088"/>
          <a:ext cx="2428875" cy="900112"/>
        </p:xfrm>
        <a:graphic>
          <a:graphicData uri="http://schemas.openxmlformats.org/presentationml/2006/ole">
            <mc:AlternateContent xmlns:mc="http://schemas.openxmlformats.org/markup-compatibility/2006">
              <mc:Choice xmlns:v="urn:schemas-microsoft-com:vml" Requires="v">
                <p:oleObj spid="_x0000_s101432" name="Ecuación" r:id="rId6" imgW="1130040" imgH="419040" progId="Equation.3">
                  <p:embed/>
                </p:oleObj>
              </mc:Choice>
              <mc:Fallback>
                <p:oleObj name="Ecuación" r:id="rId6" imgW="1130040" imgH="419040" progId="Equation.3">
                  <p:embed/>
                  <p:pic>
                    <p:nvPicPr>
                      <p:cNvPr id="8"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4851" y="2986088"/>
                        <a:ext cx="2428875" cy="900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5"/>
          <p:cNvGraphicFramePr>
            <a:graphicFrameLocks noChangeAspect="1"/>
          </p:cNvGraphicFramePr>
          <p:nvPr/>
        </p:nvGraphicFramePr>
        <p:xfrm>
          <a:off x="4872039" y="4630739"/>
          <a:ext cx="2047875" cy="1419225"/>
        </p:xfrm>
        <a:graphic>
          <a:graphicData uri="http://schemas.openxmlformats.org/presentationml/2006/ole">
            <mc:AlternateContent xmlns:mc="http://schemas.openxmlformats.org/markup-compatibility/2006">
              <mc:Choice xmlns:v="urn:schemas-microsoft-com:vml" Requires="v">
                <p:oleObj spid="_x0000_s101433" name="Ecuación" r:id="rId8" imgW="952200" imgH="660240" progId="Equation.3">
                  <p:embed/>
                </p:oleObj>
              </mc:Choice>
              <mc:Fallback>
                <p:oleObj name="Ecuación" r:id="rId8" imgW="952200" imgH="660240" progId="Equation.3">
                  <p:embed/>
                  <p:pic>
                    <p:nvPicPr>
                      <p:cNvPr id="9"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72039" y="4630739"/>
                        <a:ext cx="2047875" cy="1419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5869799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8"/>
          <p:cNvSpPr txBox="1">
            <a:spLocks noChangeArrowheads="1"/>
          </p:cNvSpPr>
          <p:nvPr/>
        </p:nvSpPr>
        <p:spPr bwMode="auto">
          <a:xfrm>
            <a:off x="2743200" y="3352800"/>
            <a:ext cx="603774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Properties</a:t>
            </a:r>
            <a:r>
              <a:rPr lang="es-ES" altLang="en-US" dirty="0">
                <a:solidFill>
                  <a:srgbClr val="000000"/>
                </a:solidFill>
                <a:latin typeface="+mj-lt"/>
              </a:rPr>
              <a:t>:</a:t>
            </a:r>
          </a:p>
          <a:p>
            <a:pPr eaLnBrk="1" hangingPunct="1"/>
            <a:endParaRPr lang="es-ES" altLang="en-US" dirty="0">
              <a:solidFill>
                <a:srgbClr val="000000"/>
              </a:solidFill>
              <a:latin typeface="Arial" panose="020B0604020202020204" pitchFamily="34" charset="0"/>
            </a:endParaRPr>
          </a:p>
          <a:p>
            <a:pPr eaLnBrk="1" hangingPunct="1"/>
            <a:r>
              <a:rPr lang="es-ES" altLang="en-US" dirty="0">
                <a:solidFill>
                  <a:srgbClr val="000000"/>
                </a:solidFill>
                <a:latin typeface="Arial" panose="020B0604020202020204" pitchFamily="34" charset="0"/>
              </a:rPr>
              <a:t>(i)</a:t>
            </a:r>
          </a:p>
          <a:p>
            <a:pPr eaLnBrk="1" hangingPunct="1"/>
            <a:endParaRPr lang="es-ES" altLang="en-US" dirty="0">
              <a:solidFill>
                <a:srgbClr val="000000"/>
              </a:solidFill>
              <a:latin typeface="Arial" panose="020B0604020202020204" pitchFamily="34" charset="0"/>
            </a:endParaRPr>
          </a:p>
          <a:p>
            <a:pPr eaLnBrk="1" hangingPunct="1">
              <a:buFontTx/>
              <a:buAutoNum type="romanLcParenBoth" startAt="2"/>
            </a:pPr>
            <a:r>
              <a:rPr lang="es-ES" altLang="en-US" dirty="0" err="1">
                <a:solidFill>
                  <a:srgbClr val="000000"/>
                </a:solidFill>
                <a:latin typeface="+mj-lt"/>
              </a:rPr>
              <a:t>If</a:t>
            </a:r>
            <a:r>
              <a:rPr lang="es-ES" altLang="en-US" dirty="0">
                <a:solidFill>
                  <a:srgbClr val="000000"/>
                </a:solidFill>
                <a:latin typeface="+mj-lt"/>
              </a:rPr>
              <a:t>                                   are </a:t>
            </a:r>
            <a:r>
              <a:rPr lang="es-ES" altLang="en-US" dirty="0" err="1">
                <a:solidFill>
                  <a:srgbClr val="000000"/>
                </a:solidFill>
                <a:latin typeface="+mj-lt"/>
              </a:rPr>
              <a:t>independent</a:t>
            </a:r>
            <a:r>
              <a:rPr lang="es-ES" altLang="en-US" dirty="0">
                <a:solidFill>
                  <a:srgbClr val="000000"/>
                </a:solidFill>
                <a:latin typeface="+mj-lt"/>
              </a:rPr>
              <a:t> </a:t>
            </a:r>
            <a:r>
              <a:rPr lang="es-ES" altLang="en-US" dirty="0" err="1">
                <a:solidFill>
                  <a:srgbClr val="000000"/>
                </a:solidFill>
                <a:latin typeface="+mj-lt"/>
              </a:rPr>
              <a:t>then</a:t>
            </a:r>
            <a:r>
              <a:rPr lang="es-ES" altLang="en-US" dirty="0">
                <a:solidFill>
                  <a:srgbClr val="000000"/>
                </a:solidFill>
                <a:latin typeface="+mj-lt"/>
              </a:rPr>
              <a:t>:</a:t>
            </a:r>
          </a:p>
        </p:txBody>
      </p:sp>
      <p:graphicFrame>
        <p:nvGraphicFramePr>
          <p:cNvPr id="4" name="Object 11"/>
          <p:cNvGraphicFramePr>
            <a:graphicFrameLocks noChangeAspect="1"/>
          </p:cNvGraphicFramePr>
          <p:nvPr/>
        </p:nvGraphicFramePr>
        <p:xfrm>
          <a:off x="3313114" y="4114800"/>
          <a:ext cx="4859337" cy="736600"/>
        </p:xfrm>
        <a:graphic>
          <a:graphicData uri="http://schemas.openxmlformats.org/presentationml/2006/ole">
            <mc:AlternateContent xmlns:mc="http://schemas.openxmlformats.org/markup-compatibility/2006">
              <mc:Choice xmlns:v="urn:schemas-microsoft-com:vml" Requires="v">
                <p:oleObj spid="_x0000_s102473" name="Ecuación" r:id="rId4" imgW="2260440" imgH="342720" progId="Equation.3">
                  <p:embed/>
                </p:oleObj>
              </mc:Choice>
              <mc:Fallback>
                <p:oleObj name="Ecuación" r:id="rId4" imgW="2260440" imgH="342720" progId="Equation.3">
                  <p:embed/>
                  <p:pic>
                    <p:nvPicPr>
                      <p:cNvPr id="4"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3114" y="4114800"/>
                        <a:ext cx="4859337"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2"/>
          <p:cNvGraphicFramePr>
            <a:graphicFrameLocks noChangeAspect="1"/>
          </p:cNvGraphicFramePr>
          <p:nvPr/>
        </p:nvGraphicFramePr>
        <p:xfrm>
          <a:off x="3657600" y="4800600"/>
          <a:ext cx="1720850" cy="490538"/>
        </p:xfrm>
        <a:graphic>
          <a:graphicData uri="http://schemas.openxmlformats.org/presentationml/2006/ole">
            <mc:AlternateContent xmlns:mc="http://schemas.openxmlformats.org/markup-compatibility/2006">
              <mc:Choice xmlns:v="urn:schemas-microsoft-com:vml" Requires="v">
                <p:oleObj spid="_x0000_s102474" name="Ecuación" r:id="rId6" imgW="799920" imgH="228600" progId="Equation.3">
                  <p:embed/>
                </p:oleObj>
              </mc:Choice>
              <mc:Fallback>
                <p:oleObj name="Ecuación" r:id="rId6" imgW="799920" imgH="228600" progId="Equation.3">
                  <p:embed/>
                  <p:pic>
                    <p:nvPicPr>
                      <p:cNvPr id="5"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4800600"/>
                        <a:ext cx="1720850" cy="490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3"/>
          <p:cNvGraphicFramePr>
            <a:graphicFrameLocks noChangeAspect="1"/>
          </p:cNvGraphicFramePr>
          <p:nvPr/>
        </p:nvGraphicFramePr>
        <p:xfrm>
          <a:off x="5113338" y="5435600"/>
          <a:ext cx="2430462" cy="736600"/>
        </p:xfrm>
        <a:graphic>
          <a:graphicData uri="http://schemas.openxmlformats.org/presentationml/2006/ole">
            <mc:AlternateContent xmlns:mc="http://schemas.openxmlformats.org/markup-compatibility/2006">
              <mc:Choice xmlns:v="urn:schemas-microsoft-com:vml" Requires="v">
                <p:oleObj spid="_x0000_s102475" name="Ecuación" r:id="rId8" imgW="1130040" imgH="342720" progId="Equation.3">
                  <p:embed/>
                </p:oleObj>
              </mc:Choice>
              <mc:Fallback>
                <p:oleObj name="Ecuación" r:id="rId8" imgW="1130040" imgH="342720" progId="Equation.3">
                  <p:embed/>
                  <p:pic>
                    <p:nvPicPr>
                      <p:cNvPr id="6"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13338" y="5435600"/>
                        <a:ext cx="2430462"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15"/>
          <p:cNvGraphicFramePr>
            <a:graphicFrameLocks noChangeAspect="1"/>
          </p:cNvGraphicFramePr>
          <p:nvPr/>
        </p:nvGraphicFramePr>
        <p:xfrm>
          <a:off x="4648200" y="1676400"/>
          <a:ext cx="2840038" cy="1365250"/>
        </p:xfrm>
        <a:graphic>
          <a:graphicData uri="http://schemas.openxmlformats.org/presentationml/2006/ole">
            <mc:AlternateContent xmlns:mc="http://schemas.openxmlformats.org/markup-compatibility/2006">
              <mc:Choice xmlns:v="urn:schemas-microsoft-com:vml" Requires="v">
                <p:oleObj spid="_x0000_s102476" name="Ecuación" r:id="rId10" imgW="1320480" imgH="634680" progId="Equation.3">
                  <p:embed/>
                </p:oleObj>
              </mc:Choice>
              <mc:Fallback>
                <p:oleObj name="Ecuación" r:id="rId10" imgW="1320480" imgH="634680" progId="Equation.3">
                  <p:embed/>
                  <p:pic>
                    <p:nvPicPr>
                      <p:cNvPr id="7"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8200" y="1676400"/>
                        <a:ext cx="2840038" cy="1365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322232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graphicFrame>
        <p:nvGraphicFramePr>
          <p:cNvPr id="3" name="Object 13"/>
          <p:cNvGraphicFramePr>
            <a:graphicFrameLocks noChangeAspect="1"/>
          </p:cNvGraphicFramePr>
          <p:nvPr>
            <p:extLst/>
          </p:nvPr>
        </p:nvGraphicFramePr>
        <p:xfrm>
          <a:off x="3335594" y="3008672"/>
          <a:ext cx="3148013" cy="1800225"/>
        </p:xfrm>
        <a:graphic>
          <a:graphicData uri="http://schemas.openxmlformats.org/presentationml/2006/ole">
            <mc:AlternateContent xmlns:mc="http://schemas.openxmlformats.org/markup-compatibility/2006">
              <mc:Choice xmlns:v="urn:schemas-microsoft-com:vml" Requires="v">
                <p:oleObj spid="_x0000_s103443" name="Ecuación" r:id="rId4" imgW="1155600" imgH="660240" progId="Equation.3">
                  <p:embed/>
                </p:oleObj>
              </mc:Choice>
              <mc:Fallback>
                <p:oleObj name="Ecuación" r:id="rId4" imgW="1155600" imgH="660240" progId="Equation.3">
                  <p:embed/>
                  <p:pic>
                    <p:nvPicPr>
                      <p:cNvPr id="3"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5594" y="3008672"/>
                        <a:ext cx="3148013" cy="1800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 name="Text Box 3"/>
          <p:cNvSpPr txBox="1">
            <a:spLocks noChangeArrowheads="1"/>
          </p:cNvSpPr>
          <p:nvPr/>
        </p:nvSpPr>
        <p:spPr bwMode="auto">
          <a:xfrm>
            <a:off x="1979759" y="1966222"/>
            <a:ext cx="292984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sz="2800" dirty="0" err="1">
                <a:latin typeface="+mj-lt"/>
              </a:rPr>
              <a:t>Moment</a:t>
            </a:r>
            <a:r>
              <a:rPr lang="es-ES" altLang="en-US" sz="2800" dirty="0">
                <a:latin typeface="+mj-lt"/>
              </a:rPr>
              <a:t> of </a:t>
            </a:r>
            <a:r>
              <a:rPr lang="es-ES" altLang="en-US" sz="2800" dirty="0" err="1">
                <a:latin typeface="+mj-lt"/>
              </a:rPr>
              <a:t>order</a:t>
            </a:r>
            <a:r>
              <a:rPr lang="es-ES" altLang="en-US" sz="2800" dirty="0">
                <a:latin typeface="+mj-lt"/>
              </a:rPr>
              <a:t> k</a:t>
            </a:r>
          </a:p>
        </p:txBody>
      </p:sp>
    </p:spTree>
    <p:extLst>
      <p:ext uri="{BB962C8B-B14F-4D97-AF65-F5344CB8AC3E}">
        <p14:creationId xmlns:p14="http://schemas.microsoft.com/office/powerpoint/2010/main" val="37388803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p:txBody>
          <a:bodyPr>
            <a:normAutofit/>
          </a:bodyPr>
          <a:lstStyle/>
          <a:p>
            <a:r>
              <a:rPr lang="en-US" altLang="en-US" sz="4000" dirty="0">
                <a:solidFill>
                  <a:srgbClr val="CD0000"/>
                </a:solidFill>
              </a:rPr>
              <a:t>Random variables</a:t>
            </a:r>
          </a:p>
        </p:txBody>
      </p:sp>
      <p:sp>
        <p:nvSpPr>
          <p:cNvPr id="3" name="Text Box 3"/>
          <p:cNvSpPr txBox="1">
            <a:spLocks noChangeArrowheads="1"/>
          </p:cNvSpPr>
          <p:nvPr/>
        </p:nvSpPr>
        <p:spPr bwMode="auto">
          <a:xfrm>
            <a:off x="1651098" y="1572716"/>
            <a:ext cx="12429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latin typeface="+mj-lt"/>
              </a:rPr>
              <a:t>Variance</a:t>
            </a:r>
            <a:endParaRPr lang="es-ES" altLang="en-US" dirty="0">
              <a:latin typeface="+mj-lt"/>
            </a:endParaRPr>
          </a:p>
        </p:txBody>
      </p:sp>
      <p:sp>
        <p:nvSpPr>
          <p:cNvPr id="4" name="Text Box 4"/>
          <p:cNvSpPr txBox="1">
            <a:spLocks noChangeArrowheads="1"/>
          </p:cNvSpPr>
          <p:nvPr/>
        </p:nvSpPr>
        <p:spPr bwMode="auto">
          <a:xfrm>
            <a:off x="2272583" y="2378075"/>
            <a:ext cx="30494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95300" indent="-4953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s-ES" altLang="en-US" dirty="0" err="1">
                <a:solidFill>
                  <a:srgbClr val="000000"/>
                </a:solidFill>
                <a:latin typeface="+mj-lt"/>
              </a:rPr>
              <a:t>Given</a:t>
            </a:r>
            <a:r>
              <a:rPr lang="es-ES" altLang="en-US" dirty="0">
                <a:solidFill>
                  <a:srgbClr val="000000"/>
                </a:solidFill>
                <a:latin typeface="+mj-lt"/>
              </a:rPr>
              <a:t> X </a:t>
            </a:r>
            <a:r>
              <a:rPr lang="es-ES" altLang="en-US" dirty="0" err="1">
                <a:solidFill>
                  <a:srgbClr val="000000"/>
                </a:solidFill>
                <a:latin typeface="+mj-lt"/>
              </a:rPr>
              <a:t>with</a:t>
            </a:r>
            <a:r>
              <a:rPr lang="es-ES" altLang="en-US" dirty="0">
                <a:solidFill>
                  <a:srgbClr val="000000"/>
                </a:solidFill>
                <a:latin typeface="+mj-lt"/>
              </a:rPr>
              <a:t>                  </a:t>
            </a:r>
            <a:r>
              <a:rPr lang="es-ES" altLang="en-US" dirty="0">
                <a:solidFill>
                  <a:srgbClr val="000000"/>
                </a:solidFill>
                <a:latin typeface="Arial" panose="020B0604020202020204" pitchFamily="34" charset="0"/>
              </a:rPr>
              <a:t>:</a:t>
            </a:r>
          </a:p>
          <a:p>
            <a:pPr eaLnBrk="1" hangingPunct="1"/>
            <a:endParaRPr lang="es-ES" altLang="en-US" dirty="0">
              <a:solidFill>
                <a:srgbClr val="000000"/>
              </a:solidFill>
              <a:latin typeface="Arial" panose="020B0604020202020204" pitchFamily="34" charset="0"/>
            </a:endParaRPr>
          </a:p>
          <a:p>
            <a:pPr eaLnBrk="1" hangingPunct="1"/>
            <a:endParaRPr lang="es-ES" altLang="en-US" dirty="0">
              <a:solidFill>
                <a:srgbClr val="000000"/>
              </a:solidFill>
              <a:latin typeface="Arial" panose="020B0604020202020204" pitchFamily="34" charset="0"/>
            </a:endParaRPr>
          </a:p>
          <a:p>
            <a:pPr eaLnBrk="1" hangingPunct="1"/>
            <a:endParaRPr lang="es-ES" altLang="en-US" dirty="0">
              <a:solidFill>
                <a:srgbClr val="000000"/>
              </a:solidFill>
              <a:latin typeface="Arial" panose="020B0604020202020204" pitchFamily="34" charset="0"/>
            </a:endParaRPr>
          </a:p>
          <a:p>
            <a:pPr eaLnBrk="1" hangingPunct="1"/>
            <a:endParaRPr lang="es-ES" altLang="en-US" dirty="0">
              <a:solidFill>
                <a:srgbClr val="000000"/>
              </a:solidFill>
              <a:latin typeface="Arial" panose="020B0604020202020204" pitchFamily="34" charset="0"/>
            </a:endParaRPr>
          </a:p>
          <a:p>
            <a:pPr eaLnBrk="1" hangingPunct="1"/>
            <a:endParaRPr lang="es-ES" altLang="en-US" dirty="0">
              <a:solidFill>
                <a:srgbClr val="000000"/>
              </a:solidFill>
              <a:latin typeface="Arial" panose="020B0604020202020204" pitchFamily="34" charset="0"/>
            </a:endParaRPr>
          </a:p>
          <a:p>
            <a:pPr eaLnBrk="1" hangingPunct="1"/>
            <a:endParaRPr lang="es-ES" altLang="en-US" dirty="0">
              <a:solidFill>
                <a:srgbClr val="000000"/>
              </a:solidFill>
              <a:latin typeface="Arial" panose="020B0604020202020204" pitchFamily="34" charset="0"/>
            </a:endParaRPr>
          </a:p>
          <a:p>
            <a:pPr eaLnBrk="1" hangingPunct="1"/>
            <a:endParaRPr lang="es-ES" altLang="en-US" dirty="0">
              <a:solidFill>
                <a:srgbClr val="000000"/>
              </a:solidFill>
              <a:latin typeface="Arial" panose="020B0604020202020204" pitchFamily="34" charset="0"/>
            </a:endParaRPr>
          </a:p>
          <a:p>
            <a:pPr eaLnBrk="1" hangingPunct="1"/>
            <a:endParaRPr lang="es-ES" altLang="en-US" dirty="0">
              <a:solidFill>
                <a:srgbClr val="000000"/>
              </a:solidFill>
              <a:latin typeface="Arial" panose="020B0604020202020204" pitchFamily="34" charset="0"/>
            </a:endParaRPr>
          </a:p>
          <a:p>
            <a:pPr eaLnBrk="1" hangingPunct="1"/>
            <a:r>
              <a:rPr lang="es-ES" altLang="en-US" dirty="0">
                <a:solidFill>
                  <a:srgbClr val="000000"/>
                </a:solidFill>
                <a:latin typeface="+mj-lt"/>
              </a:rPr>
              <a:t>standard </a:t>
            </a:r>
            <a:r>
              <a:rPr lang="es-ES" altLang="en-US" dirty="0" err="1">
                <a:solidFill>
                  <a:srgbClr val="000000"/>
                </a:solidFill>
                <a:latin typeface="+mj-lt"/>
              </a:rPr>
              <a:t>deviation</a:t>
            </a:r>
            <a:endParaRPr lang="es-ES" altLang="en-US" dirty="0">
              <a:solidFill>
                <a:srgbClr val="000000"/>
              </a:solidFill>
              <a:latin typeface="+mj-lt"/>
            </a:endParaRPr>
          </a:p>
        </p:txBody>
      </p:sp>
      <p:graphicFrame>
        <p:nvGraphicFramePr>
          <p:cNvPr id="5" name="Object 7"/>
          <p:cNvGraphicFramePr>
            <a:graphicFrameLocks noChangeAspect="1"/>
          </p:cNvGraphicFramePr>
          <p:nvPr>
            <p:extLst/>
          </p:nvPr>
        </p:nvGraphicFramePr>
        <p:xfrm>
          <a:off x="3583858" y="3278189"/>
          <a:ext cx="3702050" cy="623887"/>
        </p:xfrm>
        <a:graphic>
          <a:graphicData uri="http://schemas.openxmlformats.org/presentationml/2006/ole">
            <mc:AlternateContent xmlns:mc="http://schemas.openxmlformats.org/markup-compatibility/2006">
              <mc:Choice xmlns:v="urn:schemas-microsoft-com:vml" Requires="v">
                <p:oleObj spid="_x0000_s104503" name="Ecuación" r:id="rId4" imgW="1358640" imgH="228600" progId="Equation.3">
                  <p:embed/>
                </p:oleObj>
              </mc:Choice>
              <mc:Fallback>
                <p:oleObj name="Ecuación" r:id="rId4" imgW="1358640" imgH="228600" progId="Equation.3">
                  <p:embed/>
                  <p:pic>
                    <p:nvPicPr>
                      <p:cNvPr id="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3858" y="3278189"/>
                        <a:ext cx="3702050" cy="623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8"/>
          <p:cNvGraphicFramePr>
            <a:graphicFrameLocks noChangeAspect="1"/>
          </p:cNvGraphicFramePr>
          <p:nvPr>
            <p:extLst/>
          </p:nvPr>
        </p:nvGraphicFramePr>
        <p:xfrm>
          <a:off x="4145834" y="2301875"/>
          <a:ext cx="1419225" cy="554038"/>
        </p:xfrm>
        <a:graphic>
          <a:graphicData uri="http://schemas.openxmlformats.org/presentationml/2006/ole">
            <mc:AlternateContent xmlns:mc="http://schemas.openxmlformats.org/markup-compatibility/2006">
              <mc:Choice xmlns:v="urn:schemas-microsoft-com:vml" Requires="v">
                <p:oleObj spid="_x0000_s104504" name="Ecuación" r:id="rId6" imgW="520560" imgH="203040" progId="Equation.3">
                  <p:embed/>
                </p:oleObj>
              </mc:Choice>
              <mc:Fallback>
                <p:oleObj name="Ecuación" r:id="rId6" imgW="520560" imgH="203040" progId="Equation.3">
                  <p:embed/>
                  <p:pic>
                    <p:nvPicPr>
                      <p:cNvPr id="6"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5834" y="2301875"/>
                        <a:ext cx="1419225"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9"/>
          <p:cNvGraphicFramePr>
            <a:graphicFrameLocks noChangeAspect="1"/>
          </p:cNvGraphicFramePr>
          <p:nvPr>
            <p:extLst/>
          </p:nvPr>
        </p:nvGraphicFramePr>
        <p:xfrm>
          <a:off x="3679108" y="4386263"/>
          <a:ext cx="4705350" cy="658812"/>
        </p:xfrm>
        <a:graphic>
          <a:graphicData uri="http://schemas.openxmlformats.org/presentationml/2006/ole">
            <mc:AlternateContent xmlns:mc="http://schemas.openxmlformats.org/markup-compatibility/2006">
              <mc:Choice xmlns:v="urn:schemas-microsoft-com:vml" Requires="v">
                <p:oleObj spid="_x0000_s104505" name="Ecuación" r:id="rId8" imgW="1726920" imgH="241200" progId="Equation.3">
                  <p:embed/>
                </p:oleObj>
              </mc:Choice>
              <mc:Fallback>
                <p:oleObj name="Ecuación" r:id="rId8" imgW="1726920" imgH="241200" progId="Equation.3">
                  <p:embed/>
                  <p:pic>
                    <p:nvPicPr>
                      <p:cNvPr id="7"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79108" y="4386263"/>
                        <a:ext cx="4705350" cy="658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574042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normAutofit/>
          </a:bodyPr>
          <a:lstStyle/>
          <a:p>
            <a:r>
              <a:rPr lang="en-US" altLang="en-US" sz="4000" dirty="0">
                <a:solidFill>
                  <a:srgbClr val="CD0000"/>
                </a:solidFill>
              </a:rPr>
              <a:t>Permutations</a:t>
            </a:r>
          </a:p>
        </p:txBody>
      </p:sp>
      <p:sp>
        <p:nvSpPr>
          <p:cNvPr id="63491" name="Rectangle 3"/>
          <p:cNvSpPr>
            <a:spLocks noGrp="1" noChangeArrowheads="1"/>
          </p:cNvSpPr>
          <p:nvPr>
            <p:ph type="body" idx="1"/>
          </p:nvPr>
        </p:nvSpPr>
        <p:spPr/>
        <p:txBody>
          <a:bodyPr/>
          <a:lstStyle/>
          <a:p>
            <a:pPr algn="ctr">
              <a:buFontTx/>
              <a:buNone/>
            </a:pPr>
            <a:r>
              <a:rPr lang="en-US" altLang="en-US" dirty="0">
                <a:latin typeface="+mj-lt"/>
              </a:rPr>
              <a:t>A  B  C  D  E</a:t>
            </a:r>
          </a:p>
          <a:p>
            <a:r>
              <a:rPr lang="en-US" altLang="en-US" dirty="0">
                <a:latin typeface="+mj-lt"/>
              </a:rPr>
              <a:t>How many ways can we choose 2 letters from the above 5, </a:t>
            </a:r>
            <a:r>
              <a:rPr lang="en-US" altLang="en-US" u="sng" dirty="0">
                <a:latin typeface="+mj-lt"/>
              </a:rPr>
              <a:t>without replacement</a:t>
            </a:r>
            <a:r>
              <a:rPr lang="en-US" altLang="en-US" dirty="0">
                <a:latin typeface="+mj-lt"/>
              </a:rPr>
              <a:t>, when the </a:t>
            </a:r>
            <a:r>
              <a:rPr lang="en-US" altLang="en-US" u="sng" dirty="0">
                <a:solidFill>
                  <a:srgbClr val="CD0000"/>
                </a:solidFill>
                <a:latin typeface="+mj-lt"/>
              </a:rPr>
              <a:t>order</a:t>
            </a:r>
            <a:r>
              <a:rPr lang="en-US" altLang="en-US" dirty="0">
                <a:latin typeface="+mj-lt"/>
              </a:rPr>
              <a:t> in which we choose the </a:t>
            </a:r>
            <a:r>
              <a:rPr lang="en-US" altLang="en-US" dirty="0">
                <a:solidFill>
                  <a:srgbClr val="CD0000"/>
                </a:solidFill>
                <a:latin typeface="+mj-lt"/>
              </a:rPr>
              <a:t>letters </a:t>
            </a:r>
            <a:r>
              <a:rPr lang="en-US" altLang="en-US" u="sng" dirty="0">
                <a:solidFill>
                  <a:srgbClr val="CD0000"/>
                </a:solidFill>
                <a:latin typeface="+mj-lt"/>
              </a:rPr>
              <a:t>is important</a:t>
            </a:r>
            <a:r>
              <a:rPr lang="en-US" altLang="en-US" dirty="0">
                <a:solidFill>
                  <a:srgbClr val="CD0000"/>
                </a:solidFill>
                <a:latin typeface="+mj-lt"/>
              </a:rPr>
              <a:t>?</a:t>
            </a:r>
          </a:p>
          <a:p>
            <a:r>
              <a:rPr lang="en-US" altLang="en-US" u="sng" dirty="0">
                <a:latin typeface="+mj-lt"/>
              </a:rPr>
              <a:t>5</a:t>
            </a:r>
            <a:r>
              <a:rPr lang="en-US" altLang="en-US" dirty="0">
                <a:latin typeface="+mj-lt"/>
              </a:rPr>
              <a:t> </a:t>
            </a:r>
            <a:r>
              <a:rPr lang="en-US" altLang="en-US" dirty="0">
                <a:latin typeface="+mj-lt"/>
                <a:sym typeface="Symbol" panose="05050102010706020507" pitchFamily="18" charset="2"/>
              </a:rPr>
              <a:t> </a:t>
            </a:r>
            <a:r>
              <a:rPr lang="en-US" altLang="en-US" u="sng" dirty="0">
                <a:latin typeface="+mj-lt"/>
                <a:sym typeface="Symbol" panose="05050102010706020507" pitchFamily="18" charset="2"/>
              </a:rPr>
              <a:t>4</a:t>
            </a:r>
            <a:r>
              <a:rPr lang="en-US" altLang="en-US" dirty="0">
                <a:latin typeface="+mj-lt"/>
                <a:sym typeface="Symbol" panose="05050102010706020507" pitchFamily="18" charset="2"/>
              </a:rPr>
              <a:t> = 20</a:t>
            </a:r>
            <a:endParaRPr lang="en-US" altLang="en-US" dirty="0">
              <a:latin typeface="+mj-lt"/>
            </a:endParaRPr>
          </a:p>
        </p:txBody>
      </p:sp>
    </p:spTree>
    <p:extLst>
      <p:ext uri="{BB962C8B-B14F-4D97-AF65-F5344CB8AC3E}">
        <p14:creationId xmlns:p14="http://schemas.microsoft.com/office/powerpoint/2010/main" val="3520514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 calcmode="lin" valueType="num">
                                      <p:cBhvr additive="base">
                                        <p:cTn id="7" dur="500" fill="hold"/>
                                        <p:tgtEl>
                                          <p:spTgt spid="634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349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3491">
                                            <p:txEl>
                                              <p:pRg st="1" end="1"/>
                                            </p:txEl>
                                          </p:spTgt>
                                        </p:tgtEl>
                                        <p:attrNameLst>
                                          <p:attrName>style.visibility</p:attrName>
                                        </p:attrNameLst>
                                      </p:cBhvr>
                                      <p:to>
                                        <p:strVal val="visible"/>
                                      </p:to>
                                    </p:set>
                                    <p:anim calcmode="lin" valueType="num">
                                      <p:cBhvr additive="base">
                                        <p:cTn id="13" dur="500" fill="hold"/>
                                        <p:tgtEl>
                                          <p:spTgt spid="6349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349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3491">
                                            <p:txEl>
                                              <p:pRg st="2" end="2"/>
                                            </p:txEl>
                                          </p:spTgt>
                                        </p:tgtEl>
                                        <p:attrNameLst>
                                          <p:attrName>style.visibility</p:attrName>
                                        </p:attrNameLst>
                                      </p:cBhvr>
                                      <p:to>
                                        <p:strVal val="visible"/>
                                      </p:to>
                                    </p:set>
                                    <p:anim calcmode="lin" valueType="num">
                                      <p:cBhvr additive="base">
                                        <p:cTn id="19" dur="500" fill="hold"/>
                                        <p:tgtEl>
                                          <p:spTgt spid="6349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349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r>
              <a:rPr lang="en-US" altLang="en-US" sz="4000" dirty="0">
                <a:solidFill>
                  <a:srgbClr val="CD0000"/>
                </a:solidFill>
              </a:rPr>
              <a:t>Permutations (cont.)</a:t>
            </a:r>
          </a:p>
        </p:txBody>
      </p:sp>
      <p:graphicFrame>
        <p:nvGraphicFramePr>
          <p:cNvPr id="6146" name="Object 4"/>
          <p:cNvGraphicFramePr>
            <a:graphicFrameLocks noChangeAspect="1"/>
          </p:cNvGraphicFramePr>
          <p:nvPr>
            <p:extLst/>
          </p:nvPr>
        </p:nvGraphicFramePr>
        <p:xfrm>
          <a:off x="2862171" y="2145084"/>
          <a:ext cx="5638800" cy="2640013"/>
        </p:xfrm>
        <a:graphic>
          <a:graphicData uri="http://schemas.openxmlformats.org/presentationml/2006/ole">
            <mc:AlternateContent xmlns:mc="http://schemas.openxmlformats.org/markup-compatibility/2006">
              <mc:Choice xmlns:v="urn:schemas-microsoft-com:vml" Requires="v">
                <p:oleObj spid="_x0000_s105491" name="Equation" r:id="rId3" imgW="1841400" imgH="863280" progId="Equation.3">
                  <p:embed/>
                </p:oleObj>
              </mc:Choice>
              <mc:Fallback>
                <p:oleObj name="Equation" r:id="rId3" imgW="1841400" imgH="863280" progId="Equation.3">
                  <p:embed/>
                  <p:pic>
                    <p:nvPicPr>
                      <p:cNvPr id="614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2171" y="2145084"/>
                        <a:ext cx="5638800" cy="2640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646665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normAutofit/>
          </a:bodyPr>
          <a:lstStyle/>
          <a:p>
            <a:r>
              <a:rPr lang="en-US" altLang="en-US" sz="4000" dirty="0">
                <a:solidFill>
                  <a:srgbClr val="CD0000"/>
                </a:solidFill>
              </a:rPr>
              <a:t>Combinations</a:t>
            </a:r>
          </a:p>
        </p:txBody>
      </p:sp>
      <p:sp>
        <p:nvSpPr>
          <p:cNvPr id="66563" name="Rectangle 3"/>
          <p:cNvSpPr>
            <a:spLocks noGrp="1" noChangeArrowheads="1"/>
          </p:cNvSpPr>
          <p:nvPr>
            <p:ph type="body" idx="1"/>
          </p:nvPr>
        </p:nvSpPr>
        <p:spPr/>
        <p:txBody>
          <a:bodyPr/>
          <a:lstStyle/>
          <a:p>
            <a:pPr algn="ctr">
              <a:buFontTx/>
              <a:buNone/>
            </a:pPr>
            <a:r>
              <a:rPr lang="en-US" altLang="en-US" dirty="0">
                <a:latin typeface="+mj-lt"/>
              </a:rPr>
              <a:t>A  B  C  D  E</a:t>
            </a:r>
          </a:p>
          <a:p>
            <a:r>
              <a:rPr lang="en-US" altLang="en-US" dirty="0">
                <a:latin typeface="+mj-lt"/>
              </a:rPr>
              <a:t>How many ways can we choose 2 letters from the above 5, </a:t>
            </a:r>
            <a:r>
              <a:rPr lang="en-US" altLang="en-US" u="sng" dirty="0">
                <a:latin typeface="+mj-lt"/>
              </a:rPr>
              <a:t>without replacement</a:t>
            </a:r>
            <a:r>
              <a:rPr lang="en-US" altLang="en-US" dirty="0">
                <a:latin typeface="+mj-lt"/>
              </a:rPr>
              <a:t>, when the </a:t>
            </a:r>
            <a:r>
              <a:rPr lang="en-US" altLang="en-US" u="sng" dirty="0">
                <a:latin typeface="+mj-lt"/>
              </a:rPr>
              <a:t>order</a:t>
            </a:r>
            <a:r>
              <a:rPr lang="en-US" altLang="en-US" dirty="0">
                <a:latin typeface="+mj-lt"/>
              </a:rPr>
              <a:t> in which we choose the letters is </a:t>
            </a:r>
            <a:r>
              <a:rPr lang="en-US" altLang="en-US" u="sng" dirty="0">
                <a:latin typeface="+mj-lt"/>
              </a:rPr>
              <a:t>not</a:t>
            </a:r>
            <a:r>
              <a:rPr lang="en-US" altLang="en-US" dirty="0">
                <a:latin typeface="+mj-lt"/>
              </a:rPr>
              <a:t> important?</a:t>
            </a:r>
          </a:p>
          <a:p>
            <a:r>
              <a:rPr lang="en-US" altLang="en-US" u="sng" dirty="0">
                <a:latin typeface="+mj-lt"/>
              </a:rPr>
              <a:t>5</a:t>
            </a:r>
            <a:r>
              <a:rPr lang="en-US" altLang="en-US" dirty="0">
                <a:latin typeface="+mj-lt"/>
              </a:rPr>
              <a:t> </a:t>
            </a:r>
            <a:r>
              <a:rPr lang="en-US" altLang="en-US" dirty="0">
                <a:latin typeface="+mj-lt"/>
                <a:sym typeface="Symbol" panose="05050102010706020507" pitchFamily="18" charset="2"/>
              </a:rPr>
              <a:t> </a:t>
            </a:r>
            <a:r>
              <a:rPr lang="en-US" altLang="en-US" u="sng" dirty="0">
                <a:latin typeface="+mj-lt"/>
                <a:sym typeface="Symbol" panose="05050102010706020507" pitchFamily="18" charset="2"/>
              </a:rPr>
              <a:t>4</a:t>
            </a:r>
            <a:r>
              <a:rPr lang="en-US" altLang="en-US" dirty="0">
                <a:latin typeface="+mj-lt"/>
                <a:sym typeface="Symbol" panose="05050102010706020507" pitchFamily="18" charset="2"/>
              </a:rPr>
              <a:t> = 20 when order important</a:t>
            </a:r>
          </a:p>
          <a:p>
            <a:r>
              <a:rPr lang="en-US" altLang="en-US" dirty="0">
                <a:latin typeface="+mj-lt"/>
                <a:sym typeface="Symbol" panose="05050102010706020507" pitchFamily="18" charset="2"/>
              </a:rPr>
              <a:t>Divide by 2: (5  4)/2 = 10 ways</a:t>
            </a:r>
          </a:p>
          <a:p>
            <a:r>
              <a:rPr lang="en-US" altLang="en-US" dirty="0">
                <a:latin typeface="+mj-lt"/>
                <a:sym typeface="WP MathA" pitchFamily="2" charset="2"/>
              </a:rPr>
              <a:t>N choose K (5 choose 2)</a:t>
            </a:r>
          </a:p>
        </p:txBody>
      </p:sp>
    </p:spTree>
    <p:extLst>
      <p:ext uri="{BB962C8B-B14F-4D97-AF65-F5344CB8AC3E}">
        <p14:creationId xmlns:p14="http://schemas.microsoft.com/office/powerpoint/2010/main" val="2776912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 calcmode="lin" valueType="num">
                                      <p:cBhvr additive="base">
                                        <p:cTn id="7" dur="500" fill="hold"/>
                                        <p:tgtEl>
                                          <p:spTgt spid="665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656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6563">
                                            <p:txEl>
                                              <p:pRg st="1" end="1"/>
                                            </p:txEl>
                                          </p:spTgt>
                                        </p:tgtEl>
                                        <p:attrNameLst>
                                          <p:attrName>style.visibility</p:attrName>
                                        </p:attrNameLst>
                                      </p:cBhvr>
                                      <p:to>
                                        <p:strVal val="visible"/>
                                      </p:to>
                                    </p:set>
                                    <p:anim calcmode="lin" valueType="num">
                                      <p:cBhvr additive="base">
                                        <p:cTn id="13" dur="500" fill="hold"/>
                                        <p:tgtEl>
                                          <p:spTgt spid="6656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656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6563">
                                            <p:txEl>
                                              <p:pRg st="2" end="2"/>
                                            </p:txEl>
                                          </p:spTgt>
                                        </p:tgtEl>
                                        <p:attrNameLst>
                                          <p:attrName>style.visibility</p:attrName>
                                        </p:attrNameLst>
                                      </p:cBhvr>
                                      <p:to>
                                        <p:strVal val="visible"/>
                                      </p:to>
                                    </p:set>
                                    <p:anim calcmode="lin" valueType="num">
                                      <p:cBhvr additive="base">
                                        <p:cTn id="19" dur="500" fill="hold"/>
                                        <p:tgtEl>
                                          <p:spTgt spid="6656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656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6563">
                                            <p:txEl>
                                              <p:pRg st="3" end="3"/>
                                            </p:txEl>
                                          </p:spTgt>
                                        </p:tgtEl>
                                        <p:attrNameLst>
                                          <p:attrName>style.visibility</p:attrName>
                                        </p:attrNameLst>
                                      </p:cBhvr>
                                      <p:to>
                                        <p:strVal val="visible"/>
                                      </p:to>
                                    </p:set>
                                    <p:anim calcmode="lin" valueType="num">
                                      <p:cBhvr additive="base">
                                        <p:cTn id="25" dur="500" fill="hold"/>
                                        <p:tgtEl>
                                          <p:spTgt spid="6656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656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6563">
                                            <p:txEl>
                                              <p:pRg st="4" end="4"/>
                                            </p:txEl>
                                          </p:spTgt>
                                        </p:tgtEl>
                                        <p:attrNameLst>
                                          <p:attrName>style.visibility</p:attrName>
                                        </p:attrNameLst>
                                      </p:cBhvr>
                                      <p:to>
                                        <p:strVal val="visible"/>
                                      </p:to>
                                    </p:set>
                                    <p:anim calcmode="lin" valueType="num">
                                      <p:cBhvr additive="base">
                                        <p:cTn id="31" dur="500" fill="hold"/>
                                        <p:tgtEl>
                                          <p:spTgt spid="6656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6563">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2" name="Rectangle 6"/>
          <p:cNvSpPr>
            <a:spLocks noGrp="1" noChangeArrowheads="1"/>
          </p:cNvSpPr>
          <p:nvPr>
            <p:ph type="title"/>
          </p:nvPr>
        </p:nvSpPr>
        <p:spPr/>
        <p:txBody>
          <a:bodyPr>
            <a:normAutofit/>
          </a:bodyPr>
          <a:lstStyle/>
          <a:p>
            <a:r>
              <a:rPr lang="en-US" altLang="en-US" sz="4000" dirty="0">
                <a:solidFill>
                  <a:srgbClr val="CD0000"/>
                </a:solidFill>
              </a:rPr>
              <a:t>Bounding Numbers of Combinations </a:t>
            </a:r>
          </a:p>
        </p:txBody>
      </p:sp>
      <p:sp>
        <p:nvSpPr>
          <p:cNvPr id="219143" name="Rectangle 7"/>
          <p:cNvSpPr>
            <a:spLocks noGrp="1" noChangeArrowheads="1"/>
          </p:cNvSpPr>
          <p:nvPr>
            <p:ph type="body" idx="1"/>
          </p:nvPr>
        </p:nvSpPr>
        <p:spPr>
          <a:xfrm>
            <a:off x="2209800" y="1600200"/>
            <a:ext cx="7086600" cy="4114800"/>
          </a:xfrm>
        </p:spPr>
        <p:txBody>
          <a:bodyPr/>
          <a:lstStyle/>
          <a:p>
            <a:pPr lvl="4"/>
            <a:endParaRPr lang="en-US" altLang="en-US" dirty="0">
              <a:sym typeface="WP MathA" pitchFamily="2" charset="2"/>
            </a:endParaRPr>
          </a:p>
          <a:p>
            <a:pPr lvl="4">
              <a:buFontTx/>
              <a:buNone/>
            </a:pPr>
            <a:r>
              <a:rPr lang="en-US" altLang="en-US" dirty="0">
                <a:sym typeface="WP MathA" pitchFamily="2" charset="2"/>
              </a:rPr>
              <a:t>		= number of (unordered) </a:t>
            </a:r>
            <a:br>
              <a:rPr lang="en-US" altLang="en-US" dirty="0">
                <a:sym typeface="WP MathA" pitchFamily="2" charset="2"/>
              </a:rPr>
            </a:br>
            <a:r>
              <a:rPr lang="en-US" altLang="en-US" dirty="0">
                <a:sym typeface="WP MathA" pitchFamily="2" charset="2"/>
              </a:rPr>
              <a:t>	   combinations of n objects </a:t>
            </a:r>
            <a:br>
              <a:rPr lang="en-US" altLang="en-US" dirty="0">
                <a:sym typeface="WP MathA" pitchFamily="2" charset="2"/>
              </a:rPr>
            </a:br>
            <a:r>
              <a:rPr lang="en-US" altLang="en-US" dirty="0">
                <a:sym typeface="WP MathA" pitchFamily="2" charset="2"/>
              </a:rPr>
              <a:t>	   taken k at a time  </a:t>
            </a:r>
          </a:p>
          <a:p>
            <a:endParaRPr lang="en-US" altLang="en-US" dirty="0">
              <a:sym typeface="WP MathA" pitchFamily="2" charset="2"/>
            </a:endParaRPr>
          </a:p>
          <a:p>
            <a:r>
              <a:rPr lang="en-US" altLang="en-US" dirty="0">
                <a:latin typeface="+mj-lt"/>
                <a:sym typeface="WP MathA" pitchFamily="2" charset="2"/>
              </a:rPr>
              <a:t>N choose K</a:t>
            </a:r>
          </a:p>
        </p:txBody>
      </p:sp>
      <p:graphicFrame>
        <p:nvGraphicFramePr>
          <p:cNvPr id="219141" name="Object 5"/>
          <p:cNvGraphicFramePr>
            <a:graphicFrameLocks noChangeAspect="1"/>
          </p:cNvGraphicFramePr>
          <p:nvPr/>
        </p:nvGraphicFramePr>
        <p:xfrm>
          <a:off x="2057400" y="1752601"/>
          <a:ext cx="2895600" cy="1387475"/>
        </p:xfrm>
        <a:graphic>
          <a:graphicData uri="http://schemas.openxmlformats.org/presentationml/2006/ole">
            <mc:AlternateContent xmlns:mc="http://schemas.openxmlformats.org/markup-compatibility/2006">
              <mc:Choice xmlns:v="urn:schemas-microsoft-com:vml" Requires="v">
                <p:oleObj spid="_x0000_s106551" name="Equation" r:id="rId3" imgW="952200" imgH="457200" progId="Equation.DSMT4">
                  <p:embed/>
                </p:oleObj>
              </mc:Choice>
              <mc:Fallback>
                <p:oleObj name="Equation" r:id="rId3" imgW="952200" imgH="457200" progId="Equation.DSMT4">
                  <p:embed/>
                  <p:pic>
                    <p:nvPicPr>
                      <p:cNvPr id="21914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752601"/>
                        <a:ext cx="2895600" cy="13874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9144" name="Object 8"/>
          <p:cNvGraphicFramePr>
            <a:graphicFrameLocks noChangeAspect="1"/>
          </p:cNvGraphicFramePr>
          <p:nvPr/>
        </p:nvGraphicFramePr>
        <p:xfrm>
          <a:off x="2743200" y="4267201"/>
          <a:ext cx="4419600" cy="1598613"/>
        </p:xfrm>
        <a:graphic>
          <a:graphicData uri="http://schemas.openxmlformats.org/presentationml/2006/ole">
            <mc:AlternateContent xmlns:mc="http://schemas.openxmlformats.org/markup-compatibility/2006">
              <mc:Choice xmlns:v="urn:schemas-microsoft-com:vml" Requires="v">
                <p:oleObj spid="_x0000_s106552" name="Equation" r:id="rId5" imgW="1612800" imgH="583920" progId="Equation.DSMT4">
                  <p:embed/>
                </p:oleObj>
              </mc:Choice>
              <mc:Fallback>
                <p:oleObj name="Equation" r:id="rId5" imgW="1612800" imgH="583920" progId="Equation.DSMT4">
                  <p:embed/>
                  <p:pic>
                    <p:nvPicPr>
                      <p:cNvPr id="219144"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4267201"/>
                        <a:ext cx="4419600" cy="159861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9145" name="Object 9"/>
          <p:cNvGraphicFramePr>
            <a:graphicFrameLocks noChangeAspect="1"/>
          </p:cNvGraphicFramePr>
          <p:nvPr/>
        </p:nvGraphicFramePr>
        <p:xfrm>
          <a:off x="7467600" y="4419600"/>
          <a:ext cx="2438400" cy="1303338"/>
        </p:xfrm>
        <a:graphic>
          <a:graphicData uri="http://schemas.openxmlformats.org/presentationml/2006/ole">
            <mc:AlternateContent xmlns:mc="http://schemas.openxmlformats.org/markup-compatibility/2006">
              <mc:Choice xmlns:v="urn:schemas-microsoft-com:vml" Requires="v">
                <p:oleObj spid="_x0000_s106553" name="Equation" r:id="rId7" imgW="901440" imgH="482400" progId="Equation.DSMT4">
                  <p:embed/>
                </p:oleObj>
              </mc:Choice>
              <mc:Fallback>
                <p:oleObj name="Equation" r:id="rId7" imgW="901440" imgH="482400" progId="Equation.DSMT4">
                  <p:embed/>
                  <p:pic>
                    <p:nvPicPr>
                      <p:cNvPr id="219145"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7600" y="4419600"/>
                        <a:ext cx="2438400" cy="130333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785572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normAutofit/>
          </a:bodyPr>
          <a:lstStyle/>
          <a:p>
            <a:r>
              <a:rPr lang="en-US" altLang="en-US" sz="4000" dirty="0">
                <a:solidFill>
                  <a:srgbClr val="CD0000"/>
                </a:solidFill>
              </a:rPr>
              <a:t>Combinations (cont.)</a:t>
            </a:r>
          </a:p>
        </p:txBody>
      </p:sp>
      <p:graphicFrame>
        <p:nvGraphicFramePr>
          <p:cNvPr id="7170" name="Object 4"/>
          <p:cNvGraphicFramePr>
            <a:graphicFrameLocks noChangeAspect="1"/>
          </p:cNvGraphicFramePr>
          <p:nvPr/>
        </p:nvGraphicFramePr>
        <p:xfrm>
          <a:off x="1797050" y="2667000"/>
          <a:ext cx="8445500" cy="3149600"/>
        </p:xfrm>
        <a:graphic>
          <a:graphicData uri="http://schemas.openxmlformats.org/presentationml/2006/ole">
            <mc:AlternateContent xmlns:mc="http://schemas.openxmlformats.org/markup-compatibility/2006">
              <mc:Choice xmlns:v="urn:schemas-microsoft-com:vml" Requires="v">
                <p:oleObj spid="_x0000_s107539" name="Equation" r:id="rId3" imgW="2590560" imgH="1091880" progId="Equation.3">
                  <p:embed/>
                </p:oleObj>
              </mc:Choice>
              <mc:Fallback>
                <p:oleObj name="Equation" r:id="rId3" imgW="2590560" imgH="1091880" progId="Equation.3">
                  <p:embed/>
                  <p:pic>
                    <p:nvPicPr>
                      <p:cNvPr id="717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7050" y="2667000"/>
                        <a:ext cx="8445500" cy="314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333085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a:xfrm>
            <a:off x="609600" y="336550"/>
            <a:ext cx="10515600" cy="1325563"/>
          </a:xfrm>
        </p:spPr>
        <p:txBody>
          <a:bodyPr>
            <a:normAutofit/>
          </a:bodyPr>
          <a:lstStyle/>
          <a:p>
            <a:pPr eaLnBrk="1" hangingPunct="1"/>
            <a:r>
              <a:rPr lang="en-US" altLang="en-US" sz="4000" dirty="0">
                <a:solidFill>
                  <a:srgbClr val="CD0000"/>
                </a:solidFill>
                <a:ea typeface="ＭＳ Ｐゴシック" panose="020B0600070205080204" pitchFamily="34" charset="-128"/>
              </a:rPr>
              <a:t>Supervised Learning: Regression</a:t>
            </a:r>
          </a:p>
        </p:txBody>
      </p:sp>
      <p:sp>
        <p:nvSpPr>
          <p:cNvPr id="33794" name="Rectangle 3"/>
          <p:cNvSpPr>
            <a:spLocks noGrp="1" noChangeArrowheads="1"/>
          </p:cNvSpPr>
          <p:nvPr>
            <p:ph type="body" idx="1"/>
          </p:nvPr>
        </p:nvSpPr>
        <p:spPr/>
        <p:txBody>
          <a:bodyPr/>
          <a:lstStyle/>
          <a:p>
            <a:pPr eaLnBrk="1" hangingPunct="1"/>
            <a:r>
              <a:rPr lang="en-US" altLang="en-US" dirty="0">
                <a:latin typeface="+mj-lt"/>
                <a:ea typeface="ＭＳ Ｐゴシック" panose="020B0600070205080204" pitchFamily="34" charset="-128"/>
              </a:rPr>
              <a:t>Predict a value of a given continuous valued variable based on the values of the attributes</a:t>
            </a:r>
          </a:p>
          <a:p>
            <a:pPr eaLnBrk="1" hangingPunct="1"/>
            <a:r>
              <a:rPr lang="en-US" altLang="en-US" dirty="0">
                <a:latin typeface="+mj-lt"/>
                <a:ea typeface="ＭＳ Ｐゴシック" panose="020B0600070205080204" pitchFamily="34" charset="-128"/>
              </a:rPr>
              <a:t>Well studied in statistics, neural networks, recent focus in Machine Learning is on non-linear models using SVMs</a:t>
            </a:r>
          </a:p>
          <a:p>
            <a:pPr eaLnBrk="1" hangingPunct="1"/>
            <a:r>
              <a:rPr lang="en-US" altLang="en-US" dirty="0">
                <a:latin typeface="+mj-lt"/>
                <a:ea typeface="ＭＳ Ｐゴシック" panose="020B0600070205080204" pitchFamily="34" charset="-128"/>
              </a:rPr>
              <a:t>Examples:</a:t>
            </a:r>
          </a:p>
          <a:p>
            <a:pPr lvl="1" eaLnBrk="1" hangingPunct="1"/>
            <a:r>
              <a:rPr lang="en-US" altLang="en-US" dirty="0">
                <a:latin typeface="+mj-lt"/>
                <a:ea typeface="ＭＳ Ｐゴシック" panose="020B0600070205080204" pitchFamily="34" charset="-128"/>
              </a:rPr>
              <a:t>Predicting sales amounts of new product based on advertising expenditure</a:t>
            </a:r>
          </a:p>
          <a:p>
            <a:pPr lvl="1" eaLnBrk="1" hangingPunct="1"/>
            <a:r>
              <a:rPr lang="en-US" altLang="en-US" dirty="0">
                <a:latin typeface="+mj-lt"/>
                <a:ea typeface="ＭＳ Ｐゴシック" panose="020B0600070205080204" pitchFamily="34" charset="-128"/>
              </a:rPr>
              <a:t>Predicting your score on Netflix</a:t>
            </a:r>
          </a:p>
          <a:p>
            <a:pPr lvl="1" eaLnBrk="1" hangingPunct="1"/>
            <a:r>
              <a:rPr lang="en-US" altLang="en-US" dirty="0">
                <a:latin typeface="+mj-lt"/>
                <a:ea typeface="ＭＳ Ｐゴシック" panose="020B0600070205080204" pitchFamily="34" charset="-128"/>
              </a:rPr>
              <a:t>Time series prediction of stock market indices</a:t>
            </a:r>
          </a:p>
        </p:txBody>
      </p:sp>
    </p:spTree>
    <p:extLst>
      <p:ext uri="{BB962C8B-B14F-4D97-AF65-F5344CB8AC3E}">
        <p14:creationId xmlns:p14="http://schemas.microsoft.com/office/powerpoint/2010/main" val="5317345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838200" y="500062"/>
            <a:ext cx="10515600" cy="1325563"/>
          </a:xfrm>
        </p:spPr>
        <p:txBody>
          <a:bodyPr anchor="t">
            <a:normAutofit/>
          </a:bodyPr>
          <a:lstStyle/>
          <a:p>
            <a:r>
              <a:rPr lang="en-US" altLang="zh-HK" sz="4000" dirty="0">
                <a:solidFill>
                  <a:srgbClr val="CD0000"/>
                </a:solidFill>
                <a:ea typeface="新細明體" panose="02020500000000000000" pitchFamily="18" charset="-120"/>
              </a:rPr>
              <a:t>Tail Bounds</a:t>
            </a:r>
          </a:p>
        </p:txBody>
      </p:sp>
      <p:sp>
        <p:nvSpPr>
          <p:cNvPr id="131075" name="Rectangle 3"/>
          <p:cNvSpPr>
            <a:spLocks noGrp="1" noChangeArrowheads="1"/>
          </p:cNvSpPr>
          <p:nvPr>
            <p:ph type="body" idx="4294967295"/>
          </p:nvPr>
        </p:nvSpPr>
        <p:spPr/>
        <p:txBody>
          <a:bodyPr>
            <a:normAutofit/>
          </a:bodyPr>
          <a:lstStyle/>
          <a:p>
            <a:pPr algn="just"/>
            <a:r>
              <a:rPr lang="en-US" altLang="zh-HK" dirty="0">
                <a:latin typeface="+mj-lt"/>
                <a:ea typeface="新細明體" panose="02020500000000000000" pitchFamily="18" charset="-120"/>
              </a:rPr>
              <a:t>In the analysis of randomized algorithms, we need to know how much does an algorithms run-time/cost deviate from its expected run-time/cost.</a:t>
            </a:r>
          </a:p>
          <a:p>
            <a:pPr algn="just"/>
            <a:r>
              <a:rPr lang="en-US" altLang="zh-HK" dirty="0">
                <a:latin typeface="+mj-lt"/>
                <a:ea typeface="新細明體" panose="02020500000000000000" pitchFamily="18" charset="-120"/>
              </a:rPr>
              <a:t>That is we need to find an upper bound on </a:t>
            </a:r>
            <a:r>
              <a:rPr lang="en-US" altLang="zh-HK" dirty="0" err="1">
                <a:latin typeface="+mj-lt"/>
                <a:ea typeface="新細明體" panose="02020500000000000000" pitchFamily="18" charset="-120"/>
              </a:rPr>
              <a:t>Pr</a:t>
            </a:r>
            <a:r>
              <a:rPr lang="en-US" altLang="zh-HK" dirty="0">
                <a:latin typeface="+mj-lt"/>
                <a:ea typeface="新細明體" panose="02020500000000000000" pitchFamily="18" charset="-120"/>
              </a:rPr>
              <a:t>[X deviates from E[X] a lot]. This we refer to as the tail bound on X.</a:t>
            </a:r>
          </a:p>
        </p:txBody>
      </p:sp>
    </p:spTree>
    <p:extLst>
      <p:ext uri="{BB962C8B-B14F-4D97-AF65-F5344CB8AC3E}">
        <p14:creationId xmlns:p14="http://schemas.microsoft.com/office/powerpoint/2010/main" val="3450625163"/>
      </p:ext>
    </p:extLst>
  </p:cSld>
  <p:clrMapOvr>
    <a:masterClrMapping/>
  </p:clrMapOvr>
  <mc:AlternateContent xmlns:mc="http://schemas.openxmlformats.org/markup-compatibility/2006" xmlns:p14="http://schemas.microsoft.com/office/powerpoint/2010/main">
    <mc:Choice Requires="p14">
      <p:transition spd="slow" p14:dur="2000" advClick="0" advTm="1000"/>
    </mc:Choice>
    <mc:Fallback xmlns="">
      <p:transition spd="slow" advClick="0" advTm="100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p:txBody>
          <a:bodyPr>
            <a:normAutofit/>
          </a:bodyPr>
          <a:lstStyle/>
          <a:p>
            <a:r>
              <a:rPr lang="en-US" altLang="en-US" sz="4000" dirty="0">
                <a:solidFill>
                  <a:srgbClr val="CD0000"/>
                </a:solidFill>
              </a:rPr>
              <a:t>Markov and </a:t>
            </a:r>
            <a:r>
              <a:rPr lang="en-US" altLang="en-US" sz="4000" dirty="0" err="1">
                <a:solidFill>
                  <a:srgbClr val="CD0000"/>
                </a:solidFill>
              </a:rPr>
              <a:t>Chebychev</a:t>
            </a:r>
            <a:r>
              <a:rPr lang="en-US" altLang="en-US" sz="4000" dirty="0">
                <a:solidFill>
                  <a:srgbClr val="CD0000"/>
                </a:solidFill>
              </a:rPr>
              <a:t> Inequalities</a:t>
            </a:r>
          </a:p>
        </p:txBody>
      </p:sp>
      <p:sp>
        <p:nvSpPr>
          <p:cNvPr id="231427" name="Rectangle 3"/>
          <p:cNvSpPr>
            <a:spLocks noGrp="1" noChangeArrowheads="1"/>
          </p:cNvSpPr>
          <p:nvPr>
            <p:ph type="body" idx="1"/>
          </p:nvPr>
        </p:nvSpPr>
        <p:spPr/>
        <p:txBody>
          <a:bodyPr/>
          <a:lstStyle/>
          <a:p>
            <a:r>
              <a:rPr lang="en-US" altLang="en-US" dirty="0">
                <a:solidFill>
                  <a:srgbClr val="CD0000"/>
                </a:solidFill>
                <a:latin typeface="+mj-lt"/>
              </a:rPr>
              <a:t>Markov Inequality    </a:t>
            </a:r>
            <a:r>
              <a:rPr lang="en-US" altLang="en-US" dirty="0">
                <a:latin typeface="+mj-lt"/>
              </a:rPr>
              <a:t>(uses only mean)</a:t>
            </a:r>
          </a:p>
          <a:p>
            <a:endParaRPr lang="en-US" altLang="en-US" dirty="0">
              <a:latin typeface="+mj-lt"/>
            </a:endParaRPr>
          </a:p>
          <a:p>
            <a:endParaRPr lang="en-US" altLang="en-US" dirty="0">
              <a:latin typeface="+mj-lt"/>
            </a:endParaRPr>
          </a:p>
          <a:p>
            <a:endParaRPr lang="en-US" altLang="en-US" dirty="0">
              <a:latin typeface="+mj-lt"/>
            </a:endParaRPr>
          </a:p>
          <a:p>
            <a:r>
              <a:rPr lang="en-US" altLang="en-US" dirty="0" err="1">
                <a:solidFill>
                  <a:srgbClr val="CD0000"/>
                </a:solidFill>
                <a:latin typeface="+mj-lt"/>
              </a:rPr>
              <a:t>Chebychev</a:t>
            </a:r>
            <a:r>
              <a:rPr lang="en-US" altLang="en-US" dirty="0">
                <a:solidFill>
                  <a:srgbClr val="CD0000"/>
                </a:solidFill>
                <a:latin typeface="+mj-lt"/>
              </a:rPr>
              <a:t> Inequality   </a:t>
            </a:r>
            <a:r>
              <a:rPr lang="en-US" altLang="en-US" dirty="0">
                <a:latin typeface="+mj-lt"/>
              </a:rPr>
              <a:t>(uses mean and variance)</a:t>
            </a:r>
          </a:p>
        </p:txBody>
      </p:sp>
      <p:graphicFrame>
        <p:nvGraphicFramePr>
          <p:cNvPr id="231428" name="Object 4"/>
          <p:cNvGraphicFramePr>
            <a:graphicFrameLocks noChangeAspect="1"/>
          </p:cNvGraphicFramePr>
          <p:nvPr/>
        </p:nvGraphicFramePr>
        <p:xfrm>
          <a:off x="3276600" y="2209800"/>
          <a:ext cx="2611438" cy="941388"/>
        </p:xfrm>
        <a:graphic>
          <a:graphicData uri="http://schemas.openxmlformats.org/presentationml/2006/ole">
            <mc:AlternateContent xmlns:mc="http://schemas.openxmlformats.org/markup-compatibility/2006">
              <mc:Choice xmlns:v="urn:schemas-microsoft-com:vml" Requires="v">
                <p:oleObj spid="_x0000_s108581" name="Equation" r:id="rId3" imgW="1091880" imgH="393480" progId="Equation.DSMT4">
                  <p:embed/>
                </p:oleObj>
              </mc:Choice>
              <mc:Fallback>
                <p:oleObj name="Equation" r:id="rId3" imgW="1091880" imgH="393480" progId="Equation.DSMT4">
                  <p:embed/>
                  <p:pic>
                    <p:nvPicPr>
                      <p:cNvPr id="23142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209800"/>
                        <a:ext cx="2611438" cy="9413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1430" name="Object 6"/>
          <p:cNvGraphicFramePr>
            <a:graphicFrameLocks noChangeAspect="1"/>
          </p:cNvGraphicFramePr>
          <p:nvPr/>
        </p:nvGraphicFramePr>
        <p:xfrm>
          <a:off x="3200401" y="4343401"/>
          <a:ext cx="3675063" cy="1001713"/>
        </p:xfrm>
        <a:graphic>
          <a:graphicData uri="http://schemas.openxmlformats.org/presentationml/2006/ole">
            <mc:AlternateContent xmlns:mc="http://schemas.openxmlformats.org/markup-compatibility/2006">
              <mc:Choice xmlns:v="urn:schemas-microsoft-com:vml" Requires="v">
                <p:oleObj spid="_x0000_s108582" name="Equation" r:id="rId5" imgW="1536480" imgH="419040" progId="Equation.DSMT4">
                  <p:embed/>
                </p:oleObj>
              </mc:Choice>
              <mc:Fallback>
                <p:oleObj name="Equation" r:id="rId5" imgW="1536480" imgH="419040" progId="Equation.DSMT4">
                  <p:embed/>
                  <p:pic>
                    <p:nvPicPr>
                      <p:cNvPr id="23143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1" y="4343401"/>
                        <a:ext cx="3675063" cy="100171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8733464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3"/>
          <p:cNvSpPr>
            <a:spLocks noGrp="1" noChangeArrowheads="1"/>
          </p:cNvSpPr>
          <p:nvPr>
            <p:ph type="body" idx="1"/>
          </p:nvPr>
        </p:nvSpPr>
        <p:spPr/>
        <p:txBody>
          <a:bodyPr/>
          <a:lstStyle/>
          <a:p>
            <a:r>
              <a:rPr lang="en-US" altLang="en-US" dirty="0">
                <a:latin typeface="+mj-lt"/>
              </a:rPr>
              <a:t>Example, if B is a Binomial with parameters </a:t>
            </a:r>
            <a:r>
              <a:rPr lang="en-US" altLang="en-US" dirty="0" err="1">
                <a:latin typeface="+mj-lt"/>
              </a:rPr>
              <a:t>n,p</a:t>
            </a:r>
            <a:endParaRPr lang="en-US" altLang="en-US" dirty="0">
              <a:latin typeface="+mj-lt"/>
            </a:endParaRPr>
          </a:p>
        </p:txBody>
      </p:sp>
      <p:graphicFrame>
        <p:nvGraphicFramePr>
          <p:cNvPr id="232452" name="Object 4"/>
          <p:cNvGraphicFramePr>
            <a:graphicFrameLocks noChangeAspect="1"/>
          </p:cNvGraphicFramePr>
          <p:nvPr>
            <p:extLst/>
          </p:nvPr>
        </p:nvGraphicFramePr>
        <p:xfrm>
          <a:off x="2912806" y="2689124"/>
          <a:ext cx="5791200" cy="2301875"/>
        </p:xfrm>
        <a:graphic>
          <a:graphicData uri="http://schemas.openxmlformats.org/presentationml/2006/ole">
            <mc:AlternateContent xmlns:mc="http://schemas.openxmlformats.org/markup-compatibility/2006">
              <mc:Choice xmlns:v="urn:schemas-microsoft-com:vml" Requires="v">
                <p:oleObj spid="_x0000_s109587" name="Equation" r:id="rId3" imgW="2044440" imgH="812520" progId="Equation.DSMT4">
                  <p:embed/>
                </p:oleObj>
              </mc:Choice>
              <mc:Fallback>
                <p:oleObj name="Equation" r:id="rId3" imgW="2044440" imgH="812520" progId="Equation.DSMT4">
                  <p:embed/>
                  <p:pic>
                    <p:nvPicPr>
                      <p:cNvPr id="23245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2806" y="2689124"/>
                        <a:ext cx="5791200" cy="2301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tangle 2"/>
          <p:cNvSpPr>
            <a:spLocks noGrp="1" noChangeArrowheads="1"/>
          </p:cNvSpPr>
          <p:nvPr>
            <p:ph type="title"/>
          </p:nvPr>
        </p:nvSpPr>
        <p:spPr>
          <a:xfrm>
            <a:off x="838200" y="365125"/>
            <a:ext cx="10515600" cy="1325563"/>
          </a:xfrm>
        </p:spPr>
        <p:txBody>
          <a:bodyPr>
            <a:normAutofit/>
          </a:bodyPr>
          <a:lstStyle/>
          <a:p>
            <a:r>
              <a:rPr lang="en-US" altLang="en-US" sz="4000" dirty="0">
                <a:solidFill>
                  <a:srgbClr val="CD0000"/>
                </a:solidFill>
              </a:rPr>
              <a:t>Markov and </a:t>
            </a:r>
            <a:r>
              <a:rPr lang="en-US" altLang="en-US" sz="4000" dirty="0" err="1">
                <a:solidFill>
                  <a:srgbClr val="CD0000"/>
                </a:solidFill>
              </a:rPr>
              <a:t>Chebychev</a:t>
            </a:r>
            <a:r>
              <a:rPr lang="en-US" altLang="en-US" sz="4000" dirty="0">
                <a:solidFill>
                  <a:srgbClr val="CD0000"/>
                </a:solidFill>
              </a:rPr>
              <a:t> Inequalities</a:t>
            </a:r>
          </a:p>
        </p:txBody>
      </p:sp>
    </p:spTree>
    <p:extLst>
      <p:ext uri="{BB962C8B-B14F-4D97-AF65-F5344CB8AC3E}">
        <p14:creationId xmlns:p14="http://schemas.microsoft.com/office/powerpoint/2010/main" val="1600093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title"/>
          </p:nvPr>
        </p:nvSpPr>
        <p:spPr/>
        <p:txBody>
          <a:bodyPr>
            <a:normAutofit/>
          </a:bodyPr>
          <a:lstStyle/>
          <a:p>
            <a:pPr eaLnBrk="1" hangingPunct="1"/>
            <a:r>
              <a:rPr lang="en-US" altLang="zh-TW" sz="4000" dirty="0" err="1">
                <a:solidFill>
                  <a:srgbClr val="CD0000"/>
                </a:solidFill>
              </a:rPr>
              <a:t>Chernoff</a:t>
            </a:r>
            <a:r>
              <a:rPr lang="en-US" altLang="zh-TW" sz="4000" dirty="0">
                <a:solidFill>
                  <a:srgbClr val="CD0000"/>
                </a:solidFill>
              </a:rPr>
              <a:t> bounds</a:t>
            </a:r>
          </a:p>
        </p:txBody>
      </p:sp>
      <p:pic>
        <p:nvPicPr>
          <p:cNvPr id="2054" name="Picture 6" descr="Herman_Chernoff_Image"/>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344150" y="365125"/>
            <a:ext cx="1266825" cy="18319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2" name="Text Box 252"/>
          <p:cNvSpPr txBox="1">
            <a:spLocks noChangeArrowheads="1"/>
          </p:cNvSpPr>
          <p:nvPr/>
        </p:nvSpPr>
        <p:spPr bwMode="auto">
          <a:xfrm>
            <a:off x="1327355" y="1557338"/>
            <a:ext cx="9016795" cy="5078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r>
              <a:rPr lang="en-US" altLang="zh-TW" sz="2800" dirty="0">
                <a:latin typeface="+mj-lt"/>
              </a:rPr>
              <a:t>The </a:t>
            </a:r>
            <a:r>
              <a:rPr lang="en-US" altLang="zh-TW" sz="2800" dirty="0" err="1">
                <a:latin typeface="+mj-lt"/>
              </a:rPr>
              <a:t>Chernoff</a:t>
            </a:r>
            <a:r>
              <a:rPr lang="en-US" altLang="zh-TW" sz="2800" dirty="0">
                <a:latin typeface="+mj-lt"/>
              </a:rPr>
              <a:t> bound for a random variable X is </a:t>
            </a:r>
          </a:p>
          <a:p>
            <a:pPr eaLnBrk="1" hangingPunct="1"/>
            <a:r>
              <a:rPr lang="en-US" altLang="zh-TW" sz="2800" dirty="0">
                <a:latin typeface="+mj-lt"/>
              </a:rPr>
              <a:t> obtained as follows: for any t &gt;0,</a:t>
            </a:r>
          </a:p>
          <a:p>
            <a:pPr eaLnBrk="1" hangingPunct="1"/>
            <a:endParaRPr lang="en-US" altLang="zh-TW" sz="2800" dirty="0">
              <a:solidFill>
                <a:srgbClr val="CD0000"/>
              </a:solidFill>
              <a:latin typeface="+mj-lt"/>
            </a:endParaRPr>
          </a:p>
          <a:p>
            <a:pPr eaLnBrk="1" hangingPunct="1"/>
            <a:r>
              <a:rPr lang="en-US" altLang="zh-TW" sz="2800" dirty="0">
                <a:solidFill>
                  <a:srgbClr val="CD0000"/>
                </a:solidFill>
                <a:latin typeface="+mj-lt"/>
              </a:rPr>
              <a:t>   </a:t>
            </a:r>
            <a:r>
              <a:rPr lang="en-US" altLang="zh-TW" sz="2800" dirty="0" err="1">
                <a:solidFill>
                  <a:srgbClr val="CD0000"/>
                </a:solidFill>
                <a:latin typeface="+mj-lt"/>
              </a:rPr>
              <a:t>Pr</a:t>
            </a:r>
            <a:r>
              <a:rPr lang="en-US" altLang="zh-TW" sz="2800" dirty="0">
                <a:solidFill>
                  <a:srgbClr val="CD0000"/>
                </a:solidFill>
                <a:latin typeface="+mj-lt"/>
              </a:rPr>
              <a:t>[X </a:t>
            </a:r>
            <a:r>
              <a:rPr lang="en-US" altLang="zh-TW" sz="2800" dirty="0">
                <a:solidFill>
                  <a:srgbClr val="CD0000"/>
                </a:solidFill>
                <a:latin typeface="+mj-lt"/>
                <a:sym typeface="Euclid Symbol" pitchFamily="18" charset="2"/>
              </a:rPr>
              <a:t> </a:t>
            </a:r>
            <a:r>
              <a:rPr lang="en-US" altLang="zh-TW" sz="2800" dirty="0">
                <a:solidFill>
                  <a:srgbClr val="CD0000"/>
                </a:solidFill>
                <a:latin typeface="+mj-lt"/>
              </a:rPr>
              <a:t>a] = </a:t>
            </a:r>
            <a:r>
              <a:rPr lang="en-US" altLang="zh-TW" sz="2800" dirty="0" err="1">
                <a:solidFill>
                  <a:srgbClr val="CD0000"/>
                </a:solidFill>
                <a:latin typeface="+mj-lt"/>
              </a:rPr>
              <a:t>Pr</a:t>
            </a:r>
            <a:r>
              <a:rPr lang="en-US" altLang="zh-TW" sz="2800" dirty="0">
                <a:solidFill>
                  <a:srgbClr val="CD0000"/>
                </a:solidFill>
                <a:latin typeface="+mj-lt"/>
              </a:rPr>
              <a:t>[</a:t>
            </a:r>
            <a:r>
              <a:rPr lang="en-US" altLang="zh-TW" sz="2800" dirty="0" err="1">
                <a:solidFill>
                  <a:srgbClr val="CD0000"/>
                </a:solidFill>
                <a:latin typeface="+mj-lt"/>
              </a:rPr>
              <a:t>e</a:t>
            </a:r>
            <a:r>
              <a:rPr lang="en-US" altLang="zh-TW" sz="2800" baseline="30000" dirty="0" err="1">
                <a:solidFill>
                  <a:srgbClr val="CD0000"/>
                </a:solidFill>
                <a:latin typeface="+mj-lt"/>
              </a:rPr>
              <a:t>tX</a:t>
            </a:r>
            <a:r>
              <a:rPr lang="en-US" altLang="zh-TW" sz="2800" dirty="0">
                <a:solidFill>
                  <a:srgbClr val="CD0000"/>
                </a:solidFill>
                <a:latin typeface="+mj-lt"/>
              </a:rPr>
              <a:t> </a:t>
            </a:r>
            <a:r>
              <a:rPr lang="en-US" altLang="zh-TW" sz="2800" dirty="0">
                <a:solidFill>
                  <a:srgbClr val="CD0000"/>
                </a:solidFill>
                <a:latin typeface="+mj-lt"/>
                <a:sym typeface="Euclid Symbol" pitchFamily="18" charset="2"/>
              </a:rPr>
              <a:t> e</a:t>
            </a:r>
            <a:r>
              <a:rPr lang="en-US" altLang="zh-TW" sz="2800" baseline="30000" dirty="0">
                <a:solidFill>
                  <a:srgbClr val="CD0000"/>
                </a:solidFill>
                <a:latin typeface="+mj-lt"/>
                <a:sym typeface="Euclid Symbol" pitchFamily="18" charset="2"/>
              </a:rPr>
              <a:t>ta</a:t>
            </a:r>
            <a:r>
              <a:rPr lang="en-US" altLang="zh-TW" sz="2800" dirty="0">
                <a:solidFill>
                  <a:srgbClr val="CD0000"/>
                </a:solidFill>
                <a:latin typeface="+mj-lt"/>
                <a:sym typeface="Euclid Symbol" pitchFamily="18" charset="2"/>
              </a:rPr>
              <a:t>]  </a:t>
            </a:r>
            <a:r>
              <a:rPr lang="en-US" altLang="zh-TW" sz="2800" dirty="0">
                <a:solidFill>
                  <a:srgbClr val="CD0000"/>
                </a:solidFill>
                <a:latin typeface="+mj-lt"/>
                <a:sym typeface="MT Symbol" pitchFamily="82" charset="2"/>
              </a:rPr>
              <a:t>≤ E[</a:t>
            </a:r>
            <a:r>
              <a:rPr lang="en-US" altLang="zh-TW" sz="2800" dirty="0" err="1">
                <a:solidFill>
                  <a:srgbClr val="CD0000"/>
                </a:solidFill>
                <a:latin typeface="+mj-lt"/>
              </a:rPr>
              <a:t>e</a:t>
            </a:r>
            <a:r>
              <a:rPr lang="en-US" altLang="zh-TW" sz="2800" baseline="30000" dirty="0" err="1">
                <a:solidFill>
                  <a:srgbClr val="CD0000"/>
                </a:solidFill>
                <a:latin typeface="+mj-lt"/>
              </a:rPr>
              <a:t>tX</a:t>
            </a:r>
            <a:r>
              <a:rPr lang="en-US" altLang="zh-TW" sz="2800" dirty="0">
                <a:solidFill>
                  <a:srgbClr val="CD0000"/>
                </a:solidFill>
                <a:latin typeface="+mj-lt"/>
                <a:sym typeface="MT Symbol" pitchFamily="82" charset="2"/>
              </a:rPr>
              <a:t> ] / </a:t>
            </a:r>
            <a:r>
              <a:rPr lang="en-US" altLang="zh-TW" sz="2800" dirty="0">
                <a:solidFill>
                  <a:srgbClr val="CD0000"/>
                </a:solidFill>
                <a:latin typeface="+mj-lt"/>
                <a:sym typeface="Euclid Symbol" pitchFamily="18" charset="2"/>
              </a:rPr>
              <a:t>e</a:t>
            </a:r>
            <a:r>
              <a:rPr lang="en-US" altLang="zh-TW" sz="2800" baseline="30000" dirty="0">
                <a:solidFill>
                  <a:srgbClr val="CD0000"/>
                </a:solidFill>
                <a:latin typeface="+mj-lt"/>
                <a:sym typeface="Euclid Symbol" pitchFamily="18" charset="2"/>
              </a:rPr>
              <a:t>ta</a:t>
            </a:r>
          </a:p>
          <a:p>
            <a:pPr eaLnBrk="1" hangingPunct="1"/>
            <a:endParaRPr lang="en-US" altLang="zh-TW" sz="2800" baseline="30000" dirty="0">
              <a:latin typeface="+mj-lt"/>
              <a:sym typeface="Euclid Symbol" pitchFamily="18" charset="2"/>
            </a:endParaRPr>
          </a:p>
          <a:p>
            <a:pPr eaLnBrk="1" hangingPunct="1"/>
            <a:r>
              <a:rPr lang="en-US" altLang="zh-TW" sz="2800" dirty="0">
                <a:latin typeface="+mj-lt"/>
                <a:sym typeface="Euclid Symbol" pitchFamily="18" charset="2"/>
              </a:rPr>
              <a:t>Similarly, for any t &lt;0,</a:t>
            </a:r>
          </a:p>
          <a:p>
            <a:pPr eaLnBrk="1" hangingPunct="1"/>
            <a:endParaRPr lang="en-US" altLang="zh-TW" sz="2800" dirty="0">
              <a:latin typeface="+mj-lt"/>
              <a:sym typeface="Euclid Symbol" pitchFamily="18" charset="2"/>
            </a:endParaRPr>
          </a:p>
          <a:p>
            <a:pPr eaLnBrk="1" hangingPunct="1"/>
            <a:r>
              <a:rPr lang="en-US" altLang="zh-TW" sz="2800" dirty="0">
                <a:solidFill>
                  <a:srgbClr val="CD0000"/>
                </a:solidFill>
                <a:latin typeface="+mj-lt"/>
              </a:rPr>
              <a:t>  </a:t>
            </a:r>
            <a:r>
              <a:rPr lang="en-US" altLang="zh-TW" sz="2800" dirty="0" err="1">
                <a:solidFill>
                  <a:srgbClr val="CD0000"/>
                </a:solidFill>
                <a:latin typeface="+mj-lt"/>
              </a:rPr>
              <a:t>Pr</a:t>
            </a:r>
            <a:r>
              <a:rPr lang="en-US" altLang="zh-TW" sz="2800" dirty="0">
                <a:solidFill>
                  <a:srgbClr val="CD0000"/>
                </a:solidFill>
                <a:latin typeface="+mj-lt"/>
              </a:rPr>
              <a:t>[X </a:t>
            </a:r>
            <a:r>
              <a:rPr lang="en-US" altLang="zh-TW" sz="2800" dirty="0">
                <a:solidFill>
                  <a:srgbClr val="CD0000"/>
                </a:solidFill>
                <a:latin typeface="+mj-lt"/>
                <a:sym typeface="Euclid Symbol" pitchFamily="18" charset="2"/>
              </a:rPr>
              <a:t> </a:t>
            </a:r>
            <a:r>
              <a:rPr lang="en-US" altLang="zh-TW" sz="2800" dirty="0">
                <a:solidFill>
                  <a:srgbClr val="CD0000"/>
                </a:solidFill>
                <a:latin typeface="+mj-lt"/>
              </a:rPr>
              <a:t>a] = </a:t>
            </a:r>
            <a:r>
              <a:rPr lang="en-US" altLang="zh-TW" sz="2800" dirty="0" err="1">
                <a:solidFill>
                  <a:srgbClr val="CD0000"/>
                </a:solidFill>
                <a:latin typeface="+mj-lt"/>
              </a:rPr>
              <a:t>Pr</a:t>
            </a:r>
            <a:r>
              <a:rPr lang="en-US" altLang="zh-TW" sz="2800" dirty="0">
                <a:solidFill>
                  <a:srgbClr val="CD0000"/>
                </a:solidFill>
                <a:latin typeface="+mj-lt"/>
              </a:rPr>
              <a:t>[</a:t>
            </a:r>
            <a:r>
              <a:rPr lang="en-US" altLang="zh-TW" sz="2800" dirty="0" err="1">
                <a:solidFill>
                  <a:srgbClr val="CD0000"/>
                </a:solidFill>
                <a:latin typeface="+mj-lt"/>
              </a:rPr>
              <a:t>e</a:t>
            </a:r>
            <a:r>
              <a:rPr lang="en-US" altLang="zh-TW" sz="2800" baseline="30000" dirty="0" err="1">
                <a:solidFill>
                  <a:srgbClr val="CD0000"/>
                </a:solidFill>
                <a:latin typeface="+mj-lt"/>
              </a:rPr>
              <a:t>tX</a:t>
            </a:r>
            <a:r>
              <a:rPr lang="en-US" altLang="zh-TW" sz="2800" dirty="0">
                <a:solidFill>
                  <a:srgbClr val="CD0000"/>
                </a:solidFill>
                <a:latin typeface="+mj-lt"/>
              </a:rPr>
              <a:t> </a:t>
            </a:r>
            <a:r>
              <a:rPr lang="en-US" altLang="zh-TW" sz="2800" dirty="0">
                <a:solidFill>
                  <a:srgbClr val="CD0000"/>
                </a:solidFill>
                <a:latin typeface="+mj-lt"/>
                <a:sym typeface="Euclid Symbol" pitchFamily="18" charset="2"/>
              </a:rPr>
              <a:t> e</a:t>
            </a:r>
            <a:r>
              <a:rPr lang="en-US" altLang="zh-TW" sz="2800" baseline="30000" dirty="0">
                <a:solidFill>
                  <a:srgbClr val="CD0000"/>
                </a:solidFill>
                <a:latin typeface="+mj-lt"/>
                <a:sym typeface="Euclid Symbol" pitchFamily="18" charset="2"/>
              </a:rPr>
              <a:t>ta</a:t>
            </a:r>
            <a:r>
              <a:rPr lang="en-US" altLang="zh-TW" sz="2800" dirty="0">
                <a:solidFill>
                  <a:srgbClr val="CD0000"/>
                </a:solidFill>
                <a:latin typeface="+mj-lt"/>
                <a:sym typeface="Euclid Symbol" pitchFamily="18" charset="2"/>
              </a:rPr>
              <a:t>]  </a:t>
            </a:r>
            <a:r>
              <a:rPr lang="en-US" altLang="zh-TW" sz="2800" dirty="0">
                <a:solidFill>
                  <a:srgbClr val="CD0000"/>
                </a:solidFill>
                <a:latin typeface="+mj-lt"/>
                <a:sym typeface="MT Symbol" pitchFamily="82" charset="2"/>
              </a:rPr>
              <a:t>≤ E[</a:t>
            </a:r>
            <a:r>
              <a:rPr lang="en-US" altLang="zh-TW" sz="2800" dirty="0" err="1">
                <a:solidFill>
                  <a:srgbClr val="CD0000"/>
                </a:solidFill>
                <a:latin typeface="+mj-lt"/>
              </a:rPr>
              <a:t>e</a:t>
            </a:r>
            <a:r>
              <a:rPr lang="en-US" altLang="zh-TW" sz="2800" baseline="30000" dirty="0" err="1">
                <a:solidFill>
                  <a:srgbClr val="CD0000"/>
                </a:solidFill>
                <a:latin typeface="+mj-lt"/>
              </a:rPr>
              <a:t>tX</a:t>
            </a:r>
            <a:r>
              <a:rPr lang="en-US" altLang="zh-TW" sz="2800" dirty="0">
                <a:solidFill>
                  <a:srgbClr val="CD0000"/>
                </a:solidFill>
                <a:latin typeface="+mj-lt"/>
                <a:sym typeface="MT Symbol" pitchFamily="82" charset="2"/>
              </a:rPr>
              <a:t> ] / </a:t>
            </a:r>
            <a:r>
              <a:rPr lang="en-US" altLang="zh-TW" sz="2800" dirty="0">
                <a:solidFill>
                  <a:srgbClr val="CD0000"/>
                </a:solidFill>
                <a:latin typeface="+mj-lt"/>
                <a:sym typeface="Euclid Symbol" pitchFamily="18" charset="2"/>
              </a:rPr>
              <a:t>e</a:t>
            </a:r>
            <a:r>
              <a:rPr lang="en-US" altLang="zh-TW" sz="2800" baseline="30000" dirty="0">
                <a:solidFill>
                  <a:srgbClr val="CD0000"/>
                </a:solidFill>
                <a:latin typeface="+mj-lt"/>
                <a:sym typeface="Euclid Symbol" pitchFamily="18" charset="2"/>
              </a:rPr>
              <a:t>ta</a:t>
            </a:r>
          </a:p>
          <a:p>
            <a:pPr eaLnBrk="1" hangingPunct="1"/>
            <a:endParaRPr lang="en-US" altLang="zh-TW" sz="2800" dirty="0">
              <a:latin typeface="+mj-lt"/>
              <a:sym typeface="Euclid Symbol" pitchFamily="18" charset="2"/>
            </a:endParaRPr>
          </a:p>
          <a:p>
            <a:pPr eaLnBrk="1" hangingPunct="1"/>
            <a:r>
              <a:rPr lang="en-US" altLang="zh-TW" sz="2800" dirty="0">
                <a:latin typeface="+mj-lt"/>
                <a:sym typeface="MT Symbol" pitchFamily="82" charset="2"/>
              </a:rPr>
              <a:t>The value of t that minimizes </a:t>
            </a:r>
            <a:r>
              <a:rPr lang="en-US" altLang="zh-TW" sz="2800" dirty="0">
                <a:solidFill>
                  <a:srgbClr val="CD0000"/>
                </a:solidFill>
                <a:latin typeface="+mj-lt"/>
                <a:sym typeface="MT Symbol" pitchFamily="82" charset="2"/>
              </a:rPr>
              <a:t>E[</a:t>
            </a:r>
            <a:r>
              <a:rPr lang="en-US" altLang="zh-TW" sz="2800" dirty="0" err="1">
                <a:solidFill>
                  <a:srgbClr val="CD0000"/>
                </a:solidFill>
                <a:latin typeface="+mj-lt"/>
              </a:rPr>
              <a:t>e</a:t>
            </a:r>
            <a:r>
              <a:rPr lang="en-US" altLang="zh-TW" sz="2800" baseline="30000" dirty="0" err="1">
                <a:solidFill>
                  <a:srgbClr val="CD0000"/>
                </a:solidFill>
                <a:latin typeface="+mj-lt"/>
              </a:rPr>
              <a:t>tX</a:t>
            </a:r>
            <a:r>
              <a:rPr lang="en-US" altLang="zh-TW" sz="2800" dirty="0">
                <a:solidFill>
                  <a:srgbClr val="CD0000"/>
                </a:solidFill>
                <a:latin typeface="+mj-lt"/>
                <a:sym typeface="MT Symbol" pitchFamily="82" charset="2"/>
              </a:rPr>
              <a:t> ] / </a:t>
            </a:r>
            <a:r>
              <a:rPr lang="en-US" altLang="zh-TW" sz="2800" dirty="0">
                <a:solidFill>
                  <a:srgbClr val="CD0000"/>
                </a:solidFill>
                <a:latin typeface="+mj-lt"/>
                <a:sym typeface="Euclid Symbol" pitchFamily="18" charset="2"/>
              </a:rPr>
              <a:t>e</a:t>
            </a:r>
            <a:r>
              <a:rPr lang="en-US" altLang="zh-TW" sz="2800" baseline="30000" dirty="0">
                <a:solidFill>
                  <a:srgbClr val="CD0000"/>
                </a:solidFill>
                <a:latin typeface="+mj-lt"/>
                <a:sym typeface="Euclid Symbol" pitchFamily="18" charset="2"/>
              </a:rPr>
              <a:t>ta </a:t>
            </a:r>
            <a:r>
              <a:rPr lang="en-US" altLang="zh-TW" sz="2800" dirty="0">
                <a:latin typeface="+mj-lt"/>
                <a:sym typeface="Euclid Symbol" pitchFamily="18" charset="2"/>
              </a:rPr>
              <a:t>gives the best possible bounds.</a:t>
            </a:r>
            <a:endParaRPr lang="en-US" altLang="zh-TW" sz="2800" dirty="0">
              <a:latin typeface="+mj-lt"/>
              <a:sym typeface="MT Symbol" pitchFamily="82" charset="2"/>
            </a:endParaRPr>
          </a:p>
          <a:p>
            <a:pPr eaLnBrk="1" hangingPunct="1"/>
            <a:r>
              <a:rPr lang="en-US" altLang="zh-TW" sz="2800" dirty="0">
                <a:latin typeface="+mj-lt"/>
                <a:sym typeface="Euclid Symbol" pitchFamily="18" charset="2"/>
              </a:rPr>
              <a:t>                     </a:t>
            </a:r>
          </a:p>
        </p:txBody>
      </p:sp>
    </p:spTree>
    <p:extLst>
      <p:ext uri="{BB962C8B-B14F-4D97-AF65-F5344CB8AC3E}">
        <p14:creationId xmlns:p14="http://schemas.microsoft.com/office/powerpoint/2010/main" val="3496769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fade">
                                      <p:cBhvr>
                                        <p:cTn id="7" dur="20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p:nvPr>
        </p:nvSpPr>
        <p:spPr>
          <a:xfrm>
            <a:off x="764458" y="274637"/>
            <a:ext cx="10515600" cy="1325563"/>
          </a:xfrm>
        </p:spPr>
        <p:txBody>
          <a:bodyPr>
            <a:normAutofit/>
          </a:bodyPr>
          <a:lstStyle/>
          <a:p>
            <a:r>
              <a:rPr lang="en-US" altLang="en-US" sz="4000" dirty="0" err="1">
                <a:solidFill>
                  <a:srgbClr val="CD0000"/>
                </a:solidFill>
              </a:rPr>
              <a:t>Chernoff</a:t>
            </a:r>
            <a:r>
              <a:rPr lang="en-US" altLang="en-US" sz="4000" dirty="0">
                <a:solidFill>
                  <a:srgbClr val="CD0000"/>
                </a:solidFill>
              </a:rPr>
              <a:t> Bound of Random Variable A</a:t>
            </a:r>
          </a:p>
        </p:txBody>
      </p:sp>
      <p:sp>
        <p:nvSpPr>
          <p:cNvPr id="239619" name="Rectangle 3"/>
          <p:cNvSpPr>
            <a:spLocks noGrp="1" noChangeArrowheads="1"/>
          </p:cNvSpPr>
          <p:nvPr>
            <p:ph type="body" idx="1"/>
          </p:nvPr>
        </p:nvSpPr>
        <p:spPr>
          <a:xfrm>
            <a:off x="2209800" y="1600200"/>
            <a:ext cx="6553200" cy="4648200"/>
          </a:xfrm>
        </p:spPr>
        <p:txBody>
          <a:bodyPr/>
          <a:lstStyle/>
          <a:p>
            <a:r>
              <a:rPr lang="en-US" altLang="en-US" dirty="0">
                <a:latin typeface="+mj-lt"/>
              </a:rPr>
              <a:t>Uses </a:t>
            </a:r>
            <a:r>
              <a:rPr lang="en-US" altLang="en-US" dirty="0">
                <a:solidFill>
                  <a:srgbClr val="CD0000"/>
                </a:solidFill>
                <a:latin typeface="+mj-lt"/>
              </a:rPr>
              <a:t>all </a:t>
            </a:r>
            <a:r>
              <a:rPr lang="en-US" altLang="en-US" dirty="0">
                <a:latin typeface="+mj-lt"/>
              </a:rPr>
              <a:t>moments</a:t>
            </a:r>
          </a:p>
          <a:p>
            <a:r>
              <a:rPr lang="en-US" altLang="en-US" dirty="0">
                <a:latin typeface="+mj-lt"/>
                <a:sym typeface="Symbol" panose="05050102010706020507" pitchFamily="18" charset="2"/>
              </a:rPr>
              <a:t>Uses </a:t>
            </a:r>
            <a:r>
              <a:rPr lang="en-US" altLang="en-US" dirty="0">
                <a:solidFill>
                  <a:srgbClr val="CD0000"/>
                </a:solidFill>
                <a:latin typeface="+mj-lt"/>
                <a:sym typeface="Symbol" panose="05050102010706020507" pitchFamily="18" charset="2"/>
              </a:rPr>
              <a:t>moment generating function</a:t>
            </a:r>
            <a:endParaRPr lang="en-US" altLang="en-US" dirty="0">
              <a:solidFill>
                <a:srgbClr val="CD0000"/>
              </a:solidFill>
              <a:latin typeface="+mj-lt"/>
            </a:endParaRPr>
          </a:p>
          <a:p>
            <a:endParaRPr lang="en-US" altLang="en-US" dirty="0">
              <a:latin typeface="+mj-lt"/>
            </a:endParaRPr>
          </a:p>
          <a:p>
            <a:endParaRPr lang="en-US" altLang="en-US" dirty="0">
              <a:latin typeface="+mj-lt"/>
            </a:endParaRPr>
          </a:p>
          <a:p>
            <a:endParaRPr lang="en-US" altLang="en-US" dirty="0">
              <a:latin typeface="+mj-lt"/>
            </a:endParaRPr>
          </a:p>
          <a:p>
            <a:endParaRPr lang="en-US" altLang="en-US" dirty="0">
              <a:latin typeface="+mj-lt"/>
            </a:endParaRPr>
          </a:p>
          <a:p>
            <a:endParaRPr lang="en-US" altLang="en-US" dirty="0">
              <a:latin typeface="+mj-lt"/>
            </a:endParaRPr>
          </a:p>
          <a:p>
            <a:pPr>
              <a:buFontTx/>
              <a:buNone/>
            </a:pPr>
            <a:r>
              <a:rPr lang="en-US" altLang="en-US" dirty="0">
                <a:latin typeface="+mj-lt"/>
              </a:rPr>
              <a:t>			By setting x = </a:t>
            </a:r>
            <a:r>
              <a:rPr lang="en-US" altLang="en-US" dirty="0">
                <a:latin typeface="+mj-lt"/>
                <a:sym typeface="Symbol" panose="05050102010706020507" pitchFamily="18" charset="2"/>
              </a:rPr>
              <a:t>’ (s) </a:t>
            </a:r>
            <a:br>
              <a:rPr lang="en-US" altLang="en-US" dirty="0">
                <a:latin typeface="+mj-lt"/>
                <a:sym typeface="Symbol" panose="05050102010706020507" pitchFamily="18" charset="2"/>
              </a:rPr>
            </a:br>
            <a:r>
              <a:rPr lang="en-US" altLang="en-US" dirty="0">
                <a:latin typeface="+mj-lt"/>
                <a:sym typeface="Symbol" panose="05050102010706020507" pitchFamily="18" charset="2"/>
              </a:rPr>
              <a:t>	1</a:t>
            </a:r>
            <a:r>
              <a:rPr lang="en-US" altLang="en-US" baseline="30000" dirty="0">
                <a:latin typeface="+mj-lt"/>
                <a:sym typeface="Symbol" panose="05050102010706020507" pitchFamily="18" charset="2"/>
              </a:rPr>
              <a:t>st</a:t>
            </a:r>
            <a:r>
              <a:rPr lang="en-US" altLang="en-US" dirty="0">
                <a:latin typeface="+mj-lt"/>
                <a:sym typeface="Symbol" panose="05050102010706020507" pitchFamily="18" charset="2"/>
              </a:rPr>
              <a:t> derivative minimizes bounds</a:t>
            </a:r>
          </a:p>
          <a:p>
            <a:pPr>
              <a:buFontTx/>
              <a:buNone/>
            </a:pPr>
            <a:endParaRPr lang="en-US" altLang="en-US" dirty="0">
              <a:latin typeface="+mj-lt"/>
              <a:sym typeface="Symbol" panose="05050102010706020507" pitchFamily="18" charset="2"/>
            </a:endParaRPr>
          </a:p>
          <a:p>
            <a:endParaRPr lang="en-US" altLang="en-US" dirty="0">
              <a:solidFill>
                <a:srgbClr val="FDAD23"/>
              </a:solidFill>
              <a:latin typeface="+mj-lt"/>
            </a:endParaRPr>
          </a:p>
        </p:txBody>
      </p:sp>
      <p:graphicFrame>
        <p:nvGraphicFramePr>
          <p:cNvPr id="239620" name="Object 4"/>
          <p:cNvGraphicFramePr>
            <a:graphicFrameLocks noChangeAspect="1"/>
          </p:cNvGraphicFramePr>
          <p:nvPr/>
        </p:nvGraphicFramePr>
        <p:xfrm>
          <a:off x="2133600" y="2514600"/>
          <a:ext cx="7543800" cy="1860550"/>
        </p:xfrm>
        <a:graphic>
          <a:graphicData uri="http://schemas.openxmlformats.org/presentationml/2006/ole">
            <mc:AlternateContent xmlns:mc="http://schemas.openxmlformats.org/markup-compatibility/2006">
              <mc:Choice xmlns:v="urn:schemas-microsoft-com:vml" Requires="v">
                <p:oleObj spid="_x0000_s110611" name="Equation" r:id="rId3" imgW="2831760" imgH="698400" progId="Equation.DSMT4">
                  <p:embed/>
                </p:oleObj>
              </mc:Choice>
              <mc:Fallback>
                <p:oleObj name="Equation" r:id="rId3" imgW="2831760" imgH="698400" progId="Equation.DSMT4">
                  <p:embed/>
                  <p:pic>
                    <p:nvPicPr>
                      <p:cNvPr id="23962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514600"/>
                        <a:ext cx="7543800" cy="186055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9621" name="AutoShape 5"/>
          <p:cNvSpPr>
            <a:spLocks noChangeArrowheads="1"/>
          </p:cNvSpPr>
          <p:nvPr/>
        </p:nvSpPr>
        <p:spPr bwMode="auto">
          <a:xfrm>
            <a:off x="3048000" y="4648200"/>
            <a:ext cx="5181600" cy="914400"/>
          </a:xfrm>
          <a:prstGeom prst="bracketPair">
            <a:avLst>
              <a:gd name="adj" fmla="val 16667"/>
            </a:avLst>
          </a:prstGeom>
          <a:noFill/>
          <a:ln w="381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7114242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a:bodyPr>
          <a:lstStyle/>
          <a:p>
            <a:r>
              <a:rPr lang="en-US" altLang="en-US" sz="4000" dirty="0" err="1">
                <a:solidFill>
                  <a:srgbClr val="CD0000"/>
                </a:solidFill>
              </a:rPr>
              <a:t>Chernoff</a:t>
            </a:r>
            <a:r>
              <a:rPr lang="en-US" altLang="en-US" sz="4000" dirty="0">
                <a:solidFill>
                  <a:srgbClr val="CD0000"/>
                </a:solidFill>
              </a:rPr>
              <a:t> Bound of Discrete Random </a:t>
            </a:r>
            <a:br>
              <a:rPr lang="en-US" altLang="en-US" sz="4000" dirty="0">
                <a:solidFill>
                  <a:srgbClr val="CD0000"/>
                </a:solidFill>
              </a:rPr>
            </a:br>
            <a:r>
              <a:rPr lang="en-US" altLang="en-US" sz="4000" dirty="0">
                <a:solidFill>
                  <a:srgbClr val="CD0000"/>
                </a:solidFill>
              </a:rPr>
              <a:t>Variable A</a:t>
            </a:r>
          </a:p>
        </p:txBody>
      </p:sp>
      <p:sp>
        <p:nvSpPr>
          <p:cNvPr id="240643" name="Rectangle 3"/>
          <p:cNvSpPr>
            <a:spLocks noGrp="1" noChangeArrowheads="1"/>
          </p:cNvSpPr>
          <p:nvPr>
            <p:ph type="body" idx="1"/>
          </p:nvPr>
        </p:nvSpPr>
        <p:spPr>
          <a:xfrm>
            <a:off x="2209800" y="2971800"/>
            <a:ext cx="6553200" cy="3276600"/>
          </a:xfrm>
        </p:spPr>
        <p:txBody>
          <a:bodyPr/>
          <a:lstStyle/>
          <a:p>
            <a:r>
              <a:rPr lang="en-US" altLang="en-US" dirty="0">
                <a:latin typeface="+mj-lt"/>
              </a:rPr>
              <a:t>Choose z = z</a:t>
            </a:r>
            <a:r>
              <a:rPr lang="en-US" altLang="en-US" baseline="-25000" dirty="0">
                <a:latin typeface="+mj-lt"/>
              </a:rPr>
              <a:t>0</a:t>
            </a:r>
            <a:r>
              <a:rPr lang="en-US" altLang="en-US" dirty="0">
                <a:latin typeface="+mj-lt"/>
              </a:rPr>
              <a:t> to</a:t>
            </a:r>
            <a:r>
              <a:rPr lang="en-US" altLang="en-US" dirty="0">
                <a:solidFill>
                  <a:srgbClr val="CD0000"/>
                </a:solidFill>
                <a:latin typeface="+mj-lt"/>
              </a:rPr>
              <a:t> minimize </a:t>
            </a:r>
            <a:r>
              <a:rPr lang="en-US" altLang="en-US" dirty="0">
                <a:latin typeface="+mj-lt"/>
              </a:rPr>
              <a:t>above bound </a:t>
            </a:r>
          </a:p>
          <a:p>
            <a:endParaRPr lang="en-US" altLang="en-US" dirty="0">
              <a:latin typeface="+mj-lt"/>
            </a:endParaRPr>
          </a:p>
          <a:p>
            <a:r>
              <a:rPr lang="en-US" altLang="en-US" dirty="0">
                <a:latin typeface="+mj-lt"/>
              </a:rPr>
              <a:t>Need Probability Generating function</a:t>
            </a:r>
          </a:p>
          <a:p>
            <a:endParaRPr lang="en-US" altLang="en-US" dirty="0"/>
          </a:p>
          <a:p>
            <a:pPr>
              <a:buFontTx/>
              <a:buNone/>
            </a:pPr>
            <a:r>
              <a:rPr lang="en-US" altLang="en-US" dirty="0"/>
              <a:t>			</a:t>
            </a:r>
            <a:endParaRPr lang="en-US" altLang="en-US" dirty="0">
              <a:solidFill>
                <a:srgbClr val="FDAD23"/>
              </a:solidFill>
            </a:endParaRPr>
          </a:p>
        </p:txBody>
      </p:sp>
      <p:graphicFrame>
        <p:nvGraphicFramePr>
          <p:cNvPr id="240644" name="Object 4"/>
          <p:cNvGraphicFramePr>
            <a:graphicFrameLocks noChangeAspect="1"/>
          </p:cNvGraphicFramePr>
          <p:nvPr/>
        </p:nvGraphicFramePr>
        <p:xfrm>
          <a:off x="2819400" y="2024064"/>
          <a:ext cx="5716588" cy="642937"/>
        </p:xfrm>
        <a:graphic>
          <a:graphicData uri="http://schemas.openxmlformats.org/presentationml/2006/ole">
            <mc:AlternateContent xmlns:mc="http://schemas.openxmlformats.org/markup-compatibility/2006">
              <mc:Choice xmlns:v="urn:schemas-microsoft-com:vml" Requires="v">
                <p:oleObj spid="_x0000_s111653" name="Equation" r:id="rId3" imgW="2145960" imgH="241200" progId="Equation.DSMT4">
                  <p:embed/>
                </p:oleObj>
              </mc:Choice>
              <mc:Fallback>
                <p:oleObj name="Equation" r:id="rId3" imgW="2145960" imgH="241200" progId="Equation.DSMT4">
                  <p:embed/>
                  <p:pic>
                    <p:nvPicPr>
                      <p:cNvPr id="24064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2024064"/>
                        <a:ext cx="5716588" cy="6429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0646" name="Object 6"/>
          <p:cNvGraphicFramePr>
            <a:graphicFrameLocks noChangeAspect="1"/>
          </p:cNvGraphicFramePr>
          <p:nvPr/>
        </p:nvGraphicFramePr>
        <p:xfrm>
          <a:off x="3182939" y="5176838"/>
          <a:ext cx="5597525" cy="1071562"/>
        </p:xfrm>
        <a:graphic>
          <a:graphicData uri="http://schemas.openxmlformats.org/presentationml/2006/ole">
            <mc:AlternateContent xmlns:mc="http://schemas.openxmlformats.org/markup-compatibility/2006">
              <mc:Choice xmlns:v="urn:schemas-microsoft-com:vml" Requires="v">
                <p:oleObj spid="_x0000_s111654" name="Equation" r:id="rId5" imgW="1790640" imgH="342720" progId="Equation.DSMT4">
                  <p:embed/>
                </p:oleObj>
              </mc:Choice>
              <mc:Fallback>
                <p:oleObj name="Equation" r:id="rId5" imgW="1790640" imgH="342720" progId="Equation.DSMT4">
                  <p:embed/>
                  <p:pic>
                    <p:nvPicPr>
                      <p:cNvPr id="24064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2939" y="5176838"/>
                        <a:ext cx="5597525" cy="107156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026477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a:xfrm>
            <a:off x="427703" y="365125"/>
            <a:ext cx="10926097" cy="1325563"/>
          </a:xfrm>
        </p:spPr>
        <p:txBody>
          <a:bodyPr>
            <a:normAutofit/>
          </a:bodyPr>
          <a:lstStyle/>
          <a:p>
            <a:r>
              <a:rPr lang="en-US" altLang="en-US" sz="4000" dirty="0" err="1">
                <a:solidFill>
                  <a:srgbClr val="CD0000"/>
                </a:solidFill>
              </a:rPr>
              <a:t>Chernoff</a:t>
            </a:r>
            <a:r>
              <a:rPr lang="en-US" altLang="en-US" sz="4000" dirty="0">
                <a:solidFill>
                  <a:srgbClr val="CD0000"/>
                </a:solidFill>
              </a:rPr>
              <a:t> Bounds for Binomial B with parameters </a:t>
            </a:r>
            <a:r>
              <a:rPr lang="en-US" altLang="en-US" sz="4000" dirty="0" err="1">
                <a:solidFill>
                  <a:srgbClr val="CD0000"/>
                </a:solidFill>
              </a:rPr>
              <a:t>n,p</a:t>
            </a:r>
            <a:endParaRPr lang="en-US" altLang="en-US" sz="4000" dirty="0">
              <a:solidFill>
                <a:srgbClr val="CD0000"/>
              </a:solidFill>
            </a:endParaRPr>
          </a:p>
        </p:txBody>
      </p:sp>
      <p:sp>
        <p:nvSpPr>
          <p:cNvPr id="241667" name="Rectangle 3"/>
          <p:cNvSpPr>
            <a:spLocks noGrp="1" noChangeArrowheads="1"/>
          </p:cNvSpPr>
          <p:nvPr>
            <p:ph type="body" idx="1"/>
          </p:nvPr>
        </p:nvSpPr>
        <p:spPr>
          <a:xfrm>
            <a:off x="2209800" y="1828800"/>
            <a:ext cx="6553200" cy="4114800"/>
          </a:xfrm>
        </p:spPr>
        <p:txBody>
          <a:bodyPr/>
          <a:lstStyle/>
          <a:p>
            <a:r>
              <a:rPr lang="en-US" altLang="en-US" dirty="0">
                <a:latin typeface="+mj-lt"/>
              </a:rPr>
              <a:t>Above mean x </a:t>
            </a:r>
            <a:r>
              <a:rPr lang="en-US" altLang="en-US" dirty="0">
                <a:latin typeface="+mj-lt"/>
                <a:sym typeface="Symbol" panose="05050102010706020507" pitchFamily="18" charset="2"/>
              </a:rPr>
              <a:t> </a:t>
            </a:r>
          </a:p>
          <a:p>
            <a:pPr>
              <a:buFontTx/>
              <a:buNone/>
            </a:pPr>
            <a:endParaRPr lang="en-US" altLang="en-US" dirty="0"/>
          </a:p>
        </p:txBody>
      </p:sp>
      <p:graphicFrame>
        <p:nvGraphicFramePr>
          <p:cNvPr id="241668" name="Object 4"/>
          <p:cNvGraphicFramePr>
            <a:graphicFrameLocks noChangeAspect="1"/>
          </p:cNvGraphicFramePr>
          <p:nvPr/>
        </p:nvGraphicFramePr>
        <p:xfrm>
          <a:off x="2590800" y="2514601"/>
          <a:ext cx="5988050" cy="3787775"/>
        </p:xfrm>
        <a:graphic>
          <a:graphicData uri="http://schemas.openxmlformats.org/presentationml/2006/ole">
            <mc:AlternateContent xmlns:mc="http://schemas.openxmlformats.org/markup-compatibility/2006">
              <mc:Choice xmlns:v="urn:schemas-microsoft-com:vml" Requires="v">
                <p:oleObj spid="_x0000_s112659" name="Equation" r:id="rId3" imgW="2247840" imgH="1422360" progId="Equation.DSMT4">
                  <p:embed/>
                </p:oleObj>
              </mc:Choice>
              <mc:Fallback>
                <p:oleObj name="Equation" r:id="rId3" imgW="2247840" imgH="1422360" progId="Equation.DSMT4">
                  <p:embed/>
                  <p:pic>
                    <p:nvPicPr>
                      <p:cNvPr id="24166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514601"/>
                        <a:ext cx="5988050" cy="37877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437949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280219" y="365125"/>
            <a:ext cx="11073581" cy="1325563"/>
          </a:xfrm>
        </p:spPr>
        <p:txBody>
          <a:bodyPr>
            <a:normAutofit/>
          </a:bodyPr>
          <a:lstStyle/>
          <a:p>
            <a:r>
              <a:rPr lang="en-US" altLang="en-US" sz="4000" dirty="0" err="1">
                <a:solidFill>
                  <a:srgbClr val="CD0000"/>
                </a:solidFill>
              </a:rPr>
              <a:t>Chernoff</a:t>
            </a:r>
            <a:r>
              <a:rPr lang="en-US" altLang="en-US" sz="4000" dirty="0">
                <a:solidFill>
                  <a:srgbClr val="CD0000"/>
                </a:solidFill>
              </a:rPr>
              <a:t> Bounds for Binomial B with parameters </a:t>
            </a:r>
            <a:r>
              <a:rPr lang="en-US" altLang="en-US" sz="4000" dirty="0" err="1">
                <a:solidFill>
                  <a:srgbClr val="CD0000"/>
                </a:solidFill>
              </a:rPr>
              <a:t>n,p</a:t>
            </a:r>
            <a:endParaRPr lang="en-US" altLang="en-US" sz="4000" dirty="0">
              <a:solidFill>
                <a:srgbClr val="CD0000"/>
              </a:solidFill>
            </a:endParaRPr>
          </a:p>
        </p:txBody>
      </p:sp>
      <p:sp>
        <p:nvSpPr>
          <p:cNvPr id="242691" name="Rectangle 3"/>
          <p:cNvSpPr>
            <a:spLocks noGrp="1" noChangeArrowheads="1"/>
          </p:cNvSpPr>
          <p:nvPr>
            <p:ph type="body" idx="1"/>
          </p:nvPr>
        </p:nvSpPr>
        <p:spPr>
          <a:xfrm>
            <a:off x="2209800" y="1828800"/>
            <a:ext cx="6553200" cy="4114800"/>
          </a:xfrm>
        </p:spPr>
        <p:txBody>
          <a:bodyPr/>
          <a:lstStyle/>
          <a:p>
            <a:r>
              <a:rPr lang="en-US" altLang="en-US" dirty="0">
                <a:latin typeface="+mj-lt"/>
              </a:rPr>
              <a:t>Below mean x </a:t>
            </a:r>
            <a:r>
              <a:rPr lang="en-US" altLang="en-US" dirty="0">
                <a:latin typeface="+mj-lt"/>
                <a:sym typeface="Symbol" panose="05050102010706020507" pitchFamily="18" charset="2"/>
              </a:rPr>
              <a:t> </a:t>
            </a:r>
          </a:p>
          <a:p>
            <a:pPr>
              <a:buFontTx/>
              <a:buNone/>
            </a:pPr>
            <a:endParaRPr lang="en-US" altLang="en-US" dirty="0"/>
          </a:p>
        </p:txBody>
      </p:sp>
      <p:graphicFrame>
        <p:nvGraphicFramePr>
          <p:cNvPr id="242692" name="Object 4"/>
          <p:cNvGraphicFramePr>
            <a:graphicFrameLocks noChangeAspect="1"/>
          </p:cNvGraphicFramePr>
          <p:nvPr/>
        </p:nvGraphicFramePr>
        <p:xfrm>
          <a:off x="3200401" y="2743201"/>
          <a:ext cx="3451225" cy="1825625"/>
        </p:xfrm>
        <a:graphic>
          <a:graphicData uri="http://schemas.openxmlformats.org/presentationml/2006/ole">
            <mc:AlternateContent xmlns:mc="http://schemas.openxmlformats.org/markup-compatibility/2006">
              <mc:Choice xmlns:v="urn:schemas-microsoft-com:vml" Requires="v">
                <p:oleObj spid="_x0000_s113683" name="Equation" r:id="rId3" imgW="1295280" imgH="685800" progId="Equation.DSMT4">
                  <p:embed/>
                </p:oleObj>
              </mc:Choice>
              <mc:Fallback>
                <p:oleObj name="Equation" r:id="rId3" imgW="1295280" imgH="685800" progId="Equation.DSMT4">
                  <p:embed/>
                  <p:pic>
                    <p:nvPicPr>
                      <p:cNvPr id="24269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1" y="2743201"/>
                        <a:ext cx="3451225" cy="182562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822959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838200" y="38099"/>
            <a:ext cx="10515600" cy="1325563"/>
          </a:xfrm>
          <a:noFill/>
        </p:spPr>
        <p:txBody>
          <a:bodyPr anchor="b">
            <a:normAutofit/>
          </a:bodyPr>
          <a:lstStyle/>
          <a:p>
            <a:r>
              <a:rPr lang="en-US" altLang="en-US" sz="4000" dirty="0">
                <a:solidFill>
                  <a:srgbClr val="CD0000"/>
                </a:solidFill>
              </a:rPr>
              <a:t>Birthday Problem</a:t>
            </a:r>
          </a:p>
        </p:txBody>
      </p:sp>
      <p:sp>
        <p:nvSpPr>
          <p:cNvPr id="48131" name="Rectangle 3"/>
          <p:cNvSpPr>
            <a:spLocks noGrp="1" noChangeArrowheads="1"/>
          </p:cNvSpPr>
          <p:nvPr>
            <p:ph type="body" idx="1"/>
          </p:nvPr>
        </p:nvSpPr>
        <p:spPr>
          <a:noFill/>
        </p:spPr>
        <p:txBody>
          <a:bodyPr/>
          <a:lstStyle/>
          <a:p>
            <a:r>
              <a:rPr lang="en-US" altLang="en-US" dirty="0">
                <a:latin typeface="+mj-lt"/>
              </a:rPr>
              <a:t>What is the smallest number of people  you need in a group so that the probability of </a:t>
            </a:r>
            <a:r>
              <a:rPr lang="en-US" altLang="en-US" dirty="0">
                <a:solidFill>
                  <a:srgbClr val="CD0000"/>
                </a:solidFill>
                <a:latin typeface="+mj-lt"/>
              </a:rPr>
              <a:t>2 or more </a:t>
            </a:r>
            <a:r>
              <a:rPr lang="en-US" altLang="en-US" dirty="0">
                <a:latin typeface="+mj-lt"/>
              </a:rPr>
              <a:t>people having the same birthday is </a:t>
            </a:r>
            <a:r>
              <a:rPr lang="en-US" altLang="en-US" dirty="0">
                <a:solidFill>
                  <a:srgbClr val="CD0000"/>
                </a:solidFill>
                <a:latin typeface="+mj-lt"/>
              </a:rPr>
              <a:t>greater than 1/2</a:t>
            </a:r>
            <a:r>
              <a:rPr lang="en-US" altLang="en-US" dirty="0">
                <a:latin typeface="+mj-lt"/>
              </a:rPr>
              <a:t>?</a:t>
            </a:r>
          </a:p>
          <a:p>
            <a:r>
              <a:rPr lang="en-US" altLang="en-US" dirty="0">
                <a:latin typeface="+mj-lt"/>
              </a:rPr>
              <a:t>Answer:   </a:t>
            </a:r>
            <a:r>
              <a:rPr lang="en-US" altLang="en-US" dirty="0">
                <a:solidFill>
                  <a:srgbClr val="CD0000"/>
                </a:solidFill>
                <a:latin typeface="+mj-lt"/>
              </a:rPr>
              <a:t>23</a:t>
            </a:r>
          </a:p>
          <a:p>
            <a:pPr>
              <a:buFontTx/>
              <a:buNone/>
            </a:pPr>
            <a:r>
              <a:rPr lang="en-US" altLang="en-US" dirty="0">
                <a:latin typeface="+mj-lt"/>
              </a:rPr>
              <a:t>No. of people	23	30	40	60</a:t>
            </a:r>
          </a:p>
          <a:p>
            <a:pPr>
              <a:buFontTx/>
              <a:buNone/>
            </a:pPr>
            <a:r>
              <a:rPr lang="en-US" altLang="en-US" dirty="0">
                <a:latin typeface="+mj-lt"/>
              </a:rPr>
              <a:t>Probability		</a:t>
            </a:r>
            <a:r>
              <a:rPr lang="en-US" altLang="en-US" dirty="0">
                <a:solidFill>
                  <a:srgbClr val="CD0000"/>
                </a:solidFill>
                <a:latin typeface="+mj-lt"/>
              </a:rPr>
              <a:t>.507</a:t>
            </a:r>
            <a:r>
              <a:rPr lang="en-US" altLang="en-US" dirty="0">
                <a:latin typeface="+mj-lt"/>
              </a:rPr>
              <a:t>	.706	.891	.994</a:t>
            </a:r>
          </a:p>
        </p:txBody>
      </p:sp>
      <p:grpSp>
        <p:nvGrpSpPr>
          <p:cNvPr id="25604" name="Group 4"/>
          <p:cNvGrpSpPr>
            <a:grpSpLocks/>
          </p:cNvGrpSpPr>
          <p:nvPr/>
        </p:nvGrpSpPr>
        <p:grpSpPr bwMode="auto">
          <a:xfrm>
            <a:off x="2743200" y="4800600"/>
            <a:ext cx="6477000" cy="914400"/>
            <a:chOff x="768" y="3024"/>
            <a:chExt cx="4080" cy="576"/>
          </a:xfrm>
        </p:grpSpPr>
        <p:sp>
          <p:nvSpPr>
            <p:cNvPr id="25605" name="Line 5"/>
            <p:cNvSpPr>
              <a:spLocks noChangeShapeType="1"/>
            </p:cNvSpPr>
            <p:nvPr/>
          </p:nvSpPr>
          <p:spPr bwMode="auto">
            <a:xfrm>
              <a:off x="768" y="3312"/>
              <a:ext cx="408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5606" name="Line 6"/>
            <p:cNvSpPr>
              <a:spLocks noChangeShapeType="1"/>
            </p:cNvSpPr>
            <p:nvPr/>
          </p:nvSpPr>
          <p:spPr bwMode="auto">
            <a:xfrm>
              <a:off x="2304" y="3024"/>
              <a:ext cx="0" cy="576"/>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12891235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 calcmode="lin" valueType="num">
                                      <p:cBhvr additive="base">
                                        <p:cTn id="7" dur="500" fill="hold"/>
                                        <p:tgtEl>
                                          <p:spTgt spid="481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1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8131">
                                            <p:txEl>
                                              <p:pRg st="1" end="1"/>
                                            </p:txEl>
                                          </p:spTgt>
                                        </p:tgtEl>
                                        <p:attrNameLst>
                                          <p:attrName>style.visibility</p:attrName>
                                        </p:attrNameLst>
                                      </p:cBhvr>
                                      <p:to>
                                        <p:strVal val="visible"/>
                                      </p:to>
                                    </p:set>
                                    <p:anim calcmode="lin" valueType="num">
                                      <p:cBhvr additive="base">
                                        <p:cTn id="13" dur="500" fill="hold"/>
                                        <p:tgtEl>
                                          <p:spTgt spid="481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81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8131">
                                            <p:txEl>
                                              <p:pRg st="2" end="2"/>
                                            </p:txEl>
                                          </p:spTgt>
                                        </p:tgtEl>
                                        <p:attrNameLst>
                                          <p:attrName>style.visibility</p:attrName>
                                        </p:attrNameLst>
                                      </p:cBhvr>
                                      <p:to>
                                        <p:strVal val="visible"/>
                                      </p:to>
                                    </p:set>
                                    <p:anim calcmode="lin" valueType="num">
                                      <p:cBhvr additive="base">
                                        <p:cTn id="19" dur="500" fill="hold"/>
                                        <p:tgtEl>
                                          <p:spTgt spid="481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81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8131">
                                            <p:txEl>
                                              <p:pRg st="3" end="3"/>
                                            </p:txEl>
                                          </p:spTgt>
                                        </p:tgtEl>
                                        <p:attrNameLst>
                                          <p:attrName>style.visibility</p:attrName>
                                        </p:attrNameLst>
                                      </p:cBhvr>
                                      <p:to>
                                        <p:strVal val="visible"/>
                                      </p:to>
                                    </p:set>
                                    <p:anim calcmode="lin" valueType="num">
                                      <p:cBhvr additive="base">
                                        <p:cTn id="25" dur="500" fill="hold"/>
                                        <p:tgtEl>
                                          <p:spTgt spid="4813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813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noFill/>
        </p:spPr>
        <p:txBody>
          <a:bodyPr>
            <a:normAutofit/>
          </a:bodyPr>
          <a:lstStyle/>
          <a:p>
            <a:r>
              <a:rPr lang="en-US" altLang="en-US" sz="4000" dirty="0">
                <a:solidFill>
                  <a:srgbClr val="CD0000"/>
                </a:solidFill>
              </a:rPr>
              <a:t>Birthday Problem</a:t>
            </a:r>
          </a:p>
        </p:txBody>
      </p:sp>
      <p:sp>
        <p:nvSpPr>
          <p:cNvPr id="5124" name="Rectangle 3"/>
          <p:cNvSpPr>
            <a:spLocks noGrp="1" noChangeArrowheads="1"/>
          </p:cNvSpPr>
          <p:nvPr>
            <p:ph type="body" idx="1"/>
          </p:nvPr>
        </p:nvSpPr>
        <p:spPr>
          <a:noFill/>
        </p:spPr>
        <p:txBody>
          <a:bodyPr/>
          <a:lstStyle/>
          <a:p>
            <a:r>
              <a:rPr lang="en-US" altLang="en-US" dirty="0">
                <a:latin typeface="+mj-lt"/>
              </a:rPr>
              <a:t>A={at least 2 people in the group have a common birthday}</a:t>
            </a:r>
          </a:p>
          <a:p>
            <a:r>
              <a:rPr lang="en-US" altLang="en-US" dirty="0">
                <a:latin typeface="+mj-lt"/>
              </a:rPr>
              <a:t>A’ = {no one has  common birthday}</a:t>
            </a:r>
          </a:p>
          <a:p>
            <a:endParaRPr lang="en-US" altLang="en-US" dirty="0"/>
          </a:p>
        </p:txBody>
      </p:sp>
      <p:graphicFrame>
        <p:nvGraphicFramePr>
          <p:cNvPr id="5122" name="Object 4"/>
          <p:cNvGraphicFramePr>
            <a:graphicFrameLocks/>
          </p:cNvGraphicFramePr>
          <p:nvPr/>
        </p:nvGraphicFramePr>
        <p:xfrm>
          <a:off x="3352800" y="3581400"/>
          <a:ext cx="5803900" cy="2478088"/>
        </p:xfrm>
        <a:graphic>
          <a:graphicData uri="http://schemas.openxmlformats.org/presentationml/2006/ole">
            <mc:AlternateContent xmlns:mc="http://schemas.openxmlformats.org/markup-compatibility/2006">
              <mc:Choice xmlns:v="urn:schemas-microsoft-com:vml" Requires="v">
                <p:oleObj spid="_x0000_s114707" name="Equation" r:id="rId4" imgW="5803560" imgH="2477880" progId="Equation.3">
                  <p:embed/>
                </p:oleObj>
              </mc:Choice>
              <mc:Fallback>
                <p:oleObj name="Equation" r:id="rId4" imgW="5803560" imgH="2477880" progId="Equation.3">
                  <p:embed/>
                  <p:pic>
                    <p:nvPicPr>
                      <p:cNvPr id="5122"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3581400"/>
                        <a:ext cx="5803900" cy="2478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37738962"/>
      </p:ext>
    </p:ext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a:xfrm>
            <a:off x="681038" y="121443"/>
            <a:ext cx="10515600" cy="1325563"/>
          </a:xfrm>
        </p:spPr>
        <p:txBody>
          <a:bodyPr>
            <a:normAutofit/>
          </a:bodyPr>
          <a:lstStyle/>
          <a:p>
            <a:pPr eaLnBrk="1" hangingPunct="1"/>
            <a:r>
              <a:rPr lang="en-US" altLang="en-US" sz="4000" dirty="0">
                <a:solidFill>
                  <a:srgbClr val="CD0000"/>
                </a:solidFill>
                <a:ea typeface="ＭＳ Ｐゴシック" panose="020B0600070205080204" pitchFamily="34" charset="-128"/>
              </a:rPr>
              <a:t>Unsupervised Learning: Clustering</a:t>
            </a:r>
          </a:p>
        </p:txBody>
      </p:sp>
      <p:sp>
        <p:nvSpPr>
          <p:cNvPr id="35842" name="Rectangle 3"/>
          <p:cNvSpPr>
            <a:spLocks noGrp="1" noChangeArrowheads="1"/>
          </p:cNvSpPr>
          <p:nvPr>
            <p:ph type="body" idx="1"/>
          </p:nvPr>
        </p:nvSpPr>
        <p:spPr>
          <a:xfrm>
            <a:off x="1354137" y="1696244"/>
            <a:ext cx="8262938" cy="5018088"/>
          </a:xfrm>
        </p:spPr>
        <p:txBody>
          <a:bodyPr/>
          <a:lstStyle/>
          <a:p>
            <a:pPr eaLnBrk="1" hangingPunct="1"/>
            <a:r>
              <a:rPr lang="en-US" altLang="en-US" dirty="0">
                <a:latin typeface="+mj-lt"/>
                <a:ea typeface="ＭＳ Ｐゴシック" panose="020B0600070205080204" pitchFamily="34" charset="-128"/>
              </a:rPr>
              <a:t>Given a set of data points, each described by a set of attributes, find clusters such that:</a:t>
            </a:r>
          </a:p>
          <a:p>
            <a:pPr eaLnBrk="1" hangingPunct="1"/>
            <a:endParaRPr lang="en-US" altLang="en-US" dirty="0">
              <a:latin typeface="+mj-lt"/>
              <a:ea typeface="ＭＳ Ｐゴシック" panose="020B0600070205080204" pitchFamily="34" charset="-128"/>
            </a:endParaRPr>
          </a:p>
          <a:p>
            <a:pPr lvl="1" eaLnBrk="1" hangingPunct="1"/>
            <a:r>
              <a:rPr lang="en-US" altLang="en-US" dirty="0">
                <a:latin typeface="+mj-lt"/>
                <a:ea typeface="ＭＳ Ｐゴシック" panose="020B0600070205080204" pitchFamily="34" charset="-128"/>
              </a:rPr>
              <a:t>Inter-cluster similarity is </a:t>
            </a:r>
          </a:p>
          <a:p>
            <a:pPr lvl="1" eaLnBrk="1" hangingPunct="1">
              <a:buFont typeface="Times" panose="02020603050405020304" pitchFamily="18" charset="0"/>
              <a:buNone/>
            </a:pPr>
            <a:r>
              <a:rPr lang="en-US" altLang="en-US" dirty="0">
                <a:latin typeface="+mj-lt"/>
                <a:ea typeface="ＭＳ Ｐゴシック" panose="020B0600070205080204" pitchFamily="34" charset="-128"/>
              </a:rPr>
              <a:t>   maximized</a:t>
            </a:r>
          </a:p>
          <a:p>
            <a:pPr lvl="1" eaLnBrk="1" hangingPunct="1"/>
            <a:endParaRPr lang="en-US" altLang="en-US" dirty="0">
              <a:latin typeface="+mj-lt"/>
              <a:ea typeface="ＭＳ Ｐゴシック" panose="020B0600070205080204" pitchFamily="34" charset="-128"/>
            </a:endParaRPr>
          </a:p>
          <a:p>
            <a:pPr lvl="1" eaLnBrk="1" hangingPunct="1"/>
            <a:r>
              <a:rPr lang="en-US" altLang="en-US" dirty="0">
                <a:latin typeface="+mj-lt"/>
                <a:ea typeface="ＭＳ Ｐゴシック" panose="020B0600070205080204" pitchFamily="34" charset="-128"/>
              </a:rPr>
              <a:t>Intra-cluster similarity is </a:t>
            </a:r>
          </a:p>
          <a:p>
            <a:pPr lvl="1" eaLnBrk="1" hangingPunct="1">
              <a:buFont typeface="Times" panose="02020603050405020304" pitchFamily="18" charset="0"/>
              <a:buNone/>
            </a:pPr>
            <a:r>
              <a:rPr lang="en-US" altLang="en-US" dirty="0">
                <a:latin typeface="+mj-lt"/>
                <a:ea typeface="ＭＳ Ｐゴシック" panose="020B0600070205080204" pitchFamily="34" charset="-128"/>
              </a:rPr>
              <a:t>   minimized </a:t>
            </a:r>
          </a:p>
          <a:p>
            <a:pPr lvl="1" eaLnBrk="1" hangingPunct="1"/>
            <a:endParaRPr lang="en-US" altLang="en-US" dirty="0">
              <a:latin typeface="+mj-lt"/>
              <a:ea typeface="ＭＳ Ｐゴシック" panose="020B0600070205080204" pitchFamily="34" charset="-128"/>
            </a:endParaRPr>
          </a:p>
          <a:p>
            <a:pPr eaLnBrk="1" hangingPunct="1"/>
            <a:r>
              <a:rPr lang="en-US" altLang="en-US" dirty="0">
                <a:latin typeface="+mj-lt"/>
                <a:ea typeface="ＭＳ Ｐゴシック" panose="020B0600070205080204" pitchFamily="34" charset="-128"/>
              </a:rPr>
              <a:t>Requires the definition of a similarity measure</a:t>
            </a:r>
          </a:p>
        </p:txBody>
      </p:sp>
      <p:sp>
        <p:nvSpPr>
          <p:cNvPr id="35843" name="Line 112"/>
          <p:cNvSpPr>
            <a:spLocks noChangeShapeType="1"/>
          </p:cNvSpPr>
          <p:nvPr/>
        </p:nvSpPr>
        <p:spPr bwMode="auto">
          <a:xfrm>
            <a:off x="7400925" y="2435226"/>
            <a:ext cx="1588" cy="2138363"/>
          </a:xfrm>
          <a:prstGeom prst="line">
            <a:avLst/>
          </a:prstGeom>
          <a:noFill/>
          <a:ln w="2222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35844" name="Line 113"/>
          <p:cNvSpPr>
            <a:spLocks noChangeShapeType="1"/>
          </p:cNvSpPr>
          <p:nvPr/>
        </p:nvSpPr>
        <p:spPr bwMode="auto">
          <a:xfrm>
            <a:off x="7400925" y="4573589"/>
            <a:ext cx="2438400" cy="1587"/>
          </a:xfrm>
          <a:prstGeom prst="line">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845" name="Text Box 114"/>
          <p:cNvSpPr txBox="1">
            <a:spLocks noChangeArrowheads="1"/>
          </p:cNvSpPr>
          <p:nvPr/>
        </p:nvSpPr>
        <p:spPr bwMode="auto">
          <a:xfrm>
            <a:off x="6657975" y="2565400"/>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F1</a:t>
            </a:r>
          </a:p>
        </p:txBody>
      </p:sp>
      <p:sp>
        <p:nvSpPr>
          <p:cNvPr id="35846" name="Text Box 115"/>
          <p:cNvSpPr txBox="1">
            <a:spLocks noChangeArrowheads="1"/>
          </p:cNvSpPr>
          <p:nvPr/>
        </p:nvSpPr>
        <p:spPr bwMode="auto">
          <a:xfrm>
            <a:off x="9077325" y="4767263"/>
            <a:ext cx="539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F2</a:t>
            </a:r>
          </a:p>
        </p:txBody>
      </p:sp>
      <p:sp>
        <p:nvSpPr>
          <p:cNvPr id="35847" name="Text Box 116"/>
          <p:cNvSpPr txBox="1">
            <a:spLocks noChangeArrowheads="1"/>
          </p:cNvSpPr>
          <p:nvPr/>
        </p:nvSpPr>
        <p:spPr bwMode="auto">
          <a:xfrm>
            <a:off x="7766050" y="28844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x</a:t>
            </a:r>
          </a:p>
        </p:txBody>
      </p:sp>
      <p:sp>
        <p:nvSpPr>
          <p:cNvPr id="35848" name="Text Box 117"/>
          <p:cNvSpPr txBox="1">
            <a:spLocks noChangeArrowheads="1"/>
          </p:cNvSpPr>
          <p:nvPr/>
        </p:nvSpPr>
        <p:spPr bwMode="auto">
          <a:xfrm>
            <a:off x="7673975" y="29622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x</a:t>
            </a:r>
          </a:p>
        </p:txBody>
      </p:sp>
      <p:sp>
        <p:nvSpPr>
          <p:cNvPr id="35849" name="Text Box 118"/>
          <p:cNvSpPr txBox="1">
            <a:spLocks noChangeArrowheads="1"/>
          </p:cNvSpPr>
          <p:nvPr/>
        </p:nvSpPr>
        <p:spPr bwMode="auto">
          <a:xfrm>
            <a:off x="8010525" y="29368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x</a:t>
            </a:r>
          </a:p>
        </p:txBody>
      </p:sp>
      <p:sp>
        <p:nvSpPr>
          <p:cNvPr id="35850" name="Text Box 119"/>
          <p:cNvSpPr txBox="1">
            <a:spLocks noChangeArrowheads="1"/>
          </p:cNvSpPr>
          <p:nvPr/>
        </p:nvSpPr>
        <p:spPr bwMode="auto">
          <a:xfrm>
            <a:off x="7918450" y="304165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x</a:t>
            </a:r>
          </a:p>
        </p:txBody>
      </p:sp>
      <p:sp>
        <p:nvSpPr>
          <p:cNvPr id="35851" name="Text Box 120"/>
          <p:cNvSpPr txBox="1">
            <a:spLocks noChangeArrowheads="1"/>
          </p:cNvSpPr>
          <p:nvPr/>
        </p:nvSpPr>
        <p:spPr bwMode="auto">
          <a:xfrm>
            <a:off x="7826375" y="3165475"/>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xx</a:t>
            </a:r>
          </a:p>
        </p:txBody>
      </p:sp>
      <p:sp>
        <p:nvSpPr>
          <p:cNvPr id="35852" name="Text Box 121"/>
          <p:cNvSpPr txBox="1">
            <a:spLocks noChangeArrowheads="1"/>
          </p:cNvSpPr>
          <p:nvPr/>
        </p:nvSpPr>
        <p:spPr bwMode="auto">
          <a:xfrm>
            <a:off x="8162925" y="27082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x</a:t>
            </a:r>
          </a:p>
        </p:txBody>
      </p:sp>
      <p:sp>
        <p:nvSpPr>
          <p:cNvPr id="35853" name="Text Box 122"/>
          <p:cNvSpPr txBox="1">
            <a:spLocks noChangeArrowheads="1"/>
          </p:cNvSpPr>
          <p:nvPr/>
        </p:nvSpPr>
        <p:spPr bwMode="auto">
          <a:xfrm>
            <a:off x="8315325" y="28606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x</a:t>
            </a:r>
          </a:p>
        </p:txBody>
      </p:sp>
      <p:sp>
        <p:nvSpPr>
          <p:cNvPr id="35854" name="Text Box 123"/>
          <p:cNvSpPr txBox="1">
            <a:spLocks noChangeArrowheads="1"/>
          </p:cNvSpPr>
          <p:nvPr/>
        </p:nvSpPr>
        <p:spPr bwMode="auto">
          <a:xfrm>
            <a:off x="8255000" y="30892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x</a:t>
            </a:r>
          </a:p>
        </p:txBody>
      </p:sp>
      <p:sp>
        <p:nvSpPr>
          <p:cNvPr id="35855" name="Text Box 124"/>
          <p:cNvSpPr txBox="1">
            <a:spLocks noChangeArrowheads="1"/>
          </p:cNvSpPr>
          <p:nvPr/>
        </p:nvSpPr>
        <p:spPr bwMode="auto">
          <a:xfrm>
            <a:off x="7918450" y="28336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x</a:t>
            </a:r>
          </a:p>
        </p:txBody>
      </p:sp>
      <p:sp>
        <p:nvSpPr>
          <p:cNvPr id="35856" name="Text Box 125"/>
          <p:cNvSpPr txBox="1">
            <a:spLocks noChangeArrowheads="1"/>
          </p:cNvSpPr>
          <p:nvPr/>
        </p:nvSpPr>
        <p:spPr bwMode="auto">
          <a:xfrm>
            <a:off x="8836025" y="35210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x</a:t>
            </a:r>
          </a:p>
        </p:txBody>
      </p:sp>
      <p:sp>
        <p:nvSpPr>
          <p:cNvPr id="35857" name="Text Box 126"/>
          <p:cNvSpPr txBox="1">
            <a:spLocks noChangeArrowheads="1"/>
          </p:cNvSpPr>
          <p:nvPr/>
        </p:nvSpPr>
        <p:spPr bwMode="auto">
          <a:xfrm>
            <a:off x="8743950" y="35988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x</a:t>
            </a:r>
          </a:p>
        </p:txBody>
      </p:sp>
      <p:sp>
        <p:nvSpPr>
          <p:cNvPr id="35858" name="Text Box 127"/>
          <p:cNvSpPr txBox="1">
            <a:spLocks noChangeArrowheads="1"/>
          </p:cNvSpPr>
          <p:nvPr/>
        </p:nvSpPr>
        <p:spPr bwMode="auto">
          <a:xfrm>
            <a:off x="9080500" y="357346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x</a:t>
            </a:r>
          </a:p>
        </p:txBody>
      </p:sp>
      <p:sp>
        <p:nvSpPr>
          <p:cNvPr id="35859" name="Text Box 128"/>
          <p:cNvSpPr txBox="1">
            <a:spLocks noChangeArrowheads="1"/>
          </p:cNvSpPr>
          <p:nvPr/>
        </p:nvSpPr>
        <p:spPr bwMode="auto">
          <a:xfrm>
            <a:off x="8988425" y="367823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x</a:t>
            </a:r>
          </a:p>
        </p:txBody>
      </p:sp>
      <p:sp>
        <p:nvSpPr>
          <p:cNvPr id="35860" name="Text Box 129"/>
          <p:cNvSpPr txBox="1">
            <a:spLocks noChangeArrowheads="1"/>
          </p:cNvSpPr>
          <p:nvPr/>
        </p:nvSpPr>
        <p:spPr bwMode="auto">
          <a:xfrm>
            <a:off x="8896350" y="3802063"/>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xx</a:t>
            </a:r>
          </a:p>
        </p:txBody>
      </p:sp>
      <p:sp>
        <p:nvSpPr>
          <p:cNvPr id="35861" name="Text Box 130"/>
          <p:cNvSpPr txBox="1">
            <a:spLocks noChangeArrowheads="1"/>
          </p:cNvSpPr>
          <p:nvPr/>
        </p:nvSpPr>
        <p:spPr bwMode="auto">
          <a:xfrm>
            <a:off x="9156700" y="389572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x</a:t>
            </a:r>
          </a:p>
        </p:txBody>
      </p:sp>
      <p:sp>
        <p:nvSpPr>
          <p:cNvPr id="35862" name="Text Box 131"/>
          <p:cNvSpPr txBox="1">
            <a:spLocks noChangeArrowheads="1"/>
          </p:cNvSpPr>
          <p:nvPr/>
        </p:nvSpPr>
        <p:spPr bwMode="auto">
          <a:xfrm>
            <a:off x="8728075" y="37480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x</a:t>
            </a:r>
          </a:p>
        </p:txBody>
      </p:sp>
      <p:sp>
        <p:nvSpPr>
          <p:cNvPr id="35863" name="Text Box 132"/>
          <p:cNvSpPr txBox="1">
            <a:spLocks noChangeArrowheads="1"/>
          </p:cNvSpPr>
          <p:nvPr/>
        </p:nvSpPr>
        <p:spPr bwMode="auto">
          <a:xfrm>
            <a:off x="8988425" y="34702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x</a:t>
            </a:r>
          </a:p>
        </p:txBody>
      </p:sp>
    </p:spTree>
    <p:extLst>
      <p:ext uri="{BB962C8B-B14F-4D97-AF65-F5344CB8AC3E}">
        <p14:creationId xmlns:p14="http://schemas.microsoft.com/office/powerpoint/2010/main" val="22408120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1291908" y="436563"/>
            <a:ext cx="7772400" cy="838200"/>
          </a:xfrm>
        </p:spPr>
        <p:txBody>
          <a:bodyPr>
            <a:normAutofit/>
          </a:bodyPr>
          <a:lstStyle/>
          <a:p>
            <a:r>
              <a:rPr lang="en-US" sz="4000" dirty="0">
                <a:solidFill>
                  <a:srgbClr val="CD0000"/>
                </a:solidFill>
              </a:rPr>
              <a:t>Information Theory</a:t>
            </a:r>
          </a:p>
        </p:txBody>
      </p:sp>
      <p:sp>
        <p:nvSpPr>
          <p:cNvPr id="6147" name="Rectangle 3"/>
          <p:cNvSpPr>
            <a:spLocks noGrp="1" noChangeArrowheads="1"/>
          </p:cNvSpPr>
          <p:nvPr>
            <p:ph type="body" idx="1"/>
          </p:nvPr>
        </p:nvSpPr>
        <p:spPr>
          <a:xfrm>
            <a:off x="1578032" y="1449185"/>
            <a:ext cx="7772400" cy="4495800"/>
          </a:xfrm>
        </p:spPr>
        <p:txBody>
          <a:bodyPr/>
          <a:lstStyle/>
          <a:p>
            <a:pPr>
              <a:spcBef>
                <a:spcPct val="20000"/>
              </a:spcBef>
            </a:pPr>
            <a:r>
              <a:rPr lang="en-US" altLang="en-US" sz="3200" dirty="0">
                <a:latin typeface="+mj-lt"/>
              </a:rPr>
              <a:t>P(X) encodes our uncertainty about X</a:t>
            </a:r>
          </a:p>
          <a:p>
            <a:pPr lvl="1">
              <a:spcBef>
                <a:spcPct val="20000"/>
              </a:spcBef>
            </a:pPr>
            <a:r>
              <a:rPr lang="en-US" altLang="en-US" dirty="0">
                <a:latin typeface="+mj-lt"/>
              </a:rPr>
              <a:t>Some variables are more uncertain that others</a:t>
            </a:r>
          </a:p>
          <a:p>
            <a:pPr lvl="1">
              <a:spcBef>
                <a:spcPct val="20000"/>
              </a:spcBef>
            </a:pPr>
            <a:r>
              <a:rPr lang="en-US" altLang="en-US" dirty="0">
                <a:latin typeface="+mj-lt"/>
              </a:rPr>
              <a:t>How can we quantify this intuition?</a:t>
            </a:r>
          </a:p>
          <a:p>
            <a:pPr lvl="2">
              <a:spcBef>
                <a:spcPct val="20000"/>
              </a:spcBef>
            </a:pPr>
            <a:r>
              <a:rPr lang="en-US" altLang="en-US" sz="2400" dirty="0">
                <a:latin typeface="+mj-lt"/>
              </a:rPr>
              <a:t>Entropy: average number of bits required to encode X</a:t>
            </a:r>
          </a:p>
          <a:p>
            <a:pPr lvl="2">
              <a:spcBef>
                <a:spcPct val="20000"/>
              </a:spcBef>
            </a:pPr>
            <a:endParaRPr lang="en-US" altLang="en-US" sz="2400" dirty="0">
              <a:latin typeface="Calibri" panose="020F0502020204030204" pitchFamily="34" charset="0"/>
            </a:endParaRPr>
          </a:p>
          <a:p>
            <a:pPr lvl="1">
              <a:spcBef>
                <a:spcPct val="20000"/>
              </a:spcBef>
            </a:pPr>
            <a:endParaRPr lang="en-US" altLang="en-US" dirty="0">
              <a:latin typeface="Calibri" panose="020F0502020204030204" pitchFamily="34" charset="0"/>
            </a:endParaRPr>
          </a:p>
          <a:p>
            <a:pPr marL="0" indent="0">
              <a:buNone/>
            </a:pPr>
            <a:endParaRPr lang="en-US" altLang="zh-TW" dirty="0"/>
          </a:p>
        </p:txBody>
      </p:sp>
      <p:graphicFrame>
        <p:nvGraphicFramePr>
          <p:cNvPr id="4" name="Object 2"/>
          <p:cNvGraphicFramePr>
            <a:graphicFrameLocks noChangeAspect="1"/>
          </p:cNvGraphicFramePr>
          <p:nvPr>
            <p:extLst/>
          </p:nvPr>
        </p:nvGraphicFramePr>
        <p:xfrm>
          <a:off x="762994" y="4136961"/>
          <a:ext cx="10490979" cy="1283178"/>
        </p:xfrm>
        <a:graphic>
          <a:graphicData uri="http://schemas.openxmlformats.org/presentationml/2006/ole">
            <mc:AlternateContent xmlns:mc="http://schemas.openxmlformats.org/markup-compatibility/2006">
              <mc:Choice xmlns:v="urn:schemas-microsoft-com:vml" Requires="v">
                <p:oleObj spid="_x0000_s115731" name="Equation" r:id="rId3" imgW="3733560" imgH="457200" progId="Equation.3">
                  <p:embed/>
                </p:oleObj>
              </mc:Choice>
              <mc:Fallback>
                <p:oleObj name="Equation" r:id="rId3" imgW="3733560" imgH="457200" progId="Equation.3">
                  <p:embed/>
                  <p:pic>
                    <p:nvPicPr>
                      <p:cNvPr id="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994" y="4136961"/>
                        <a:ext cx="10490979" cy="128317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7841734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1291908" y="436563"/>
            <a:ext cx="7772400" cy="838200"/>
          </a:xfrm>
        </p:spPr>
        <p:txBody>
          <a:bodyPr>
            <a:normAutofit/>
          </a:bodyPr>
          <a:lstStyle/>
          <a:p>
            <a:r>
              <a:rPr lang="en-US" sz="4000" dirty="0">
                <a:solidFill>
                  <a:srgbClr val="CD0000"/>
                </a:solidFill>
              </a:rPr>
              <a:t>Information Theory</a:t>
            </a:r>
            <a:endParaRPr lang="en-US" sz="4000" dirty="0"/>
          </a:p>
        </p:txBody>
      </p:sp>
      <p:sp>
        <p:nvSpPr>
          <p:cNvPr id="6147" name="Rectangle 3"/>
          <p:cNvSpPr>
            <a:spLocks noGrp="1" noChangeArrowheads="1"/>
          </p:cNvSpPr>
          <p:nvPr>
            <p:ph type="body" idx="1"/>
          </p:nvPr>
        </p:nvSpPr>
        <p:spPr>
          <a:xfrm>
            <a:off x="1578032" y="1449185"/>
            <a:ext cx="9368264" cy="4495800"/>
          </a:xfrm>
        </p:spPr>
        <p:txBody>
          <a:bodyPr/>
          <a:lstStyle/>
          <a:p>
            <a:pPr>
              <a:spcBef>
                <a:spcPct val="20000"/>
              </a:spcBef>
            </a:pPr>
            <a:r>
              <a:rPr lang="en-US" altLang="en-US" sz="2400" dirty="0">
                <a:latin typeface="+mj-lt"/>
              </a:rPr>
              <a:t>Entropy: average number of bits required to encode X</a:t>
            </a:r>
          </a:p>
          <a:p>
            <a:pPr>
              <a:spcBef>
                <a:spcPct val="20000"/>
              </a:spcBef>
            </a:pPr>
            <a:endParaRPr lang="en-US" altLang="en-US" sz="2400" dirty="0">
              <a:latin typeface="+mj-lt"/>
            </a:endParaRPr>
          </a:p>
          <a:p>
            <a:pPr>
              <a:spcBef>
                <a:spcPct val="20000"/>
              </a:spcBef>
            </a:pPr>
            <a:endParaRPr lang="en-US" altLang="en-US" sz="2400" dirty="0">
              <a:latin typeface="+mj-lt"/>
            </a:endParaRPr>
          </a:p>
          <a:p>
            <a:pPr>
              <a:spcBef>
                <a:spcPct val="20000"/>
              </a:spcBef>
            </a:pPr>
            <a:endParaRPr lang="en-US" altLang="en-US" sz="2400" dirty="0">
              <a:latin typeface="+mj-lt"/>
            </a:endParaRPr>
          </a:p>
          <a:p>
            <a:pPr>
              <a:spcBef>
                <a:spcPct val="20000"/>
              </a:spcBef>
            </a:pPr>
            <a:r>
              <a:rPr lang="en-US" altLang="en-US" sz="2400" dirty="0">
                <a:latin typeface="+mj-lt"/>
              </a:rPr>
              <a:t>We can define conditional entropy similarly</a:t>
            </a:r>
          </a:p>
          <a:p>
            <a:pPr>
              <a:spcBef>
                <a:spcPct val="20000"/>
              </a:spcBef>
            </a:pPr>
            <a:endParaRPr lang="en-US" altLang="en-US" sz="2400" dirty="0">
              <a:latin typeface="+mj-lt"/>
            </a:endParaRPr>
          </a:p>
          <a:p>
            <a:pPr lvl="1">
              <a:spcBef>
                <a:spcPct val="20000"/>
              </a:spcBef>
            </a:pPr>
            <a:endParaRPr lang="en-US" altLang="en-US" dirty="0">
              <a:latin typeface="+mj-lt"/>
            </a:endParaRPr>
          </a:p>
          <a:p>
            <a:pPr lvl="1">
              <a:spcBef>
                <a:spcPct val="20000"/>
              </a:spcBef>
            </a:pPr>
            <a:endParaRPr lang="en-US" altLang="en-US" dirty="0">
              <a:latin typeface="+mj-lt"/>
            </a:endParaRPr>
          </a:p>
          <a:p>
            <a:pPr lvl="1">
              <a:spcBef>
                <a:spcPct val="20000"/>
              </a:spcBef>
            </a:pPr>
            <a:r>
              <a:rPr lang="en-US" altLang="en-US" dirty="0">
                <a:latin typeface="+mj-lt"/>
              </a:rPr>
              <a:t>i.e. once Y is known, we only need H(X,Y) – H(Y) bits</a:t>
            </a:r>
          </a:p>
          <a:p>
            <a:pPr>
              <a:spcBef>
                <a:spcPct val="20000"/>
              </a:spcBef>
            </a:pPr>
            <a:r>
              <a:rPr lang="en-US" altLang="en-US" sz="2400" dirty="0">
                <a:latin typeface="+mj-lt"/>
              </a:rPr>
              <a:t>We can also define chain rule for entropies (not surprising)</a:t>
            </a:r>
          </a:p>
          <a:p>
            <a:pPr marL="0" indent="0">
              <a:buNone/>
            </a:pPr>
            <a:endParaRPr lang="en-US" altLang="zh-TW" dirty="0">
              <a:latin typeface="+mj-lt"/>
            </a:endParaRPr>
          </a:p>
        </p:txBody>
      </p:sp>
      <p:graphicFrame>
        <p:nvGraphicFramePr>
          <p:cNvPr id="4" name="Object 2"/>
          <p:cNvGraphicFramePr>
            <a:graphicFrameLocks noChangeAspect="1"/>
          </p:cNvGraphicFramePr>
          <p:nvPr>
            <p:extLst/>
          </p:nvPr>
        </p:nvGraphicFramePr>
        <p:xfrm>
          <a:off x="2150165" y="2090530"/>
          <a:ext cx="5464175" cy="668338"/>
        </p:xfrm>
        <a:graphic>
          <a:graphicData uri="http://schemas.openxmlformats.org/presentationml/2006/ole">
            <mc:AlternateContent xmlns:mc="http://schemas.openxmlformats.org/markup-compatibility/2006">
              <mc:Choice xmlns:v="urn:schemas-microsoft-com:vml" Requires="v">
                <p:oleObj spid="_x0000_s116791" name="Equation" r:id="rId3" imgW="3733560" imgH="457200" progId="Equation.3">
                  <p:embed/>
                </p:oleObj>
              </mc:Choice>
              <mc:Fallback>
                <p:oleObj name="Equation" r:id="rId3" imgW="3733560" imgH="457200" progId="Equation.3">
                  <p:embed/>
                  <p:pic>
                    <p:nvPicPr>
                      <p:cNvPr id="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165" y="2090530"/>
                        <a:ext cx="5464175" cy="66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3"/>
          <p:cNvGraphicFramePr>
            <a:graphicFrameLocks noChangeAspect="1"/>
          </p:cNvGraphicFramePr>
          <p:nvPr>
            <p:extLst/>
          </p:nvPr>
        </p:nvGraphicFramePr>
        <p:xfrm>
          <a:off x="2678589" y="3589926"/>
          <a:ext cx="4999038" cy="762000"/>
        </p:xfrm>
        <a:graphic>
          <a:graphicData uri="http://schemas.openxmlformats.org/presentationml/2006/ole">
            <mc:AlternateContent xmlns:mc="http://schemas.openxmlformats.org/markup-compatibility/2006">
              <mc:Choice xmlns:v="urn:schemas-microsoft-com:vml" Requires="v">
                <p:oleObj spid="_x0000_s116792" name="Equation" r:id="rId5" imgW="3416040" imgH="520560" progId="Equation.3">
                  <p:embed/>
                </p:oleObj>
              </mc:Choice>
              <mc:Fallback>
                <p:oleObj name="Equation" r:id="rId5" imgW="3416040" imgH="520560" progId="Equation.3">
                  <p:embed/>
                  <p:pic>
                    <p:nvPicPr>
                      <p:cNvPr id="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8589" y="3589926"/>
                        <a:ext cx="4999038"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4"/>
          <p:cNvGraphicFramePr>
            <a:graphicFrameLocks noChangeAspect="1"/>
          </p:cNvGraphicFramePr>
          <p:nvPr>
            <p:extLst/>
          </p:nvPr>
        </p:nvGraphicFramePr>
        <p:xfrm>
          <a:off x="2678589" y="5886541"/>
          <a:ext cx="5037138" cy="315982"/>
        </p:xfrm>
        <a:graphic>
          <a:graphicData uri="http://schemas.openxmlformats.org/presentationml/2006/ole">
            <mc:AlternateContent xmlns:mc="http://schemas.openxmlformats.org/markup-compatibility/2006">
              <mc:Choice xmlns:v="urn:schemas-microsoft-com:vml" Requires="v">
                <p:oleObj spid="_x0000_s116793" name="Equation" r:id="rId7" imgW="3441600" imgH="241200" progId="Equation.3">
                  <p:embed/>
                </p:oleObj>
              </mc:Choice>
              <mc:Fallback>
                <p:oleObj name="Equation" r:id="rId7" imgW="3441600" imgH="241200" progId="Equation.3">
                  <p:embed/>
                  <p:pic>
                    <p:nvPicPr>
                      <p:cNvPr id="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78589" y="5886541"/>
                        <a:ext cx="5037138" cy="31598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6278464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1291908" y="436563"/>
            <a:ext cx="7772400" cy="838200"/>
          </a:xfrm>
        </p:spPr>
        <p:txBody>
          <a:bodyPr>
            <a:normAutofit/>
          </a:bodyPr>
          <a:lstStyle/>
          <a:p>
            <a:r>
              <a:rPr lang="en-US" sz="4000" dirty="0">
                <a:solidFill>
                  <a:srgbClr val="CD0000"/>
                </a:solidFill>
              </a:rPr>
              <a:t>Information Theory - </a:t>
            </a:r>
            <a:r>
              <a:rPr lang="en-US" sz="4000" dirty="0" err="1">
                <a:solidFill>
                  <a:srgbClr val="CD0000"/>
                </a:solidFill>
              </a:rPr>
              <a:t>Rényi</a:t>
            </a:r>
            <a:r>
              <a:rPr lang="en-US" sz="4000" dirty="0">
                <a:solidFill>
                  <a:srgbClr val="CD0000"/>
                </a:solidFill>
              </a:rPr>
              <a:t> entropies</a:t>
            </a:r>
          </a:p>
        </p:txBody>
      </p:sp>
      <p:sp>
        <p:nvSpPr>
          <p:cNvPr id="6147" name="Rectangle 3"/>
          <p:cNvSpPr>
            <a:spLocks noGrp="1" noChangeArrowheads="1"/>
          </p:cNvSpPr>
          <p:nvPr>
            <p:ph type="body" idx="1"/>
          </p:nvPr>
        </p:nvSpPr>
        <p:spPr>
          <a:xfrm>
            <a:off x="1710554" y="1846750"/>
            <a:ext cx="9262246" cy="4103476"/>
          </a:xfrm>
        </p:spPr>
        <p:txBody>
          <a:bodyPr/>
          <a:lstStyle/>
          <a:p>
            <a:r>
              <a:rPr lang="en-US" i="1" dirty="0" err="1">
                <a:latin typeface="+mj-lt"/>
              </a:rPr>
              <a:t>Rényi</a:t>
            </a:r>
            <a:r>
              <a:rPr lang="en-US" i="1" dirty="0">
                <a:latin typeface="+mj-lt"/>
              </a:rPr>
              <a:t> entropies*</a:t>
            </a:r>
          </a:p>
          <a:p>
            <a:endParaRPr lang="en-US" i="1" dirty="0">
              <a:latin typeface="+mj-lt"/>
            </a:endParaRPr>
          </a:p>
          <a:p>
            <a:endParaRPr lang="en-US" i="1" dirty="0">
              <a:latin typeface="+mj-lt"/>
            </a:endParaRPr>
          </a:p>
          <a:p>
            <a:endParaRPr lang="en-US" i="1" dirty="0">
              <a:latin typeface="+mj-lt"/>
            </a:endParaRPr>
          </a:p>
          <a:p>
            <a:endParaRPr lang="en-US" i="1" dirty="0">
              <a:latin typeface="+mj-lt"/>
            </a:endParaRPr>
          </a:p>
          <a:p>
            <a:endParaRPr lang="en-US" i="1" dirty="0">
              <a:latin typeface="+mj-lt"/>
            </a:endParaRPr>
          </a:p>
          <a:p>
            <a:r>
              <a:rPr lang="en-US" i="1" dirty="0">
                <a:latin typeface="+mj-lt"/>
              </a:rPr>
              <a:t>Alpha is an integral number 0,1,2,3 …</a:t>
            </a:r>
          </a:p>
          <a:p>
            <a:endParaRPr lang="en-US" altLang="zh-TW" i="1" dirty="0">
              <a:latin typeface="+mj-lt"/>
            </a:endParaRPr>
          </a:p>
          <a:p>
            <a:endParaRPr lang="en-US" altLang="zh-TW" i="1" dirty="0">
              <a:latin typeface="+mj-lt"/>
            </a:endParaRPr>
          </a:p>
          <a:p>
            <a:endParaRPr lang="en-US" altLang="zh-TW" i="1" dirty="0">
              <a:latin typeface="+mj-lt"/>
            </a:endParaRPr>
          </a:p>
          <a:p>
            <a:endParaRPr lang="en-US" altLang="zh-TW" i="1" dirty="0">
              <a:latin typeface="+mj-lt"/>
            </a:endParaRPr>
          </a:p>
          <a:p>
            <a:endParaRPr lang="en-US" altLang="zh-TW" i="1" dirty="0">
              <a:latin typeface="+mj-lt"/>
            </a:endParaRPr>
          </a:p>
          <a:p>
            <a:endParaRPr lang="en-US" altLang="zh-TW" dirty="0">
              <a:latin typeface="+mj-lt"/>
            </a:endParaRPr>
          </a:p>
        </p:txBody>
      </p:sp>
      <p:sp>
        <p:nvSpPr>
          <p:cNvPr id="2" name="Rectangle 2"/>
          <p:cNvSpPr>
            <a:spLocks noChangeArrowheads="1"/>
          </p:cNvSpPr>
          <p:nvPr/>
        </p:nvSpPr>
        <p:spPr bwMode="auto">
          <a:xfrm>
            <a:off x="2578571" y="3074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nvPr>
        </p:nvGraphicFramePr>
        <p:xfrm>
          <a:off x="2125317" y="2727740"/>
          <a:ext cx="7764463" cy="1616075"/>
        </p:xfrm>
        <a:graphic>
          <a:graphicData uri="http://schemas.openxmlformats.org/presentationml/2006/ole">
            <mc:AlternateContent xmlns:mc="http://schemas.openxmlformats.org/markup-compatibility/2006">
              <mc:Choice xmlns:v="urn:schemas-microsoft-com:vml" Requires="v">
                <p:oleObj spid="_x0000_s117797" name="Equation" r:id="rId3" imgW="1714320" imgH="419040" progId="Equation.3">
                  <p:embed/>
                </p:oleObj>
              </mc:Choice>
              <mc:Fallback>
                <p:oleObj name="Equation" r:id="rId3" imgW="1714320" imgH="419040" progId="Equation.3">
                  <p:embed/>
                  <p:pic>
                    <p:nvPicPr>
                      <p:cNvPr id="3" name="Object 2"/>
                      <p:cNvPicPr>
                        <a:picLocks noChangeAspect="1" noChangeArrowheads="1"/>
                      </p:cNvPicPr>
                      <p:nvPr/>
                    </p:nvPicPr>
                    <p:blipFill>
                      <a:blip r:embed="rId4"/>
                      <a:srcRect/>
                      <a:stretch>
                        <a:fillRect/>
                      </a:stretch>
                    </p:blipFill>
                    <p:spPr bwMode="auto">
                      <a:xfrm>
                        <a:off x="2125317" y="2727740"/>
                        <a:ext cx="7764463" cy="1616075"/>
                      </a:xfrm>
                      <a:prstGeom prst="rect">
                        <a:avLst/>
                      </a:prstGeom>
                      <a:noFill/>
                    </p:spPr>
                  </p:pic>
                </p:oleObj>
              </mc:Fallback>
            </mc:AlternateContent>
          </a:graphicData>
        </a:graphic>
      </p:graphicFrame>
      <p:graphicFrame>
        <p:nvGraphicFramePr>
          <p:cNvPr id="4" name="Object 3"/>
          <p:cNvGraphicFramePr>
            <a:graphicFrameLocks noChangeAspect="1"/>
          </p:cNvGraphicFramePr>
          <p:nvPr>
            <p:extLst/>
          </p:nvPr>
        </p:nvGraphicFramePr>
        <p:xfrm>
          <a:off x="6038850" y="3306763"/>
          <a:ext cx="114300" cy="241300"/>
        </p:xfrm>
        <a:graphic>
          <a:graphicData uri="http://schemas.openxmlformats.org/presentationml/2006/ole">
            <mc:AlternateContent xmlns:mc="http://schemas.openxmlformats.org/markup-compatibility/2006">
              <mc:Choice xmlns:v="urn:schemas-microsoft-com:vml" Requires="v">
                <p:oleObj spid="_x0000_s117798" name="Equation" r:id="rId5" imgW="114120" imgH="241200" progId="Equation.3">
                  <p:embed/>
                </p:oleObj>
              </mc:Choice>
              <mc:Fallback>
                <p:oleObj name="Equation" r:id="rId5" imgW="114120" imgH="241200" progId="Equation.3">
                  <p:embed/>
                  <p:pic>
                    <p:nvPicPr>
                      <p:cNvPr id="4" name="Object 3"/>
                      <p:cNvPicPr/>
                      <p:nvPr/>
                    </p:nvPicPr>
                    <p:blipFill>
                      <a:blip r:embed="rId6"/>
                      <a:stretch>
                        <a:fillRect/>
                      </a:stretch>
                    </p:blipFill>
                    <p:spPr>
                      <a:xfrm>
                        <a:off x="6038850" y="3306763"/>
                        <a:ext cx="114300" cy="241300"/>
                      </a:xfrm>
                      <a:prstGeom prst="rect">
                        <a:avLst/>
                      </a:prstGeom>
                    </p:spPr>
                  </p:pic>
                </p:oleObj>
              </mc:Fallback>
            </mc:AlternateContent>
          </a:graphicData>
        </a:graphic>
      </p:graphicFrame>
    </p:spTree>
    <p:extLst>
      <p:ext uri="{BB962C8B-B14F-4D97-AF65-F5344CB8AC3E}">
        <p14:creationId xmlns:p14="http://schemas.microsoft.com/office/powerpoint/2010/main" val="18547740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1291908" y="436563"/>
            <a:ext cx="7772400" cy="838200"/>
          </a:xfrm>
        </p:spPr>
        <p:txBody>
          <a:bodyPr>
            <a:normAutofit/>
          </a:bodyPr>
          <a:lstStyle/>
          <a:p>
            <a:r>
              <a:rPr lang="en-US" sz="4000" dirty="0">
                <a:solidFill>
                  <a:srgbClr val="CD0000"/>
                </a:solidFill>
              </a:rPr>
              <a:t>Information Theory - </a:t>
            </a:r>
            <a:r>
              <a:rPr lang="en-US" sz="4000" dirty="0" err="1">
                <a:solidFill>
                  <a:srgbClr val="CD0000"/>
                </a:solidFill>
              </a:rPr>
              <a:t>Rényi</a:t>
            </a:r>
            <a:r>
              <a:rPr lang="en-US" sz="4000" dirty="0">
                <a:solidFill>
                  <a:srgbClr val="CD0000"/>
                </a:solidFill>
              </a:rPr>
              <a:t> entropies</a:t>
            </a:r>
          </a:p>
        </p:txBody>
      </p:sp>
      <p:sp>
        <p:nvSpPr>
          <p:cNvPr id="6147" name="Rectangle 3"/>
          <p:cNvSpPr>
            <a:spLocks noGrp="1" noChangeArrowheads="1"/>
          </p:cNvSpPr>
          <p:nvPr>
            <p:ph type="body" idx="1"/>
          </p:nvPr>
        </p:nvSpPr>
        <p:spPr>
          <a:xfrm>
            <a:off x="1710554" y="1846750"/>
            <a:ext cx="9262246" cy="4103476"/>
          </a:xfrm>
        </p:spPr>
        <p:txBody>
          <a:bodyPr>
            <a:normAutofit lnSpcReduction="10000"/>
          </a:bodyPr>
          <a:lstStyle/>
          <a:p>
            <a:r>
              <a:rPr lang="en-US" i="1" dirty="0">
                <a:latin typeface="+mj-lt"/>
              </a:rPr>
              <a:t>Hartley entropy</a:t>
            </a:r>
          </a:p>
          <a:p>
            <a:endParaRPr lang="en-US" i="1" dirty="0">
              <a:latin typeface="+mj-lt"/>
            </a:endParaRPr>
          </a:p>
          <a:p>
            <a:endParaRPr lang="en-US" i="1" dirty="0">
              <a:latin typeface="+mj-lt"/>
            </a:endParaRPr>
          </a:p>
          <a:p>
            <a:endParaRPr lang="en-US" i="1" dirty="0">
              <a:latin typeface="+mj-lt"/>
            </a:endParaRPr>
          </a:p>
          <a:p>
            <a:endParaRPr lang="en-US" i="1" dirty="0">
              <a:latin typeface="+mj-lt"/>
            </a:endParaRPr>
          </a:p>
          <a:p>
            <a:endParaRPr lang="en-US" i="1" dirty="0">
              <a:latin typeface="+mj-lt"/>
            </a:endParaRPr>
          </a:p>
          <a:p>
            <a:endParaRPr lang="en-US" i="1" dirty="0">
              <a:latin typeface="+mj-lt"/>
            </a:endParaRPr>
          </a:p>
          <a:p>
            <a:r>
              <a:rPr lang="en-US" dirty="0">
                <a:latin typeface="+mj-lt"/>
              </a:rPr>
              <a:t>The Hartley entropy [Gray, 1990] (Equation 5) is the </a:t>
            </a:r>
            <a:r>
              <a:rPr lang="en-US" dirty="0" err="1">
                <a:latin typeface="+mj-lt"/>
              </a:rPr>
              <a:t>Rényi</a:t>
            </a:r>
            <a:r>
              <a:rPr lang="en-US" dirty="0">
                <a:latin typeface="+mj-lt"/>
              </a:rPr>
              <a:t> entropy with an alpha (α)  of zero</a:t>
            </a:r>
          </a:p>
        </p:txBody>
      </p:sp>
      <p:sp>
        <p:nvSpPr>
          <p:cNvPr id="2" name="Rectangle 2"/>
          <p:cNvSpPr>
            <a:spLocks noChangeArrowheads="1"/>
          </p:cNvSpPr>
          <p:nvPr/>
        </p:nvSpPr>
        <p:spPr bwMode="auto">
          <a:xfrm>
            <a:off x="2578571" y="3074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2"/>
          <p:cNvSpPr>
            <a:spLocks noChangeArrowheads="1"/>
          </p:cNvSpPr>
          <p:nvPr/>
        </p:nvSpPr>
        <p:spPr bwMode="auto">
          <a:xfrm>
            <a:off x="1908313" y="2798281"/>
            <a:ext cx="3270048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nvPr>
        </p:nvGraphicFramePr>
        <p:xfrm>
          <a:off x="1733550" y="2798763"/>
          <a:ext cx="8891588" cy="1376362"/>
        </p:xfrm>
        <a:graphic>
          <a:graphicData uri="http://schemas.openxmlformats.org/presentationml/2006/ole">
            <mc:AlternateContent xmlns:mc="http://schemas.openxmlformats.org/markup-compatibility/2006">
              <mc:Choice xmlns:v="urn:schemas-microsoft-com:vml" Requires="v">
                <p:oleObj spid="_x0000_s118803" name="Equation" r:id="rId3" imgW="1295280" imgH="203040" progId="Equation.3">
                  <p:embed/>
                </p:oleObj>
              </mc:Choice>
              <mc:Fallback>
                <p:oleObj name="Equation" r:id="rId3" imgW="1295280" imgH="203040" progId="Equation.3">
                  <p:embed/>
                  <p:pic>
                    <p:nvPicPr>
                      <p:cNvPr id="5" name="Object 4"/>
                      <p:cNvPicPr>
                        <a:picLocks noChangeAspect="1" noChangeArrowheads="1"/>
                      </p:cNvPicPr>
                      <p:nvPr/>
                    </p:nvPicPr>
                    <p:blipFill>
                      <a:blip r:embed="rId4"/>
                      <a:srcRect/>
                      <a:stretch>
                        <a:fillRect/>
                      </a:stretch>
                    </p:blipFill>
                    <p:spPr bwMode="auto">
                      <a:xfrm>
                        <a:off x="1733550" y="2798763"/>
                        <a:ext cx="8891588" cy="1376362"/>
                      </a:xfrm>
                      <a:prstGeom prst="rect">
                        <a:avLst/>
                      </a:prstGeom>
                      <a:noFill/>
                    </p:spPr>
                  </p:pic>
                </p:oleObj>
              </mc:Fallback>
            </mc:AlternateContent>
          </a:graphicData>
        </a:graphic>
      </p:graphicFrame>
    </p:spTree>
    <p:extLst>
      <p:ext uri="{BB962C8B-B14F-4D97-AF65-F5344CB8AC3E}">
        <p14:creationId xmlns:p14="http://schemas.microsoft.com/office/powerpoint/2010/main" val="3013505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1291908" y="436563"/>
            <a:ext cx="7772400" cy="838200"/>
          </a:xfrm>
        </p:spPr>
        <p:txBody>
          <a:bodyPr>
            <a:normAutofit/>
          </a:bodyPr>
          <a:lstStyle/>
          <a:p>
            <a:r>
              <a:rPr lang="en-US" sz="4000" dirty="0">
                <a:solidFill>
                  <a:srgbClr val="CD0000"/>
                </a:solidFill>
              </a:rPr>
              <a:t>Information Theory - </a:t>
            </a:r>
            <a:r>
              <a:rPr lang="en-US" sz="4000" dirty="0" err="1">
                <a:solidFill>
                  <a:srgbClr val="CD0000"/>
                </a:solidFill>
              </a:rPr>
              <a:t>Rényi</a:t>
            </a:r>
            <a:r>
              <a:rPr lang="en-US" sz="4000" dirty="0">
                <a:solidFill>
                  <a:srgbClr val="CD0000"/>
                </a:solidFill>
              </a:rPr>
              <a:t> entropies</a:t>
            </a:r>
          </a:p>
        </p:txBody>
      </p:sp>
      <p:sp>
        <p:nvSpPr>
          <p:cNvPr id="6147" name="Rectangle 3"/>
          <p:cNvSpPr>
            <a:spLocks noGrp="1" noChangeArrowheads="1"/>
          </p:cNvSpPr>
          <p:nvPr>
            <p:ph type="body" idx="1"/>
          </p:nvPr>
        </p:nvSpPr>
        <p:spPr>
          <a:xfrm>
            <a:off x="1710554" y="1846750"/>
            <a:ext cx="9262246" cy="4103476"/>
          </a:xfrm>
        </p:spPr>
        <p:txBody>
          <a:bodyPr/>
          <a:lstStyle/>
          <a:p>
            <a:r>
              <a:rPr lang="en-US" i="1" dirty="0">
                <a:latin typeface="+mj-lt"/>
              </a:rPr>
              <a:t>Shannon entropy</a:t>
            </a:r>
          </a:p>
          <a:p>
            <a:endParaRPr lang="en-US" altLang="zh-TW" i="1" dirty="0">
              <a:latin typeface="+mj-lt"/>
            </a:endParaRPr>
          </a:p>
          <a:p>
            <a:endParaRPr lang="en-US" altLang="zh-TW" i="1" dirty="0">
              <a:latin typeface="+mj-lt"/>
            </a:endParaRPr>
          </a:p>
          <a:p>
            <a:endParaRPr lang="en-US" altLang="zh-TW" i="1" dirty="0">
              <a:latin typeface="+mj-lt"/>
            </a:endParaRPr>
          </a:p>
          <a:p>
            <a:endParaRPr lang="en-US" altLang="zh-TW" i="1" dirty="0">
              <a:latin typeface="+mj-lt"/>
            </a:endParaRPr>
          </a:p>
          <a:p>
            <a:endParaRPr lang="en-US" altLang="zh-TW" i="1" dirty="0">
              <a:latin typeface="+mj-lt"/>
            </a:endParaRPr>
          </a:p>
          <a:p>
            <a:r>
              <a:rPr lang="en-US" dirty="0">
                <a:latin typeface="+mj-lt"/>
              </a:rPr>
              <a:t>The Shannon entropy is the </a:t>
            </a:r>
            <a:r>
              <a:rPr lang="en-US" dirty="0" err="1">
                <a:latin typeface="+mj-lt"/>
              </a:rPr>
              <a:t>Rényi</a:t>
            </a:r>
            <a:r>
              <a:rPr lang="en-US" dirty="0">
                <a:latin typeface="+mj-lt"/>
              </a:rPr>
              <a:t> entropy with an alpha (α) of one. </a:t>
            </a:r>
            <a:endParaRPr lang="en-US" altLang="zh-TW" dirty="0">
              <a:latin typeface="+mj-lt"/>
            </a:endParaRPr>
          </a:p>
        </p:txBody>
      </p:sp>
      <p:sp>
        <p:nvSpPr>
          <p:cNvPr id="2" name="Rectangle 2"/>
          <p:cNvSpPr>
            <a:spLocks noChangeArrowheads="1"/>
          </p:cNvSpPr>
          <p:nvPr/>
        </p:nvSpPr>
        <p:spPr bwMode="auto">
          <a:xfrm>
            <a:off x="2578571" y="3074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a:spLocks noChangeArrowheads="1"/>
          </p:cNvSpPr>
          <p:nvPr/>
        </p:nvSpPr>
        <p:spPr bwMode="auto">
          <a:xfrm>
            <a:off x="3154018" y="2822713"/>
            <a:ext cx="3680603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nvPr>
        </p:nvGraphicFramePr>
        <p:xfrm>
          <a:off x="3074988" y="2822575"/>
          <a:ext cx="6253162" cy="1409700"/>
        </p:xfrm>
        <a:graphic>
          <a:graphicData uri="http://schemas.openxmlformats.org/presentationml/2006/ole">
            <mc:AlternateContent xmlns:mc="http://schemas.openxmlformats.org/markup-compatibility/2006">
              <mc:Choice xmlns:v="urn:schemas-microsoft-com:vml" Requires="v">
                <p:oleObj spid="_x0000_s119827" name="Equation" r:id="rId3" imgW="1511280" imgH="342720" progId="Equation.3">
                  <p:embed/>
                </p:oleObj>
              </mc:Choice>
              <mc:Fallback>
                <p:oleObj name="Equation" r:id="rId3" imgW="1511280" imgH="342720" progId="Equation.3">
                  <p:embed/>
                  <p:pic>
                    <p:nvPicPr>
                      <p:cNvPr id="5" name="Object 4"/>
                      <p:cNvPicPr>
                        <a:picLocks noChangeAspect="1" noChangeArrowheads="1"/>
                      </p:cNvPicPr>
                      <p:nvPr/>
                    </p:nvPicPr>
                    <p:blipFill>
                      <a:blip r:embed="rId4"/>
                      <a:srcRect/>
                      <a:stretch>
                        <a:fillRect/>
                      </a:stretch>
                    </p:blipFill>
                    <p:spPr bwMode="auto">
                      <a:xfrm>
                        <a:off x="3074988" y="2822575"/>
                        <a:ext cx="6253162" cy="1409700"/>
                      </a:xfrm>
                      <a:prstGeom prst="rect">
                        <a:avLst/>
                      </a:prstGeom>
                      <a:noFill/>
                    </p:spPr>
                  </p:pic>
                </p:oleObj>
              </mc:Fallback>
            </mc:AlternateContent>
          </a:graphicData>
        </a:graphic>
      </p:graphicFrame>
    </p:spTree>
    <p:extLst>
      <p:ext uri="{BB962C8B-B14F-4D97-AF65-F5344CB8AC3E}">
        <p14:creationId xmlns:p14="http://schemas.microsoft.com/office/powerpoint/2010/main" val="1514128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1291908" y="436563"/>
            <a:ext cx="7772400" cy="838200"/>
          </a:xfrm>
        </p:spPr>
        <p:txBody>
          <a:bodyPr>
            <a:normAutofit/>
          </a:bodyPr>
          <a:lstStyle/>
          <a:p>
            <a:r>
              <a:rPr lang="en-US" sz="4000" dirty="0">
                <a:solidFill>
                  <a:srgbClr val="CD0000"/>
                </a:solidFill>
              </a:rPr>
              <a:t>Information Theory - </a:t>
            </a:r>
            <a:r>
              <a:rPr lang="en-US" sz="4000" dirty="0" err="1">
                <a:solidFill>
                  <a:srgbClr val="CD0000"/>
                </a:solidFill>
              </a:rPr>
              <a:t>Rényi</a:t>
            </a:r>
            <a:r>
              <a:rPr lang="en-US" sz="4000" dirty="0">
                <a:solidFill>
                  <a:srgbClr val="CD0000"/>
                </a:solidFill>
              </a:rPr>
              <a:t> entropies</a:t>
            </a:r>
          </a:p>
        </p:txBody>
      </p:sp>
      <p:sp>
        <p:nvSpPr>
          <p:cNvPr id="6147" name="Rectangle 3"/>
          <p:cNvSpPr>
            <a:spLocks noGrp="1" noChangeArrowheads="1"/>
          </p:cNvSpPr>
          <p:nvPr>
            <p:ph type="body" idx="1"/>
          </p:nvPr>
        </p:nvSpPr>
        <p:spPr>
          <a:xfrm>
            <a:off x="1710554" y="1846750"/>
            <a:ext cx="9262246" cy="4103476"/>
          </a:xfrm>
        </p:spPr>
        <p:txBody>
          <a:bodyPr>
            <a:normAutofit fontScale="92500" lnSpcReduction="10000"/>
          </a:bodyPr>
          <a:lstStyle/>
          <a:p>
            <a:r>
              <a:rPr lang="en-US" dirty="0">
                <a:latin typeface="+mj-lt"/>
              </a:rPr>
              <a:t>collision entropy</a:t>
            </a:r>
          </a:p>
          <a:p>
            <a:endParaRPr lang="en-US" altLang="zh-TW" dirty="0">
              <a:latin typeface="+mj-lt"/>
            </a:endParaRPr>
          </a:p>
          <a:p>
            <a:endParaRPr lang="en-US" altLang="zh-TW" dirty="0">
              <a:latin typeface="+mj-lt"/>
            </a:endParaRPr>
          </a:p>
          <a:p>
            <a:endParaRPr lang="en-US" altLang="zh-TW" dirty="0">
              <a:latin typeface="+mj-lt"/>
            </a:endParaRPr>
          </a:p>
          <a:p>
            <a:endParaRPr lang="en-US" altLang="zh-TW" dirty="0">
              <a:latin typeface="+mj-lt"/>
            </a:endParaRPr>
          </a:p>
          <a:p>
            <a:endParaRPr lang="en-US" altLang="zh-TW" dirty="0">
              <a:latin typeface="+mj-lt"/>
            </a:endParaRPr>
          </a:p>
          <a:p>
            <a:endParaRPr lang="en-US" altLang="zh-TW" dirty="0">
              <a:latin typeface="+mj-lt"/>
            </a:endParaRPr>
          </a:p>
          <a:p>
            <a:r>
              <a:rPr lang="en-US" dirty="0">
                <a:latin typeface="+mj-lt"/>
              </a:rPr>
              <a:t>The collision entropy is the </a:t>
            </a:r>
            <a:r>
              <a:rPr lang="en-US" dirty="0" err="1">
                <a:latin typeface="+mj-lt"/>
              </a:rPr>
              <a:t>Rényi</a:t>
            </a:r>
            <a:r>
              <a:rPr lang="en-US" dirty="0">
                <a:latin typeface="+mj-lt"/>
              </a:rPr>
              <a:t> entropy with an alpha of two and is sometimes just called "</a:t>
            </a:r>
            <a:r>
              <a:rPr lang="en-US" dirty="0" err="1">
                <a:latin typeface="+mj-lt"/>
              </a:rPr>
              <a:t>Rényi</a:t>
            </a:r>
            <a:r>
              <a:rPr lang="en-US" dirty="0">
                <a:latin typeface="+mj-lt"/>
              </a:rPr>
              <a:t> entropy." </a:t>
            </a:r>
          </a:p>
          <a:p>
            <a:endParaRPr lang="en-US" altLang="zh-TW" dirty="0">
              <a:latin typeface="+mj-lt"/>
            </a:endParaRPr>
          </a:p>
        </p:txBody>
      </p:sp>
      <p:sp>
        <p:nvSpPr>
          <p:cNvPr id="2" name="Rectangle 2"/>
          <p:cNvSpPr>
            <a:spLocks noChangeArrowheads="1"/>
          </p:cNvSpPr>
          <p:nvPr/>
        </p:nvSpPr>
        <p:spPr bwMode="auto">
          <a:xfrm>
            <a:off x="2578571" y="3074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p:cNvSpPr>
            <a:spLocks noChangeArrowheads="1"/>
          </p:cNvSpPr>
          <p:nvPr/>
        </p:nvSpPr>
        <p:spPr bwMode="auto">
          <a:xfrm>
            <a:off x="3074504" y="2849219"/>
            <a:ext cx="370017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nvPr>
        </p:nvGraphicFramePr>
        <p:xfrm>
          <a:off x="2970213" y="2849563"/>
          <a:ext cx="5789612" cy="1416050"/>
        </p:xfrm>
        <a:graphic>
          <a:graphicData uri="http://schemas.openxmlformats.org/presentationml/2006/ole">
            <mc:AlternateContent xmlns:mc="http://schemas.openxmlformats.org/markup-compatibility/2006">
              <mc:Choice xmlns:v="urn:schemas-microsoft-com:vml" Requires="v">
                <p:oleObj spid="_x0000_s120851" name="Equation" r:id="rId3" imgW="1396800" imgH="342720" progId="Equation.3">
                  <p:embed/>
                </p:oleObj>
              </mc:Choice>
              <mc:Fallback>
                <p:oleObj name="Equation" r:id="rId3" imgW="1396800" imgH="342720" progId="Equation.3">
                  <p:embed/>
                  <p:pic>
                    <p:nvPicPr>
                      <p:cNvPr id="5" name="Object 4"/>
                      <p:cNvPicPr>
                        <a:picLocks noChangeAspect="1" noChangeArrowheads="1"/>
                      </p:cNvPicPr>
                      <p:nvPr/>
                    </p:nvPicPr>
                    <p:blipFill>
                      <a:blip r:embed="rId4"/>
                      <a:srcRect/>
                      <a:stretch>
                        <a:fillRect/>
                      </a:stretch>
                    </p:blipFill>
                    <p:spPr bwMode="auto">
                      <a:xfrm>
                        <a:off x="2970213" y="2849563"/>
                        <a:ext cx="5789612" cy="1416050"/>
                      </a:xfrm>
                      <a:prstGeom prst="rect">
                        <a:avLst/>
                      </a:prstGeom>
                      <a:noFill/>
                    </p:spPr>
                  </p:pic>
                </p:oleObj>
              </mc:Fallback>
            </mc:AlternateContent>
          </a:graphicData>
        </a:graphic>
      </p:graphicFrame>
    </p:spTree>
    <p:extLst>
      <p:ext uri="{BB962C8B-B14F-4D97-AF65-F5344CB8AC3E}">
        <p14:creationId xmlns:p14="http://schemas.microsoft.com/office/powerpoint/2010/main" val="35626678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1291908" y="436563"/>
            <a:ext cx="7772400" cy="838200"/>
          </a:xfrm>
        </p:spPr>
        <p:txBody>
          <a:bodyPr>
            <a:normAutofit/>
          </a:bodyPr>
          <a:lstStyle/>
          <a:p>
            <a:r>
              <a:rPr lang="en-US" sz="4000" dirty="0">
                <a:solidFill>
                  <a:srgbClr val="CD0000"/>
                </a:solidFill>
              </a:rPr>
              <a:t>Information Theory - </a:t>
            </a:r>
            <a:r>
              <a:rPr lang="en-US" sz="4000" dirty="0" err="1">
                <a:solidFill>
                  <a:srgbClr val="CD0000"/>
                </a:solidFill>
              </a:rPr>
              <a:t>Rényi</a:t>
            </a:r>
            <a:r>
              <a:rPr lang="en-US" sz="4000" dirty="0">
                <a:solidFill>
                  <a:srgbClr val="CD0000"/>
                </a:solidFill>
              </a:rPr>
              <a:t> entropies</a:t>
            </a:r>
          </a:p>
        </p:txBody>
      </p:sp>
      <p:sp>
        <p:nvSpPr>
          <p:cNvPr id="6147" name="Rectangle 3"/>
          <p:cNvSpPr>
            <a:spLocks noGrp="1" noChangeArrowheads="1"/>
          </p:cNvSpPr>
          <p:nvPr>
            <p:ph type="body" idx="1"/>
          </p:nvPr>
        </p:nvSpPr>
        <p:spPr>
          <a:xfrm>
            <a:off x="1710554" y="1846750"/>
            <a:ext cx="9262246" cy="4103476"/>
          </a:xfrm>
        </p:spPr>
        <p:txBody>
          <a:bodyPr/>
          <a:lstStyle/>
          <a:p>
            <a:r>
              <a:rPr lang="en-US" i="1" dirty="0">
                <a:latin typeface="+mj-lt"/>
              </a:rPr>
              <a:t>min-entropy</a:t>
            </a:r>
          </a:p>
          <a:p>
            <a:endParaRPr lang="en-US" i="1" dirty="0">
              <a:latin typeface="+mj-lt"/>
            </a:endParaRPr>
          </a:p>
          <a:p>
            <a:endParaRPr lang="en-US" i="1" dirty="0">
              <a:latin typeface="+mj-lt"/>
            </a:endParaRPr>
          </a:p>
          <a:p>
            <a:endParaRPr lang="en-US" i="1" dirty="0">
              <a:latin typeface="+mj-lt"/>
            </a:endParaRPr>
          </a:p>
          <a:p>
            <a:endParaRPr lang="en-US" i="1" dirty="0">
              <a:latin typeface="+mj-lt"/>
            </a:endParaRPr>
          </a:p>
          <a:p>
            <a:endParaRPr lang="en-US" i="1" dirty="0">
              <a:latin typeface="+mj-lt"/>
            </a:endParaRPr>
          </a:p>
          <a:p>
            <a:r>
              <a:rPr lang="en-US" dirty="0">
                <a:latin typeface="+mj-lt"/>
              </a:rPr>
              <a:t>The min-entropy  is the </a:t>
            </a:r>
            <a:r>
              <a:rPr lang="en-US" dirty="0" err="1">
                <a:latin typeface="+mj-lt"/>
              </a:rPr>
              <a:t>Rényi</a:t>
            </a:r>
            <a:r>
              <a:rPr lang="en-US" dirty="0">
                <a:latin typeface="+mj-lt"/>
              </a:rPr>
              <a:t> entropy as the limit of alpha (α) approaches infinity. </a:t>
            </a:r>
          </a:p>
        </p:txBody>
      </p:sp>
      <p:sp>
        <p:nvSpPr>
          <p:cNvPr id="2" name="Rectangle 2"/>
          <p:cNvSpPr>
            <a:spLocks noChangeArrowheads="1"/>
          </p:cNvSpPr>
          <p:nvPr/>
        </p:nvSpPr>
        <p:spPr bwMode="auto">
          <a:xfrm>
            <a:off x="2578571" y="3074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p:cNvSpPr>
            <a:spLocks noChangeArrowheads="1"/>
          </p:cNvSpPr>
          <p:nvPr/>
        </p:nvSpPr>
        <p:spPr bwMode="auto">
          <a:xfrm>
            <a:off x="2199860" y="2888976"/>
            <a:ext cx="2193463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nvPr>
        </p:nvGraphicFramePr>
        <p:xfrm>
          <a:off x="2105025" y="2889250"/>
          <a:ext cx="8329613" cy="1227138"/>
        </p:xfrm>
        <a:graphic>
          <a:graphicData uri="http://schemas.openxmlformats.org/presentationml/2006/ole">
            <mc:AlternateContent xmlns:mc="http://schemas.openxmlformats.org/markup-compatibility/2006">
              <mc:Choice xmlns:v="urn:schemas-microsoft-com:vml" Requires="v">
                <p:oleObj spid="_x0000_s121875" name="Equation" r:id="rId3" imgW="1650960" imgH="241200" progId="Equation.3">
                  <p:embed/>
                </p:oleObj>
              </mc:Choice>
              <mc:Fallback>
                <p:oleObj name="Equation" r:id="rId3" imgW="1650960" imgH="241200" progId="Equation.3">
                  <p:embed/>
                  <p:pic>
                    <p:nvPicPr>
                      <p:cNvPr id="5" name="Object 4"/>
                      <p:cNvPicPr>
                        <a:picLocks noChangeAspect="1" noChangeArrowheads="1"/>
                      </p:cNvPicPr>
                      <p:nvPr/>
                    </p:nvPicPr>
                    <p:blipFill>
                      <a:blip r:embed="rId4"/>
                      <a:srcRect/>
                      <a:stretch>
                        <a:fillRect/>
                      </a:stretch>
                    </p:blipFill>
                    <p:spPr bwMode="auto">
                      <a:xfrm>
                        <a:off x="2105025" y="2889250"/>
                        <a:ext cx="8329613" cy="1227138"/>
                      </a:xfrm>
                      <a:prstGeom prst="rect">
                        <a:avLst/>
                      </a:prstGeom>
                      <a:noFill/>
                    </p:spPr>
                  </p:pic>
                </p:oleObj>
              </mc:Fallback>
            </mc:AlternateContent>
          </a:graphicData>
        </a:graphic>
      </p:graphicFrame>
    </p:spTree>
    <p:extLst>
      <p:ext uri="{BB962C8B-B14F-4D97-AF65-F5344CB8AC3E}">
        <p14:creationId xmlns:p14="http://schemas.microsoft.com/office/powerpoint/2010/main" val="30604412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1291908" y="436563"/>
            <a:ext cx="7772400" cy="838200"/>
          </a:xfrm>
        </p:spPr>
        <p:txBody>
          <a:bodyPr>
            <a:normAutofit/>
          </a:bodyPr>
          <a:lstStyle/>
          <a:p>
            <a:r>
              <a:rPr lang="en-US" sz="4000" dirty="0" err="1">
                <a:solidFill>
                  <a:srgbClr val="CD0000"/>
                </a:solidFill>
              </a:rPr>
              <a:t>Kullback-Leibler</a:t>
            </a:r>
            <a:r>
              <a:rPr lang="en-US" sz="4000" dirty="0">
                <a:solidFill>
                  <a:srgbClr val="CD0000"/>
                </a:solidFill>
              </a:rPr>
              <a:t> divergence</a:t>
            </a:r>
          </a:p>
        </p:txBody>
      </p:sp>
      <p:sp>
        <p:nvSpPr>
          <p:cNvPr id="6147" name="Rectangle 3"/>
          <p:cNvSpPr>
            <a:spLocks noGrp="1" noChangeArrowheads="1"/>
          </p:cNvSpPr>
          <p:nvPr>
            <p:ph type="body" idx="1"/>
          </p:nvPr>
        </p:nvSpPr>
        <p:spPr>
          <a:xfrm>
            <a:off x="1525023" y="1274763"/>
            <a:ext cx="10322419" cy="5470594"/>
          </a:xfrm>
        </p:spPr>
        <p:txBody>
          <a:bodyPr>
            <a:normAutofit fontScale="92500" lnSpcReduction="10000"/>
          </a:bodyPr>
          <a:lstStyle/>
          <a:p>
            <a:r>
              <a:rPr lang="en-US" i="1" dirty="0" err="1">
                <a:latin typeface="+mj-lt"/>
              </a:rPr>
              <a:t>Kullback-Leibler</a:t>
            </a:r>
            <a:r>
              <a:rPr lang="en-US" i="1" dirty="0">
                <a:latin typeface="+mj-lt"/>
              </a:rPr>
              <a:t> divergence</a:t>
            </a:r>
          </a:p>
          <a:p>
            <a:endParaRPr lang="en-US" i="1" dirty="0">
              <a:latin typeface="+mj-lt"/>
            </a:endParaRPr>
          </a:p>
          <a:p>
            <a:endParaRPr lang="en-US" altLang="zh-TW" i="1" dirty="0">
              <a:latin typeface="+mj-lt"/>
            </a:endParaRPr>
          </a:p>
          <a:p>
            <a:endParaRPr lang="en-US" altLang="zh-TW" i="1" dirty="0">
              <a:latin typeface="+mj-lt"/>
            </a:endParaRPr>
          </a:p>
          <a:p>
            <a:endParaRPr lang="en-US" altLang="zh-TW" i="1" dirty="0">
              <a:latin typeface="+mj-lt"/>
            </a:endParaRPr>
          </a:p>
          <a:p>
            <a:endParaRPr lang="en-US" altLang="zh-TW" i="1" dirty="0">
              <a:latin typeface="+mj-lt"/>
            </a:endParaRPr>
          </a:p>
          <a:p>
            <a:r>
              <a:rPr lang="en-US" dirty="0">
                <a:latin typeface="+mj-lt"/>
              </a:rPr>
              <a:t>KL divergence is calculated by weighting one distribution (like an observed frequency distribution) by the log of probabilities of some other distribution D</a:t>
            </a:r>
            <a:r>
              <a:rPr lang="en-US" baseline="-25000" dirty="0">
                <a:latin typeface="+mj-lt"/>
              </a:rPr>
              <a:t>2</a:t>
            </a:r>
            <a:r>
              <a:rPr lang="en-US" dirty="0">
                <a:latin typeface="+mj-lt"/>
              </a:rPr>
              <a:t> </a:t>
            </a:r>
            <a:endParaRPr lang="en-US" altLang="zh-TW" i="1" dirty="0">
              <a:latin typeface="+mj-lt"/>
            </a:endParaRPr>
          </a:p>
          <a:p>
            <a:r>
              <a:rPr lang="en-US" altLang="zh-TW" dirty="0" err="1">
                <a:latin typeface="+mj-lt"/>
              </a:rPr>
              <a:t>Kullback-Leibler</a:t>
            </a:r>
            <a:r>
              <a:rPr lang="en-US" altLang="zh-TW" dirty="0">
                <a:latin typeface="+mj-lt"/>
              </a:rPr>
              <a:t> divergence [Gray, 1990] (Equation 9) is a non-symmetric measure of the difference between two probability distributions. The </a:t>
            </a:r>
            <a:r>
              <a:rPr lang="en-US" altLang="zh-TW" dirty="0" err="1">
                <a:latin typeface="+mj-lt"/>
              </a:rPr>
              <a:t>Kullback-Leibler</a:t>
            </a:r>
            <a:r>
              <a:rPr lang="en-US" altLang="zh-TW" dirty="0">
                <a:latin typeface="+mj-lt"/>
              </a:rPr>
              <a:t> measure goes by several names: relative entropy, discrimination information, </a:t>
            </a:r>
            <a:r>
              <a:rPr lang="en-US" altLang="zh-TW" dirty="0" err="1">
                <a:latin typeface="+mj-lt"/>
              </a:rPr>
              <a:t>Kullback-Leibler</a:t>
            </a:r>
            <a:r>
              <a:rPr lang="en-US" altLang="zh-TW" dirty="0">
                <a:latin typeface="+mj-lt"/>
              </a:rPr>
              <a:t> (KL) number, directed divergence, informational divergence, and cross entropy </a:t>
            </a:r>
          </a:p>
        </p:txBody>
      </p:sp>
      <p:sp>
        <p:nvSpPr>
          <p:cNvPr id="2" name="Rectangle 2"/>
          <p:cNvSpPr>
            <a:spLocks noChangeArrowheads="1"/>
          </p:cNvSpPr>
          <p:nvPr/>
        </p:nvSpPr>
        <p:spPr bwMode="auto">
          <a:xfrm>
            <a:off x="2578571" y="3074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p:cNvSpPr>
            <a:spLocks noChangeArrowheads="1"/>
          </p:cNvSpPr>
          <p:nvPr/>
        </p:nvSpPr>
        <p:spPr bwMode="auto">
          <a:xfrm>
            <a:off x="3604589" y="2425147"/>
            <a:ext cx="327060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nvPr>
        </p:nvGraphicFramePr>
        <p:xfrm>
          <a:off x="3223412" y="2179227"/>
          <a:ext cx="3909392" cy="1379785"/>
        </p:xfrm>
        <a:graphic>
          <a:graphicData uri="http://schemas.openxmlformats.org/presentationml/2006/ole">
            <mc:AlternateContent xmlns:mc="http://schemas.openxmlformats.org/markup-compatibility/2006">
              <mc:Choice xmlns:v="urn:schemas-microsoft-com:vml" Requires="v">
                <p:oleObj spid="_x0000_s122899" name="Equation" r:id="rId3" imgW="1637589" imgH="571252" progId="Equation.3">
                  <p:embed/>
                </p:oleObj>
              </mc:Choice>
              <mc:Fallback>
                <p:oleObj name="Equation" r:id="rId3" imgW="1637589" imgH="571252" progId="Equation.3">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3412" y="2179227"/>
                        <a:ext cx="3909392" cy="1379785"/>
                      </a:xfrm>
                      <a:prstGeom prst="rect">
                        <a:avLst/>
                      </a:prstGeom>
                      <a:noFill/>
                    </p:spPr>
                  </p:pic>
                </p:oleObj>
              </mc:Fallback>
            </mc:AlternateContent>
          </a:graphicData>
        </a:graphic>
      </p:graphicFrame>
    </p:spTree>
    <p:extLst>
      <p:ext uri="{BB962C8B-B14F-4D97-AF65-F5344CB8AC3E}">
        <p14:creationId xmlns:p14="http://schemas.microsoft.com/office/powerpoint/2010/main" val="11171491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1291908" y="436563"/>
            <a:ext cx="7772400" cy="838200"/>
          </a:xfrm>
        </p:spPr>
        <p:txBody>
          <a:bodyPr>
            <a:normAutofit/>
          </a:bodyPr>
          <a:lstStyle/>
          <a:p>
            <a:r>
              <a:rPr lang="en-US" altLang="en-US" sz="4000" dirty="0">
                <a:solidFill>
                  <a:srgbClr val="CD0000"/>
                </a:solidFill>
                <a:ea typeface="ＭＳ Ｐゴシック" panose="020B0600070205080204" pitchFamily="34" charset="-128"/>
              </a:rPr>
              <a:t>Mutual Information: MI</a:t>
            </a:r>
            <a:endParaRPr lang="en-US" sz="4000" dirty="0">
              <a:solidFill>
                <a:srgbClr val="CD0000"/>
              </a:solidFill>
            </a:endParaRPr>
          </a:p>
        </p:txBody>
      </p:sp>
      <p:sp>
        <p:nvSpPr>
          <p:cNvPr id="6147" name="Rectangle 3"/>
          <p:cNvSpPr>
            <a:spLocks noGrp="1" noChangeArrowheads="1"/>
          </p:cNvSpPr>
          <p:nvPr>
            <p:ph type="body" idx="1"/>
          </p:nvPr>
        </p:nvSpPr>
        <p:spPr>
          <a:xfrm>
            <a:off x="1578032" y="1449185"/>
            <a:ext cx="7772400" cy="4495800"/>
          </a:xfrm>
        </p:spPr>
        <p:txBody>
          <a:bodyPr/>
          <a:lstStyle/>
          <a:p>
            <a:pPr>
              <a:spcBef>
                <a:spcPct val="20000"/>
              </a:spcBef>
            </a:pPr>
            <a:r>
              <a:rPr lang="en-US" altLang="en-US" sz="2400" dirty="0">
                <a:latin typeface="+mj-lt"/>
              </a:rPr>
              <a:t>Remember independence?</a:t>
            </a:r>
          </a:p>
          <a:p>
            <a:pPr lvl="1">
              <a:spcBef>
                <a:spcPct val="20000"/>
              </a:spcBef>
            </a:pPr>
            <a:r>
              <a:rPr lang="en-US" altLang="en-US" dirty="0">
                <a:latin typeface="+mj-lt"/>
              </a:rPr>
              <a:t>If X</a:t>
            </a:r>
            <a:r>
              <a:rPr lang="en-US" altLang="en-US" dirty="0">
                <a:latin typeface="+mj-lt"/>
                <a:sym typeface="Symbol" panose="05050102010706020507" pitchFamily="18" charset="2"/>
              </a:rPr>
              <a:t>Y then knowing Y won’t change our belief about X</a:t>
            </a:r>
          </a:p>
          <a:p>
            <a:pPr lvl="1">
              <a:spcBef>
                <a:spcPct val="20000"/>
              </a:spcBef>
            </a:pPr>
            <a:r>
              <a:rPr lang="en-US" altLang="en-US" dirty="0">
                <a:latin typeface="+mj-lt"/>
                <a:sym typeface="Symbol" panose="05050102010706020507" pitchFamily="18" charset="2"/>
              </a:rPr>
              <a:t>Mutual information can help quantify this! (not the only way though)</a:t>
            </a:r>
          </a:p>
          <a:p>
            <a:pPr>
              <a:spcBef>
                <a:spcPct val="20000"/>
              </a:spcBef>
            </a:pPr>
            <a:r>
              <a:rPr lang="en-US" altLang="en-US" sz="2400" dirty="0">
                <a:latin typeface="+mj-lt"/>
                <a:sym typeface="Symbol" panose="05050102010706020507" pitchFamily="18" charset="2"/>
              </a:rPr>
              <a:t>MI: </a:t>
            </a:r>
          </a:p>
          <a:p>
            <a:pPr>
              <a:spcBef>
                <a:spcPct val="20000"/>
              </a:spcBef>
            </a:pPr>
            <a:endParaRPr lang="en-US" altLang="en-US" sz="2400" dirty="0">
              <a:latin typeface="+mj-lt"/>
              <a:sym typeface="Symbol" panose="05050102010706020507" pitchFamily="18" charset="2"/>
            </a:endParaRPr>
          </a:p>
          <a:p>
            <a:pPr lvl="1">
              <a:spcBef>
                <a:spcPct val="20000"/>
              </a:spcBef>
            </a:pPr>
            <a:r>
              <a:rPr lang="en-US" altLang="en-US" dirty="0">
                <a:latin typeface="+mj-lt"/>
                <a:sym typeface="Symbol" panose="05050102010706020507" pitchFamily="18" charset="2"/>
              </a:rPr>
              <a:t>“The amount of uncertainty in X which is removed by knowing Y”</a:t>
            </a:r>
          </a:p>
          <a:p>
            <a:pPr lvl="1">
              <a:spcBef>
                <a:spcPct val="20000"/>
              </a:spcBef>
            </a:pPr>
            <a:r>
              <a:rPr lang="en-US" altLang="en-US" dirty="0">
                <a:latin typeface="+mj-lt"/>
                <a:sym typeface="Symbol" panose="05050102010706020507" pitchFamily="18" charset="2"/>
              </a:rPr>
              <a:t>Symmetric</a:t>
            </a:r>
          </a:p>
          <a:p>
            <a:pPr lvl="1">
              <a:spcBef>
                <a:spcPct val="20000"/>
              </a:spcBef>
            </a:pPr>
            <a:r>
              <a:rPr lang="en-US" altLang="en-US" dirty="0">
                <a:latin typeface="+mj-lt"/>
                <a:sym typeface="Symbol" panose="05050102010706020507" pitchFamily="18" charset="2"/>
              </a:rPr>
              <a:t>I(X;Y) = 0 </a:t>
            </a:r>
            <a:r>
              <a:rPr lang="en-US" altLang="en-US" dirty="0" err="1">
                <a:latin typeface="+mj-lt"/>
                <a:sym typeface="Symbol" panose="05050102010706020507" pitchFamily="18" charset="2"/>
              </a:rPr>
              <a:t>iff</a:t>
            </a:r>
            <a:r>
              <a:rPr lang="en-US" altLang="en-US" dirty="0">
                <a:latin typeface="+mj-lt"/>
                <a:sym typeface="Symbol" panose="05050102010706020507" pitchFamily="18" charset="2"/>
              </a:rPr>
              <a:t>, X and Y are independent! </a:t>
            </a:r>
          </a:p>
          <a:p>
            <a:pPr>
              <a:spcBef>
                <a:spcPct val="20000"/>
              </a:spcBef>
            </a:pPr>
            <a:endParaRPr lang="en-US" altLang="en-US" sz="2400" dirty="0">
              <a:latin typeface="Calibri" panose="020F0502020204030204" pitchFamily="34" charset="0"/>
              <a:sym typeface="Symbol" panose="05050102010706020507" pitchFamily="18" charset="2"/>
            </a:endParaRPr>
          </a:p>
          <a:p>
            <a:pPr lvl="1">
              <a:spcBef>
                <a:spcPct val="20000"/>
              </a:spcBef>
            </a:pPr>
            <a:endParaRPr lang="en-US" altLang="en-US" dirty="0">
              <a:latin typeface="Calibri" panose="020F0502020204030204" pitchFamily="34" charset="0"/>
            </a:endParaRPr>
          </a:p>
          <a:p>
            <a:pPr marL="0" indent="0">
              <a:buNone/>
            </a:pPr>
            <a:endParaRPr lang="en-US" altLang="zh-TW" dirty="0"/>
          </a:p>
        </p:txBody>
      </p:sp>
      <p:graphicFrame>
        <p:nvGraphicFramePr>
          <p:cNvPr id="4" name="Object 2"/>
          <p:cNvGraphicFramePr>
            <a:graphicFrameLocks noChangeAspect="1"/>
          </p:cNvGraphicFramePr>
          <p:nvPr>
            <p:extLst/>
          </p:nvPr>
        </p:nvGraphicFramePr>
        <p:xfrm>
          <a:off x="2915478" y="3197087"/>
          <a:ext cx="4319813" cy="487017"/>
        </p:xfrm>
        <a:graphic>
          <a:graphicData uri="http://schemas.openxmlformats.org/presentationml/2006/ole">
            <mc:AlternateContent xmlns:mc="http://schemas.openxmlformats.org/markup-compatibility/2006">
              <mc:Choice xmlns:v="urn:schemas-microsoft-com:vml" Requires="v">
                <p:oleObj spid="_x0000_s123941" name="Equation" r:id="rId3" imgW="2145960" imgH="241200" progId="Equation.3">
                  <p:embed/>
                </p:oleObj>
              </mc:Choice>
              <mc:Fallback>
                <p:oleObj name="Equation" r:id="rId3" imgW="2145960" imgH="241200" progId="Equation.3">
                  <p:embed/>
                  <p:pic>
                    <p:nvPicPr>
                      <p:cNvPr id="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478" y="3197087"/>
                        <a:ext cx="4319813" cy="487017"/>
                      </a:xfrm>
                      <a:prstGeom prst="rect">
                        <a:avLst/>
                      </a:prstGeom>
                      <a:noFill/>
                      <a:ln>
                        <a:noFill/>
                      </a:ln>
                      <a:effectLst/>
                    </p:spPr>
                  </p:pic>
                </p:oleObj>
              </mc:Fallback>
            </mc:AlternateContent>
          </a:graphicData>
        </a:graphic>
      </p:graphicFrame>
      <p:graphicFrame>
        <p:nvGraphicFramePr>
          <p:cNvPr id="5" name="Object 4"/>
          <p:cNvGraphicFramePr>
            <a:graphicFrameLocks noChangeAspect="1"/>
          </p:cNvGraphicFramePr>
          <p:nvPr>
            <p:extLst/>
          </p:nvPr>
        </p:nvGraphicFramePr>
        <p:xfrm>
          <a:off x="4120472" y="5479773"/>
          <a:ext cx="4943836" cy="930423"/>
        </p:xfrm>
        <a:graphic>
          <a:graphicData uri="http://schemas.openxmlformats.org/presentationml/2006/ole">
            <mc:AlternateContent xmlns:mc="http://schemas.openxmlformats.org/markup-compatibility/2006">
              <mc:Choice xmlns:v="urn:schemas-microsoft-com:vml" Requires="v">
                <p:oleObj spid="_x0000_s123942" name="Equation" r:id="rId5" imgW="2425680" imgH="457200" progId="Equation.3">
                  <p:embed/>
                </p:oleObj>
              </mc:Choice>
              <mc:Fallback>
                <p:oleObj name="Equation" r:id="rId5" imgW="2425680" imgH="457200" progId="Equation.3">
                  <p:embed/>
                  <p:pic>
                    <p:nvPicPr>
                      <p:cNvPr id="5"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0472" y="5479773"/>
                        <a:ext cx="4943836" cy="930423"/>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4247035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descr="Large confetti"/>
          <p:cNvSpPr>
            <a:spLocks noGrp="1" noChangeArrowheads="1"/>
          </p:cNvSpPr>
          <p:nvPr>
            <p:ph type="title"/>
          </p:nvPr>
        </p:nvSpPr>
        <p:spPr>
          <a:xfrm>
            <a:off x="1291908" y="436563"/>
            <a:ext cx="7772400" cy="838200"/>
          </a:xfrm>
        </p:spPr>
        <p:txBody>
          <a:bodyPr>
            <a:normAutofit/>
          </a:bodyPr>
          <a:lstStyle/>
          <a:p>
            <a:r>
              <a:rPr lang="en-US" altLang="en-US" sz="4000" dirty="0">
                <a:solidFill>
                  <a:srgbClr val="CD0000"/>
                </a:solidFill>
                <a:ea typeface="ＭＳ Ｐゴシック" panose="020B0600070205080204" pitchFamily="34" charset="-128"/>
              </a:rPr>
              <a:t>Mutual Information: MI</a:t>
            </a:r>
            <a:endParaRPr lang="en-US" sz="4000" dirty="0">
              <a:solidFill>
                <a:srgbClr val="CD0000"/>
              </a:solidFill>
            </a:endParaRPr>
          </a:p>
        </p:txBody>
      </p:sp>
      <p:sp>
        <p:nvSpPr>
          <p:cNvPr id="6147" name="Rectangle 3"/>
          <p:cNvSpPr>
            <a:spLocks noGrp="1" noChangeArrowheads="1"/>
          </p:cNvSpPr>
          <p:nvPr>
            <p:ph type="body" idx="1"/>
          </p:nvPr>
        </p:nvSpPr>
        <p:spPr>
          <a:xfrm>
            <a:off x="1578032" y="1449185"/>
            <a:ext cx="7772400" cy="4495800"/>
          </a:xfrm>
        </p:spPr>
        <p:txBody>
          <a:bodyPr/>
          <a:lstStyle/>
          <a:p>
            <a:pPr>
              <a:spcBef>
                <a:spcPct val="20000"/>
              </a:spcBef>
            </a:pPr>
            <a:r>
              <a:rPr lang="en-US" sz="2400" dirty="0">
                <a:latin typeface="+mj-lt"/>
              </a:rPr>
              <a:t>Mutual information quantifies the mutual dependence of the two random variables. It is a measure of the “stickiness” between two items. It measures how much knowing one of these variables reduces uncertainty about the other. </a:t>
            </a:r>
          </a:p>
          <a:p>
            <a:pPr>
              <a:spcBef>
                <a:spcPct val="20000"/>
              </a:spcBef>
            </a:pPr>
            <a:endParaRPr lang="en-US" altLang="en-US" sz="2400" dirty="0">
              <a:latin typeface="Calibri" panose="020F0502020204030204" pitchFamily="34" charset="0"/>
              <a:sym typeface="Symbol" panose="05050102010706020507" pitchFamily="18" charset="2"/>
            </a:endParaRPr>
          </a:p>
          <a:p>
            <a:pPr lvl="1">
              <a:spcBef>
                <a:spcPct val="20000"/>
              </a:spcBef>
            </a:pPr>
            <a:endParaRPr lang="en-US" altLang="en-US" dirty="0">
              <a:latin typeface="Calibri" panose="020F0502020204030204" pitchFamily="34" charset="0"/>
            </a:endParaRPr>
          </a:p>
          <a:p>
            <a:pPr marL="0" indent="0">
              <a:buNone/>
            </a:pPr>
            <a:endParaRPr lang="en-US" altLang="zh-TW" dirty="0"/>
          </a:p>
        </p:txBody>
      </p:sp>
      <p:sp>
        <p:nvSpPr>
          <p:cNvPr id="2" name="Rectangle 2"/>
          <p:cNvSpPr>
            <a:spLocks noChangeArrowheads="1"/>
          </p:cNvSpPr>
          <p:nvPr/>
        </p:nvSpPr>
        <p:spPr bwMode="auto">
          <a:xfrm>
            <a:off x="1291908" y="3962400"/>
            <a:ext cx="293462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nvPr>
        </p:nvGraphicFramePr>
        <p:xfrm>
          <a:off x="1291908" y="3697085"/>
          <a:ext cx="8863951" cy="2157007"/>
        </p:xfrm>
        <a:graphic>
          <a:graphicData uri="http://schemas.openxmlformats.org/presentationml/2006/ole">
            <mc:AlternateContent xmlns:mc="http://schemas.openxmlformats.org/markup-compatibility/2006">
              <mc:Choice xmlns:v="urn:schemas-microsoft-com:vml" Requires="v">
                <p:oleObj spid="_x0000_s124947" name="Equation" r:id="rId3" imgW="2082800" imgH="508000" progId="Equation.3">
                  <p:embed/>
                </p:oleObj>
              </mc:Choice>
              <mc:Fallback>
                <p:oleObj name="Equation" r:id="rId3" imgW="2082800" imgH="508000" progId="Equation.3">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1908" y="3697085"/>
                        <a:ext cx="8863951" cy="2157007"/>
                      </a:xfrm>
                      <a:prstGeom prst="rect">
                        <a:avLst/>
                      </a:prstGeom>
                      <a:noFill/>
                    </p:spPr>
                  </p:pic>
                </p:oleObj>
              </mc:Fallback>
            </mc:AlternateContent>
          </a:graphicData>
        </a:graphic>
      </p:graphicFrame>
    </p:spTree>
    <p:extLst>
      <p:ext uri="{BB962C8B-B14F-4D97-AF65-F5344CB8AC3E}">
        <p14:creationId xmlns:p14="http://schemas.microsoft.com/office/powerpoint/2010/main" val="2333631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a:xfrm>
            <a:off x="609600" y="157163"/>
            <a:ext cx="7620000" cy="1133475"/>
          </a:xfrm>
        </p:spPr>
        <p:txBody>
          <a:bodyPr>
            <a:normAutofit/>
          </a:bodyPr>
          <a:lstStyle/>
          <a:p>
            <a:pPr eaLnBrk="1" hangingPunct="1"/>
            <a:r>
              <a:rPr lang="en-US" altLang="en-US" sz="4000" dirty="0">
                <a:solidFill>
                  <a:srgbClr val="CD0000"/>
                </a:solidFill>
                <a:ea typeface="ＭＳ Ｐゴシック" panose="020B0600070205080204" pitchFamily="34" charset="-128"/>
              </a:rPr>
              <a:t>Clustering Applications</a:t>
            </a:r>
          </a:p>
        </p:txBody>
      </p:sp>
      <p:sp>
        <p:nvSpPr>
          <p:cNvPr id="37890" name="Rectangle 3"/>
          <p:cNvSpPr>
            <a:spLocks noGrp="1" noChangeArrowheads="1"/>
          </p:cNvSpPr>
          <p:nvPr>
            <p:ph type="body" idx="1"/>
          </p:nvPr>
        </p:nvSpPr>
        <p:spPr/>
        <p:txBody>
          <a:bodyPr/>
          <a:lstStyle/>
          <a:p>
            <a:pPr eaLnBrk="1" hangingPunct="1">
              <a:lnSpc>
                <a:spcPct val="80000"/>
              </a:lnSpc>
              <a:buFont typeface="Wingdings" panose="05000000000000000000" pitchFamily="2" charset="2"/>
              <a:buNone/>
            </a:pPr>
            <a:r>
              <a:rPr lang="en-US" altLang="en-US" dirty="0">
                <a:latin typeface="+mj-lt"/>
                <a:ea typeface="ＭＳ Ｐゴシック" panose="020B0600070205080204" pitchFamily="34" charset="-128"/>
              </a:rPr>
              <a:t>  Goal: divide customers into distinct groups based on behavior or demographics, with the goal of selecting a marketing target</a:t>
            </a:r>
          </a:p>
          <a:p>
            <a:pPr eaLnBrk="1" hangingPunct="1">
              <a:lnSpc>
                <a:spcPct val="80000"/>
              </a:lnSpc>
            </a:pPr>
            <a:endParaRPr lang="en-US" altLang="en-US" dirty="0">
              <a:latin typeface="+mj-lt"/>
              <a:ea typeface="ＭＳ Ｐゴシック" panose="020B0600070205080204" pitchFamily="34" charset="-128"/>
            </a:endParaRPr>
          </a:p>
          <a:p>
            <a:pPr lvl="1" eaLnBrk="1" hangingPunct="1">
              <a:lnSpc>
                <a:spcPct val="80000"/>
              </a:lnSpc>
            </a:pPr>
            <a:r>
              <a:rPr lang="en-US" altLang="en-US" b="1" dirty="0">
                <a:latin typeface="+mj-lt"/>
                <a:ea typeface="ＭＳ Ｐゴシック" panose="020B0600070205080204" pitchFamily="34" charset="-128"/>
              </a:rPr>
              <a:t>Training data:</a:t>
            </a:r>
            <a:r>
              <a:rPr lang="en-US" altLang="en-US" dirty="0">
                <a:latin typeface="+mj-lt"/>
                <a:ea typeface="ＭＳ Ｐゴシック" panose="020B0600070205080204" pitchFamily="34" charset="-128"/>
              </a:rPr>
              <a:t> Use detailed record of transactions, web behavior, demographics, </a:t>
            </a:r>
            <a:r>
              <a:rPr lang="en-US" altLang="en-US" dirty="0" err="1">
                <a:latin typeface="+mj-lt"/>
                <a:ea typeface="ＭＳ Ｐゴシック" panose="020B0600070205080204" pitchFamily="34" charset="-128"/>
              </a:rPr>
              <a:t>etc</a:t>
            </a:r>
            <a:r>
              <a:rPr lang="en-US" altLang="en-US" dirty="0">
                <a:latin typeface="+mj-lt"/>
                <a:ea typeface="ＭＳ Ｐゴシック" panose="020B0600070205080204" pitchFamily="34" charset="-128"/>
              </a:rPr>
              <a:t> </a:t>
            </a:r>
          </a:p>
          <a:p>
            <a:pPr lvl="1" eaLnBrk="1" hangingPunct="1">
              <a:lnSpc>
                <a:spcPct val="80000"/>
              </a:lnSpc>
            </a:pPr>
            <a:r>
              <a:rPr lang="en-US" altLang="en-US" b="1" dirty="0">
                <a:latin typeface="+mj-lt"/>
                <a:ea typeface="ＭＳ Ｐゴシック" panose="020B0600070205080204" pitchFamily="34" charset="-128"/>
              </a:rPr>
              <a:t>Attributes:</a:t>
            </a:r>
            <a:r>
              <a:rPr lang="en-US" altLang="en-US" dirty="0">
                <a:latin typeface="+mj-lt"/>
                <a:ea typeface="ＭＳ Ｐゴシック" panose="020B0600070205080204" pitchFamily="34" charset="-128"/>
              </a:rPr>
              <a:t>  Web pages visited, call frequency, length of call, financial status, marital status, size of investment, etc. </a:t>
            </a:r>
          </a:p>
          <a:p>
            <a:pPr eaLnBrk="1" hangingPunct="1">
              <a:lnSpc>
                <a:spcPct val="80000"/>
              </a:lnSpc>
            </a:pPr>
            <a:endParaRPr lang="en-US" altLang="en-US" dirty="0">
              <a:latin typeface="+mj-lt"/>
              <a:ea typeface="ＭＳ Ｐゴシック" panose="020B0600070205080204" pitchFamily="34" charset="-128"/>
            </a:endParaRPr>
          </a:p>
          <a:p>
            <a:pPr eaLnBrk="1" hangingPunct="1">
              <a:lnSpc>
                <a:spcPct val="80000"/>
              </a:lnSpc>
            </a:pPr>
            <a:r>
              <a:rPr lang="en-US" altLang="en-US" dirty="0">
                <a:latin typeface="+mj-lt"/>
                <a:ea typeface="ＭＳ Ｐゴシック" panose="020B0600070205080204" pitchFamily="34" charset="-128"/>
              </a:rPr>
              <a:t>Online recommender systems (Netflix, Amazon, Perseus Digital Library)</a:t>
            </a:r>
          </a:p>
        </p:txBody>
      </p:sp>
    </p:spTree>
    <p:extLst>
      <p:ext uri="{BB962C8B-B14F-4D97-AF65-F5344CB8AC3E}">
        <p14:creationId xmlns:p14="http://schemas.microsoft.com/office/powerpoint/2010/main" val="39988978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1981200" y="115888"/>
            <a:ext cx="8229600" cy="1143000"/>
          </a:xfrm>
        </p:spPr>
        <p:txBody>
          <a:bodyPr>
            <a:normAutofit/>
          </a:bodyPr>
          <a:lstStyle/>
          <a:p>
            <a:r>
              <a:rPr lang="en-US" sz="4000" dirty="0">
                <a:solidFill>
                  <a:srgbClr val="CD0000"/>
                </a:solidFill>
              </a:rPr>
              <a:t>Validation</a:t>
            </a:r>
          </a:p>
        </p:txBody>
      </p:sp>
      <p:sp>
        <p:nvSpPr>
          <p:cNvPr id="196611" name="Rectangle 3"/>
          <p:cNvSpPr>
            <a:spLocks noGrp="1" noChangeArrowheads="1"/>
          </p:cNvSpPr>
          <p:nvPr>
            <p:ph type="body" idx="1"/>
          </p:nvPr>
        </p:nvSpPr>
        <p:spPr>
          <a:xfrm>
            <a:off x="1981200" y="1412875"/>
            <a:ext cx="8229600" cy="5068888"/>
          </a:xfrm>
        </p:spPr>
        <p:txBody>
          <a:bodyPr/>
          <a:lstStyle/>
          <a:p>
            <a:pPr>
              <a:lnSpc>
                <a:spcPct val="90000"/>
              </a:lnSpc>
            </a:pPr>
            <a:r>
              <a:rPr lang="en-US" dirty="0">
                <a:latin typeface="+mj-lt"/>
              </a:rPr>
              <a:t>Divide the total dataset into three subsets:</a:t>
            </a:r>
          </a:p>
          <a:p>
            <a:pPr lvl="1">
              <a:lnSpc>
                <a:spcPct val="90000"/>
              </a:lnSpc>
            </a:pPr>
            <a:r>
              <a:rPr lang="en-US" dirty="0">
                <a:solidFill>
                  <a:srgbClr val="CD0000"/>
                </a:solidFill>
                <a:latin typeface="+mj-lt"/>
              </a:rPr>
              <a:t>Training data </a:t>
            </a:r>
            <a:r>
              <a:rPr lang="en-US" dirty="0">
                <a:latin typeface="+mj-lt"/>
              </a:rPr>
              <a:t>is used for learning the parameters of the model.</a:t>
            </a:r>
          </a:p>
          <a:p>
            <a:pPr lvl="1">
              <a:lnSpc>
                <a:spcPct val="90000"/>
              </a:lnSpc>
            </a:pPr>
            <a:r>
              <a:rPr lang="en-US" dirty="0">
                <a:solidFill>
                  <a:srgbClr val="CD0000"/>
                </a:solidFill>
                <a:latin typeface="+mj-lt"/>
              </a:rPr>
              <a:t>Validation data </a:t>
            </a:r>
            <a:r>
              <a:rPr lang="en-US" dirty="0">
                <a:latin typeface="+mj-lt"/>
              </a:rPr>
              <a:t>is not used of learning but is used for deciding what type of model and what amount of regularization works best.</a:t>
            </a:r>
          </a:p>
          <a:p>
            <a:pPr lvl="1">
              <a:lnSpc>
                <a:spcPct val="90000"/>
              </a:lnSpc>
            </a:pPr>
            <a:r>
              <a:rPr lang="en-US" dirty="0">
                <a:solidFill>
                  <a:srgbClr val="CD0000"/>
                </a:solidFill>
                <a:latin typeface="+mj-lt"/>
              </a:rPr>
              <a:t>Test data </a:t>
            </a:r>
            <a:r>
              <a:rPr lang="en-US" dirty="0">
                <a:latin typeface="+mj-lt"/>
              </a:rPr>
              <a:t>is used to get a final, unbiased estimate of how well the network works. We expect this estimate to be worse than on the validation data.</a:t>
            </a:r>
          </a:p>
          <a:p>
            <a:pPr>
              <a:lnSpc>
                <a:spcPct val="90000"/>
              </a:lnSpc>
            </a:pPr>
            <a:r>
              <a:rPr lang="en-US" dirty="0">
                <a:latin typeface="+mj-lt"/>
              </a:rPr>
              <a:t>We could then re-divide the total dataset to get another unbiased estimate of the true error rate.</a:t>
            </a:r>
          </a:p>
        </p:txBody>
      </p:sp>
    </p:spTree>
    <p:extLst>
      <p:ext uri="{BB962C8B-B14F-4D97-AF65-F5344CB8AC3E}">
        <p14:creationId xmlns:p14="http://schemas.microsoft.com/office/powerpoint/2010/main" val="27807066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a:bodyPr>
          <a:lstStyle/>
          <a:p>
            <a:r>
              <a:rPr lang="en-US" sz="4000" dirty="0">
                <a:solidFill>
                  <a:srgbClr val="CD0000"/>
                </a:solidFill>
              </a:rPr>
              <a:t>Boosting</a:t>
            </a:r>
          </a:p>
        </p:txBody>
      </p:sp>
      <p:sp>
        <p:nvSpPr>
          <p:cNvPr id="49155" name="Rectangle 3"/>
          <p:cNvSpPr>
            <a:spLocks noGrp="1" noChangeArrowheads="1"/>
          </p:cNvSpPr>
          <p:nvPr>
            <p:ph type="body" idx="1"/>
          </p:nvPr>
        </p:nvSpPr>
        <p:spPr/>
        <p:txBody>
          <a:bodyPr/>
          <a:lstStyle/>
          <a:p>
            <a:pPr lvl="1"/>
            <a:r>
              <a:rPr lang="en-US" sz="2800" dirty="0">
                <a:latin typeface="+mj-lt"/>
              </a:rPr>
              <a:t>Main Assumption: </a:t>
            </a:r>
          </a:p>
          <a:p>
            <a:pPr lvl="2"/>
            <a:r>
              <a:rPr lang="en-US" sz="2800" dirty="0">
                <a:latin typeface="+mj-lt"/>
              </a:rPr>
              <a:t>Combining many weak predictors (e.g. tree stumps or 1-R predictors) to produce an ensemble predictor.</a:t>
            </a:r>
          </a:p>
          <a:p>
            <a:pPr lvl="1"/>
            <a:r>
              <a:rPr lang="en-US" sz="2800" dirty="0">
                <a:latin typeface="+mj-lt"/>
              </a:rPr>
              <a:t>Hypothesis Space</a:t>
            </a:r>
          </a:p>
          <a:p>
            <a:pPr lvl="2"/>
            <a:r>
              <a:rPr lang="en-US" sz="2800" dirty="0">
                <a:latin typeface="+mj-lt"/>
              </a:rPr>
              <a:t>Variable size (nonparametric): Can model any function</a:t>
            </a:r>
          </a:p>
          <a:p>
            <a:endParaRPr lang="en-US" dirty="0"/>
          </a:p>
        </p:txBody>
      </p:sp>
    </p:spTree>
    <p:extLst>
      <p:ext uri="{BB962C8B-B14F-4D97-AF65-F5344CB8AC3E}">
        <p14:creationId xmlns:p14="http://schemas.microsoft.com/office/powerpoint/2010/main" val="742570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sz="4000" dirty="0">
                <a:solidFill>
                  <a:srgbClr val="CD0000"/>
                </a:solidFill>
              </a:rPr>
              <a:t>Boosting</a:t>
            </a:r>
          </a:p>
        </p:txBody>
      </p:sp>
      <p:sp>
        <p:nvSpPr>
          <p:cNvPr id="53251" name="Rectangle 3"/>
          <p:cNvSpPr>
            <a:spLocks noGrp="1" noChangeArrowheads="1"/>
          </p:cNvSpPr>
          <p:nvPr>
            <p:ph type="body" idx="1"/>
          </p:nvPr>
        </p:nvSpPr>
        <p:spPr/>
        <p:txBody>
          <a:bodyPr/>
          <a:lstStyle/>
          <a:p>
            <a:r>
              <a:rPr lang="en-US" dirty="0">
                <a:latin typeface="+mj-lt"/>
              </a:rPr>
              <a:t>Each predictor is created by using a biased sample of the training data</a:t>
            </a:r>
          </a:p>
          <a:p>
            <a:pPr lvl="1"/>
            <a:r>
              <a:rPr lang="en-US" dirty="0">
                <a:latin typeface="+mj-lt"/>
              </a:rPr>
              <a:t>Instances (training examples) with high error are weighted higher than those with lower error</a:t>
            </a:r>
          </a:p>
          <a:p>
            <a:r>
              <a:rPr lang="en-US" dirty="0">
                <a:latin typeface="+mj-lt"/>
              </a:rPr>
              <a:t>Difficult instances get more attention</a:t>
            </a:r>
          </a:p>
        </p:txBody>
      </p:sp>
    </p:spTree>
    <p:extLst>
      <p:ext uri="{BB962C8B-B14F-4D97-AF65-F5344CB8AC3E}">
        <p14:creationId xmlns:p14="http://schemas.microsoft.com/office/powerpoint/2010/main" val="41578319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2"/>
          <p:cNvSpPr>
            <a:spLocks noGrp="1"/>
          </p:cNvSpPr>
          <p:nvPr>
            <p:ph idx="4294967295"/>
          </p:nvPr>
        </p:nvSpPr>
        <p:spPr>
          <a:xfrm>
            <a:off x="1981199" y="1600201"/>
            <a:ext cx="9363075" cy="4525963"/>
          </a:xfrm>
        </p:spPr>
        <p:txBody>
          <a:bodyPr/>
          <a:lstStyle/>
          <a:p>
            <a:pPr marL="0" indent="0">
              <a:buNone/>
            </a:pPr>
            <a:r>
              <a:rPr lang="en-US" altLang="en-US" dirty="0">
                <a:latin typeface="+mj-lt"/>
                <a:ea typeface="ＭＳ Ｐゴシック" panose="020B0600070205080204" pitchFamily="34" charset="-128"/>
                <a:cs typeface="Arial" panose="020B0604020202020204" pitchFamily="34" charset="0"/>
              </a:rPr>
              <a:t>Ensemble learning is a machine learning paradigm where multiple learners are trained to solve the same problem. In contrast to ordinary machine learning approaches which try to learn one hypothesis from training data, ensemble methods try to construct a set of hypotheses and combine them to use.</a:t>
            </a:r>
            <a:endParaRPr lang="en-US" altLang="en-US" b="1" dirty="0">
              <a:latin typeface="+mj-lt"/>
              <a:ea typeface="ＭＳ Ｐゴシック" panose="020B0600070205080204" pitchFamily="34" charset="-128"/>
              <a:cs typeface="Arial" panose="020B0604020202020204" pitchFamily="34" charset="0"/>
            </a:endParaRPr>
          </a:p>
          <a:p>
            <a:pPr eaLnBrk="1" hangingPunct="1"/>
            <a:endParaRPr lang="en-US" altLang="en-US" dirty="0">
              <a:latin typeface="Arial" panose="020B0604020202020204" pitchFamily="34" charset="0"/>
              <a:ea typeface="ＭＳ Ｐゴシック" panose="020B0600070205080204" pitchFamily="34" charset="-128"/>
              <a:cs typeface="Arial" panose="020B0604020202020204" pitchFamily="34" charset="0"/>
            </a:endParaRPr>
          </a:p>
        </p:txBody>
      </p:sp>
      <p:sp>
        <p:nvSpPr>
          <p:cNvPr id="4" name="Title 1"/>
          <p:cNvSpPr txBox="1">
            <a:spLocks/>
          </p:cNvSpPr>
          <p:nvPr/>
        </p:nvSpPr>
        <p:spPr>
          <a:xfrm>
            <a:off x="1490662" y="476251"/>
            <a:ext cx="8229600" cy="563563"/>
          </a:xfrm>
          <a:prstGeom prst="rect">
            <a:avLst/>
          </a:prstGeom>
        </p:spPr>
        <p:txBody>
          <a:bodyPr anchor="ctr"/>
          <a:lstStyle/>
          <a:p>
            <a:pPr>
              <a:defRPr/>
            </a:pPr>
            <a:r>
              <a:rPr lang="en-US" sz="4000" dirty="0">
                <a:solidFill>
                  <a:srgbClr val="CD0000"/>
                </a:solidFill>
                <a:latin typeface="+mj-lt"/>
                <a:ea typeface="+mj-ea"/>
                <a:cs typeface="+mj-cs"/>
              </a:rPr>
              <a:t>Ensemble Learning</a:t>
            </a:r>
          </a:p>
        </p:txBody>
      </p:sp>
    </p:spTree>
    <p:extLst>
      <p:ext uri="{BB962C8B-B14F-4D97-AF65-F5344CB8AC3E}">
        <p14:creationId xmlns:p14="http://schemas.microsoft.com/office/powerpoint/2010/main" val="31642078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a:bodyPr>
          <a:lstStyle/>
          <a:p>
            <a:r>
              <a:rPr lang="en-US" altLang="en-US" sz="4000" dirty="0">
                <a:solidFill>
                  <a:srgbClr val="CD0000"/>
                </a:solidFill>
                <a:ea typeface="ＭＳ Ｐゴシック" panose="020B0600070205080204" pitchFamily="34" charset="-128"/>
                <a:cs typeface="Arial" panose="020B0604020202020204" pitchFamily="34" charset="0"/>
              </a:rPr>
              <a:t>What is Ensemble Learning?</a:t>
            </a:r>
          </a:p>
        </p:txBody>
      </p:sp>
      <p:sp>
        <p:nvSpPr>
          <p:cNvPr id="24579" name="Rectangle 3"/>
          <p:cNvSpPr>
            <a:spLocks noGrp="1" noChangeArrowheads="1"/>
          </p:cNvSpPr>
          <p:nvPr>
            <p:ph type="body" idx="1"/>
          </p:nvPr>
        </p:nvSpPr>
        <p:spPr>
          <a:xfrm>
            <a:off x="1733550" y="1924050"/>
            <a:ext cx="8077200" cy="4495800"/>
          </a:xfrm>
        </p:spPr>
        <p:txBody>
          <a:bodyPr/>
          <a:lstStyle/>
          <a:p>
            <a:r>
              <a:rPr lang="en-US" altLang="en-US" b="1" dirty="0">
                <a:latin typeface="+mj-lt"/>
                <a:ea typeface="ＭＳ Ｐゴシック" panose="020B0600070205080204" pitchFamily="34" charset="-128"/>
                <a:cs typeface="Arial" panose="020B0604020202020204" pitchFamily="34" charset="0"/>
              </a:rPr>
              <a:t>Ensemble:</a:t>
            </a:r>
            <a:r>
              <a:rPr lang="en-US" altLang="en-US" dirty="0">
                <a:latin typeface="+mj-lt"/>
                <a:ea typeface="ＭＳ Ｐゴシック" panose="020B0600070205080204" pitchFamily="34" charset="-128"/>
                <a:cs typeface="Arial" panose="020B0604020202020204" pitchFamily="34" charset="0"/>
              </a:rPr>
              <a:t> collection of base learners</a:t>
            </a:r>
          </a:p>
          <a:p>
            <a:pPr lvl="1"/>
            <a:r>
              <a:rPr lang="en-US" altLang="en-US" dirty="0">
                <a:latin typeface="+mj-lt"/>
                <a:ea typeface="ＭＳ Ｐゴシック" panose="020B0600070205080204" pitchFamily="34" charset="-128"/>
                <a:cs typeface="Arial" panose="020B0604020202020204" pitchFamily="34" charset="0"/>
              </a:rPr>
              <a:t>Each learns the target function</a:t>
            </a:r>
          </a:p>
          <a:p>
            <a:pPr lvl="1"/>
            <a:r>
              <a:rPr lang="en-US" altLang="en-US" dirty="0">
                <a:latin typeface="+mj-lt"/>
                <a:ea typeface="ＭＳ Ｐゴシック" panose="020B0600070205080204" pitchFamily="34" charset="-128"/>
                <a:cs typeface="Arial" panose="020B0604020202020204" pitchFamily="34" charset="0"/>
              </a:rPr>
              <a:t>Combine their outputs for a final predication</a:t>
            </a:r>
          </a:p>
          <a:p>
            <a:pPr lvl="1"/>
            <a:r>
              <a:rPr lang="en-US" altLang="en-US" dirty="0">
                <a:latin typeface="+mj-lt"/>
                <a:ea typeface="ＭＳ Ｐゴシック" panose="020B0600070205080204" pitchFamily="34" charset="-128"/>
                <a:cs typeface="Arial" panose="020B0604020202020204" pitchFamily="34" charset="0"/>
              </a:rPr>
              <a:t>Often called “meta-learning”</a:t>
            </a:r>
          </a:p>
          <a:p>
            <a:r>
              <a:rPr lang="en-US" altLang="en-US" dirty="0">
                <a:latin typeface="+mj-lt"/>
                <a:ea typeface="ＭＳ Ｐゴシック" panose="020B0600070205080204" pitchFamily="34" charset="-128"/>
                <a:cs typeface="Arial" panose="020B0604020202020204" pitchFamily="34" charset="0"/>
              </a:rPr>
              <a:t>How can you get </a:t>
            </a:r>
            <a:r>
              <a:rPr lang="en-US" altLang="en-US" b="1" dirty="0">
                <a:latin typeface="+mj-lt"/>
                <a:ea typeface="ＭＳ Ｐゴシック" panose="020B0600070205080204" pitchFamily="34" charset="-128"/>
                <a:cs typeface="Arial" panose="020B0604020202020204" pitchFamily="34" charset="0"/>
              </a:rPr>
              <a:t>different</a:t>
            </a:r>
            <a:r>
              <a:rPr lang="en-US" altLang="en-US" dirty="0">
                <a:latin typeface="+mj-lt"/>
                <a:ea typeface="ＭＳ Ｐゴシック" panose="020B0600070205080204" pitchFamily="34" charset="-128"/>
                <a:cs typeface="Arial" panose="020B0604020202020204" pitchFamily="34" charset="0"/>
              </a:rPr>
              <a:t> learners?</a:t>
            </a:r>
          </a:p>
          <a:p>
            <a:r>
              <a:rPr lang="en-US" altLang="en-US" dirty="0">
                <a:latin typeface="+mj-lt"/>
                <a:ea typeface="ＭＳ Ｐゴシック" panose="020B0600070205080204" pitchFamily="34" charset="-128"/>
                <a:cs typeface="Arial" panose="020B0604020202020204" pitchFamily="34" charset="0"/>
              </a:rPr>
              <a:t>How can you </a:t>
            </a:r>
            <a:r>
              <a:rPr lang="en-US" altLang="en-US" b="1" dirty="0">
                <a:latin typeface="+mj-lt"/>
                <a:ea typeface="ＭＳ Ｐゴシック" panose="020B0600070205080204" pitchFamily="34" charset="-128"/>
                <a:cs typeface="Arial" panose="020B0604020202020204" pitchFamily="34" charset="0"/>
              </a:rPr>
              <a:t>combine</a:t>
            </a:r>
            <a:r>
              <a:rPr lang="en-US" altLang="en-US" dirty="0">
                <a:latin typeface="+mj-lt"/>
                <a:ea typeface="ＭＳ Ｐゴシック" panose="020B0600070205080204" pitchFamily="34" charset="-128"/>
                <a:cs typeface="Arial" panose="020B0604020202020204" pitchFamily="34" charset="0"/>
              </a:rPr>
              <a:t> learners?</a:t>
            </a:r>
          </a:p>
          <a:p>
            <a:endParaRPr lang="en-US" altLang="en-US" dirty="0">
              <a:latin typeface="+mj-lt"/>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1778666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Content Placeholder 2"/>
          <p:cNvSpPr>
            <a:spLocks noGrp="1"/>
          </p:cNvSpPr>
          <p:nvPr>
            <p:ph idx="4294967295"/>
          </p:nvPr>
        </p:nvSpPr>
        <p:spPr>
          <a:xfrm>
            <a:off x="2133600" y="1295401"/>
            <a:ext cx="8305800" cy="4678363"/>
          </a:xfrm>
        </p:spPr>
        <p:txBody>
          <a:bodyPr/>
          <a:lstStyle/>
          <a:p>
            <a:pPr eaLnBrk="1" hangingPunct="1"/>
            <a:r>
              <a:rPr lang="en-US" altLang="en-US" sz="2400" dirty="0">
                <a:latin typeface="+mj-lt"/>
                <a:ea typeface="ＭＳ Ｐゴシック" panose="020B0600070205080204" pitchFamily="34" charset="-128"/>
                <a:cs typeface="Arial" panose="020B0604020202020204" pitchFamily="34" charset="0"/>
              </a:rPr>
              <a:t>Let </a:t>
            </a:r>
            <a:r>
              <a:rPr lang="en-US" altLang="en-US" sz="2400" b="1" dirty="0">
                <a:latin typeface="+mj-lt"/>
                <a:ea typeface="ＭＳ Ｐゴシック" panose="020B0600070205080204" pitchFamily="34" charset="-128"/>
                <a:cs typeface="Arial" panose="020B0604020202020204" pitchFamily="34" charset="0"/>
              </a:rPr>
              <a:t>p</a:t>
            </a:r>
            <a:r>
              <a:rPr lang="en-US" altLang="en-US" sz="2400" dirty="0">
                <a:latin typeface="+mj-lt"/>
                <a:ea typeface="ＭＳ Ｐゴシック" panose="020B0600070205080204" pitchFamily="34" charset="-128"/>
                <a:cs typeface="Arial" panose="020B0604020202020204" pitchFamily="34" charset="0"/>
              </a:rPr>
              <a:t> be the probability that a classifier makes an error</a:t>
            </a:r>
          </a:p>
          <a:p>
            <a:pPr eaLnBrk="1" hangingPunct="1"/>
            <a:r>
              <a:rPr lang="en-US" altLang="en-US" sz="2400" dirty="0">
                <a:latin typeface="+mj-lt"/>
                <a:ea typeface="ＭＳ Ｐゴシック" panose="020B0600070205080204" pitchFamily="34" charset="-128"/>
                <a:cs typeface="Arial" panose="020B0604020202020204" pitchFamily="34" charset="0"/>
              </a:rPr>
              <a:t>Assume that classifier errors are independent </a:t>
            </a:r>
          </a:p>
          <a:p>
            <a:pPr eaLnBrk="1" hangingPunct="1"/>
            <a:r>
              <a:rPr lang="en-US" altLang="en-US" sz="2400" dirty="0">
                <a:latin typeface="+mj-lt"/>
                <a:ea typeface="ＭＳ Ｐゴシック" panose="020B0600070205080204" pitchFamily="34" charset="-128"/>
                <a:cs typeface="Arial" panose="020B0604020202020204" pitchFamily="34" charset="0"/>
              </a:rPr>
              <a:t>The probability that </a:t>
            </a:r>
            <a:r>
              <a:rPr lang="en-US" altLang="en-US" sz="2400" b="1" dirty="0">
                <a:latin typeface="+mj-lt"/>
                <a:ea typeface="ＭＳ Ｐゴシック" panose="020B0600070205080204" pitchFamily="34" charset="-128"/>
                <a:cs typeface="Arial" panose="020B0604020202020204" pitchFamily="34" charset="0"/>
              </a:rPr>
              <a:t>k</a:t>
            </a:r>
            <a:r>
              <a:rPr lang="en-US" altLang="en-US" sz="2400" dirty="0">
                <a:latin typeface="+mj-lt"/>
                <a:ea typeface="ＭＳ Ｐゴシック" panose="020B0600070205080204" pitchFamily="34" charset="-128"/>
                <a:cs typeface="Arial" panose="020B0604020202020204" pitchFamily="34" charset="0"/>
              </a:rPr>
              <a:t> of the </a:t>
            </a:r>
            <a:r>
              <a:rPr lang="en-US" altLang="en-US" sz="2400" b="1" dirty="0">
                <a:latin typeface="+mj-lt"/>
                <a:ea typeface="ＭＳ Ｐゴシック" panose="020B0600070205080204" pitchFamily="34" charset="-128"/>
                <a:cs typeface="Arial" panose="020B0604020202020204" pitchFamily="34" charset="0"/>
              </a:rPr>
              <a:t>n</a:t>
            </a:r>
            <a:r>
              <a:rPr lang="en-US" altLang="en-US" sz="2400" dirty="0">
                <a:latin typeface="+mj-lt"/>
                <a:ea typeface="ＭＳ Ｐゴシック" panose="020B0600070205080204" pitchFamily="34" charset="-128"/>
                <a:cs typeface="Arial" panose="020B0604020202020204" pitchFamily="34" charset="0"/>
              </a:rPr>
              <a:t> classifiers make an error is:</a:t>
            </a:r>
          </a:p>
          <a:p>
            <a:pPr eaLnBrk="1" hangingPunct="1"/>
            <a:endParaRPr lang="en-US" altLang="en-US" sz="2400" dirty="0">
              <a:latin typeface="+mj-lt"/>
              <a:ea typeface="ＭＳ Ｐゴシック" panose="020B0600070205080204" pitchFamily="34" charset="-128"/>
              <a:cs typeface="Arial" panose="020B0604020202020204" pitchFamily="34" charset="0"/>
            </a:endParaRPr>
          </a:p>
          <a:p>
            <a:pPr eaLnBrk="1" hangingPunct="1"/>
            <a:endParaRPr lang="en-US" altLang="en-US" sz="2400" dirty="0">
              <a:latin typeface="+mj-lt"/>
              <a:ea typeface="ＭＳ Ｐゴシック" panose="020B0600070205080204" pitchFamily="34" charset="-128"/>
              <a:cs typeface="Arial" panose="020B0604020202020204" pitchFamily="34" charset="0"/>
            </a:endParaRPr>
          </a:p>
          <a:p>
            <a:pPr eaLnBrk="1" hangingPunct="1"/>
            <a:endParaRPr lang="en-US" altLang="en-US" sz="2400" dirty="0">
              <a:latin typeface="+mj-lt"/>
              <a:ea typeface="ＭＳ Ｐゴシック" panose="020B0600070205080204" pitchFamily="34" charset="-128"/>
              <a:cs typeface="Arial" panose="020B0604020202020204" pitchFamily="34" charset="0"/>
            </a:endParaRPr>
          </a:p>
          <a:p>
            <a:pPr eaLnBrk="1" hangingPunct="1"/>
            <a:r>
              <a:rPr lang="en-US" altLang="en-US" sz="2400" dirty="0">
                <a:latin typeface="+mj-lt"/>
                <a:ea typeface="ＭＳ Ｐゴシック" panose="020B0600070205080204" pitchFamily="34" charset="-128"/>
                <a:cs typeface="Arial" panose="020B0604020202020204" pitchFamily="34" charset="0"/>
              </a:rPr>
              <a:t>Therefore the probability that a majority vote classifier is in error is:</a:t>
            </a:r>
          </a:p>
          <a:p>
            <a:pPr eaLnBrk="1" hangingPunct="1"/>
            <a:endParaRPr lang="en-US" altLang="en-US" sz="2400" dirty="0">
              <a:latin typeface="+mj-lt"/>
              <a:ea typeface="ＭＳ Ｐゴシック" panose="020B0600070205080204" pitchFamily="34" charset="-128"/>
              <a:cs typeface="Arial" panose="020B0604020202020204" pitchFamily="34" charset="0"/>
            </a:endParaRPr>
          </a:p>
        </p:txBody>
      </p:sp>
      <p:sp>
        <p:nvSpPr>
          <p:cNvPr id="4" name="Title 1"/>
          <p:cNvSpPr txBox="1">
            <a:spLocks/>
          </p:cNvSpPr>
          <p:nvPr/>
        </p:nvSpPr>
        <p:spPr>
          <a:xfrm>
            <a:off x="1562100" y="379414"/>
            <a:ext cx="8229600" cy="563563"/>
          </a:xfrm>
          <a:prstGeom prst="rect">
            <a:avLst/>
          </a:prstGeom>
        </p:spPr>
        <p:txBody>
          <a:bodyPr anchor="ctr"/>
          <a:lstStyle/>
          <a:p>
            <a:pPr>
              <a:defRPr/>
            </a:pPr>
            <a:r>
              <a:rPr lang="en-US" sz="4000" dirty="0">
                <a:solidFill>
                  <a:srgbClr val="CD0000"/>
                </a:solidFill>
                <a:latin typeface="+mj-lt"/>
                <a:ea typeface="+mj-ea"/>
                <a:cs typeface="+mj-cs"/>
              </a:rPr>
              <a:t>Majority Vote Model</a:t>
            </a:r>
          </a:p>
        </p:txBody>
      </p:sp>
      <p:graphicFrame>
        <p:nvGraphicFramePr>
          <p:cNvPr id="20482" name="Object 2"/>
          <p:cNvGraphicFramePr>
            <a:graphicFrameLocks noChangeAspect="1"/>
          </p:cNvGraphicFramePr>
          <p:nvPr/>
        </p:nvGraphicFramePr>
        <p:xfrm>
          <a:off x="4648201" y="2819401"/>
          <a:ext cx="2339975" cy="1065213"/>
        </p:xfrm>
        <a:graphic>
          <a:graphicData uri="http://schemas.openxmlformats.org/presentationml/2006/ole">
            <mc:AlternateContent xmlns:mc="http://schemas.openxmlformats.org/markup-compatibility/2006">
              <mc:Choice xmlns:v="urn:schemas-microsoft-com:vml" Requires="v">
                <p:oleObj spid="_x0000_s145445" name="Equation" r:id="rId4" imgW="1028700" imgH="584200" progId="Equation.3">
                  <p:embed/>
                </p:oleObj>
              </mc:Choice>
              <mc:Fallback>
                <p:oleObj name="Equation" r:id="rId4" imgW="1028700" imgH="584200" progId="Equation.3">
                  <p:embed/>
                  <p:pic>
                    <p:nvPicPr>
                      <p:cNvPr id="2048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1" y="2819401"/>
                        <a:ext cx="2339975" cy="106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0483" name="Object 3"/>
          <p:cNvGraphicFramePr>
            <a:graphicFrameLocks noChangeAspect="1"/>
          </p:cNvGraphicFramePr>
          <p:nvPr/>
        </p:nvGraphicFramePr>
        <p:xfrm>
          <a:off x="4419601" y="4800601"/>
          <a:ext cx="2974975" cy="1065213"/>
        </p:xfrm>
        <a:graphic>
          <a:graphicData uri="http://schemas.openxmlformats.org/presentationml/2006/ole">
            <mc:AlternateContent xmlns:mc="http://schemas.openxmlformats.org/markup-compatibility/2006">
              <mc:Choice xmlns:v="urn:schemas-microsoft-com:vml" Requires="v">
                <p:oleObj spid="_x0000_s145446" name="Equation" r:id="rId6" imgW="1308100" imgH="584200" progId="Equation.3">
                  <p:embed/>
                </p:oleObj>
              </mc:Choice>
              <mc:Fallback>
                <p:oleObj name="Equation" r:id="rId6" imgW="1308100" imgH="584200" progId="Equation.3">
                  <p:embed/>
                  <p:pic>
                    <p:nvPicPr>
                      <p:cNvPr id="2048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1" y="4800601"/>
                        <a:ext cx="2974975" cy="1065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0101920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938212" y="274638"/>
            <a:ext cx="8229600" cy="1020762"/>
          </a:xfrm>
        </p:spPr>
        <p:txBody>
          <a:bodyPr>
            <a:normAutofit/>
          </a:bodyPr>
          <a:lstStyle/>
          <a:p>
            <a:pPr eaLnBrk="1" hangingPunct="1"/>
            <a:r>
              <a:rPr lang="en-US" altLang="en-US" sz="4000" dirty="0">
                <a:solidFill>
                  <a:srgbClr val="CD0000"/>
                </a:solidFill>
                <a:ea typeface="ＭＳ Ｐゴシック" panose="020B0600070205080204" pitchFamily="34" charset="-128"/>
                <a:cs typeface="Arial" panose="020B0604020202020204" pitchFamily="34" charset="0"/>
              </a:rPr>
              <a:t>Value of Ensembles</a:t>
            </a:r>
          </a:p>
        </p:txBody>
      </p:sp>
      <p:sp>
        <p:nvSpPr>
          <p:cNvPr id="22531" name="Rectangle 3"/>
          <p:cNvSpPr>
            <a:spLocks noGrp="1" noChangeArrowheads="1"/>
          </p:cNvSpPr>
          <p:nvPr>
            <p:ph type="body" idx="1"/>
          </p:nvPr>
        </p:nvSpPr>
        <p:spPr>
          <a:xfrm>
            <a:off x="1295399" y="1295400"/>
            <a:ext cx="9020175" cy="4910138"/>
          </a:xfrm>
        </p:spPr>
        <p:txBody>
          <a:bodyPr>
            <a:normAutofit lnSpcReduction="10000"/>
          </a:bodyPr>
          <a:lstStyle/>
          <a:p>
            <a:pPr eaLnBrk="1" hangingPunct="1">
              <a:lnSpc>
                <a:spcPct val="90000"/>
              </a:lnSpc>
            </a:pPr>
            <a:r>
              <a:rPr lang="en-US" altLang="en-US" dirty="0">
                <a:solidFill>
                  <a:srgbClr val="CD0000"/>
                </a:solidFill>
                <a:latin typeface="+mj-lt"/>
                <a:ea typeface="ＭＳ Ｐゴシック" panose="020B0600070205080204" pitchFamily="34" charset="-128"/>
                <a:cs typeface="Arial" panose="020B0604020202020204" pitchFamily="34" charset="0"/>
                <a:hlinkClick r:id="rId3"/>
              </a:rPr>
              <a:t>“No Free Lunch” Theorem</a:t>
            </a:r>
            <a:endParaRPr lang="en-US" altLang="en-US" dirty="0">
              <a:solidFill>
                <a:srgbClr val="CD0000"/>
              </a:solidFill>
              <a:latin typeface="+mj-lt"/>
              <a:ea typeface="ＭＳ Ｐゴシック" panose="020B0600070205080204" pitchFamily="34" charset="-128"/>
              <a:cs typeface="Arial" panose="020B0604020202020204" pitchFamily="34" charset="0"/>
            </a:endParaRPr>
          </a:p>
          <a:p>
            <a:pPr lvl="1" eaLnBrk="1" hangingPunct="1">
              <a:lnSpc>
                <a:spcPct val="90000"/>
              </a:lnSpc>
            </a:pPr>
            <a:r>
              <a:rPr lang="en-US" altLang="en-US" sz="2800" dirty="0">
                <a:latin typeface="+mj-lt"/>
                <a:ea typeface="ＭＳ Ｐゴシック" panose="020B0600070205080204" pitchFamily="34" charset="-128"/>
                <a:cs typeface="Arial" panose="020B0604020202020204" pitchFamily="34" charset="0"/>
              </a:rPr>
              <a:t>No single algorithm wins all the time!</a:t>
            </a:r>
          </a:p>
          <a:p>
            <a:pPr lvl="1" eaLnBrk="1" hangingPunct="1">
              <a:lnSpc>
                <a:spcPct val="90000"/>
              </a:lnSpc>
            </a:pPr>
            <a:endParaRPr lang="en-US" altLang="en-US" sz="2800" dirty="0">
              <a:latin typeface="+mj-lt"/>
              <a:ea typeface="ＭＳ Ｐゴシック" panose="020B0600070205080204" pitchFamily="34" charset="-128"/>
              <a:cs typeface="Arial" panose="020B0604020202020204" pitchFamily="34" charset="0"/>
            </a:endParaRPr>
          </a:p>
          <a:p>
            <a:pPr eaLnBrk="1" hangingPunct="1">
              <a:lnSpc>
                <a:spcPct val="90000"/>
              </a:lnSpc>
            </a:pPr>
            <a:r>
              <a:rPr lang="en-US" altLang="en-US" dirty="0">
                <a:latin typeface="+mj-lt"/>
                <a:ea typeface="ＭＳ Ｐゴシック" panose="020B0600070205080204" pitchFamily="34" charset="-128"/>
                <a:cs typeface="Arial" panose="020B0604020202020204" pitchFamily="34" charset="0"/>
              </a:rPr>
              <a:t>When combing multiple independent decisions, each of which is at least more accurate than random guessing, random errors cancel each other out and correct decisions are reinforced</a:t>
            </a:r>
          </a:p>
          <a:p>
            <a:pPr eaLnBrk="1" hangingPunct="1">
              <a:lnSpc>
                <a:spcPct val="90000"/>
              </a:lnSpc>
            </a:pPr>
            <a:endParaRPr lang="en-US" altLang="en-US" dirty="0">
              <a:latin typeface="+mj-lt"/>
              <a:ea typeface="ＭＳ Ｐゴシック" panose="020B0600070205080204" pitchFamily="34" charset="-128"/>
              <a:cs typeface="Arial" panose="020B0604020202020204" pitchFamily="34" charset="0"/>
            </a:endParaRPr>
          </a:p>
          <a:p>
            <a:pPr eaLnBrk="1" hangingPunct="1">
              <a:lnSpc>
                <a:spcPct val="90000"/>
              </a:lnSpc>
            </a:pPr>
            <a:r>
              <a:rPr lang="en-US" altLang="en-US" dirty="0">
                <a:latin typeface="+mj-lt"/>
                <a:ea typeface="ＭＳ Ｐゴシック" panose="020B0600070205080204" pitchFamily="34" charset="-128"/>
                <a:cs typeface="Arial" panose="020B0604020202020204" pitchFamily="34" charset="0"/>
              </a:rPr>
              <a:t>Human ensembles are demonstrably better</a:t>
            </a:r>
          </a:p>
          <a:p>
            <a:pPr lvl="1" eaLnBrk="1" hangingPunct="1">
              <a:lnSpc>
                <a:spcPct val="90000"/>
              </a:lnSpc>
            </a:pPr>
            <a:r>
              <a:rPr lang="en-US" altLang="en-US" sz="2800" dirty="0">
                <a:latin typeface="+mj-lt"/>
                <a:ea typeface="ＭＳ Ｐゴシック" panose="020B0600070205080204" pitchFamily="34" charset="-128"/>
                <a:cs typeface="Arial" panose="020B0604020202020204" pitchFamily="34" charset="0"/>
                <a:hlinkClick r:id="rId4"/>
              </a:rPr>
              <a:t>How many jelly beans are in the jar?</a:t>
            </a:r>
            <a:endParaRPr lang="en-US" altLang="en-US" sz="2800" dirty="0">
              <a:latin typeface="+mj-lt"/>
              <a:ea typeface="ＭＳ Ｐゴシック" panose="020B0600070205080204" pitchFamily="34" charset="-128"/>
              <a:cs typeface="Arial" panose="020B0604020202020204" pitchFamily="34" charset="0"/>
            </a:endParaRPr>
          </a:p>
          <a:p>
            <a:pPr lvl="1" eaLnBrk="1" hangingPunct="1">
              <a:lnSpc>
                <a:spcPct val="90000"/>
              </a:lnSpc>
            </a:pPr>
            <a:r>
              <a:rPr lang="en-US" altLang="en-US" sz="2800" dirty="0">
                <a:latin typeface="+mj-lt"/>
                <a:ea typeface="ＭＳ Ｐゴシック" panose="020B0600070205080204" pitchFamily="34" charset="-128"/>
                <a:cs typeface="Arial" panose="020B0604020202020204" pitchFamily="34" charset="0"/>
              </a:rPr>
              <a:t>Who Wants to be a Millionaire:  “Ask the audience”</a:t>
            </a:r>
          </a:p>
          <a:p>
            <a:pPr eaLnBrk="1" hangingPunct="1">
              <a:lnSpc>
                <a:spcPct val="90000"/>
              </a:lnSpc>
            </a:pPr>
            <a:endParaRPr lang="en-US" altLang="en-US" sz="2400" dirty="0">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8822481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a:xfrm>
            <a:off x="1000125" y="87312"/>
            <a:ext cx="7848600" cy="1143000"/>
          </a:xfrm>
        </p:spPr>
        <p:txBody>
          <a:bodyPr>
            <a:normAutofit/>
          </a:bodyPr>
          <a:lstStyle/>
          <a:p>
            <a:pPr eaLnBrk="1" hangingPunct="1"/>
            <a:r>
              <a:rPr lang="en-US" altLang="en-US" sz="4000" dirty="0">
                <a:solidFill>
                  <a:srgbClr val="CD0000"/>
                </a:solidFill>
                <a:ea typeface="ＭＳ Ｐゴシック" panose="020B0600070205080204" pitchFamily="34" charset="-128"/>
                <a:cs typeface="Arial" panose="020B0604020202020204" pitchFamily="34" charset="0"/>
              </a:rPr>
              <a:t>Ensemble Method1: Bagging</a:t>
            </a:r>
          </a:p>
        </p:txBody>
      </p:sp>
      <p:sp>
        <p:nvSpPr>
          <p:cNvPr id="26628" name="Rectangle 3"/>
          <p:cNvSpPr>
            <a:spLocks noGrp="1" noChangeArrowheads="1"/>
          </p:cNvSpPr>
          <p:nvPr>
            <p:ph type="body" idx="1"/>
          </p:nvPr>
        </p:nvSpPr>
        <p:spPr>
          <a:xfrm>
            <a:off x="1828800" y="1219200"/>
            <a:ext cx="8610600" cy="3048000"/>
          </a:xfrm>
        </p:spPr>
        <p:txBody>
          <a:bodyPr/>
          <a:lstStyle/>
          <a:p>
            <a:pPr eaLnBrk="1" hangingPunct="1">
              <a:lnSpc>
                <a:spcPct val="90000"/>
              </a:lnSpc>
            </a:pPr>
            <a:r>
              <a:rPr lang="en-US" altLang="en-US" sz="2400" dirty="0">
                <a:latin typeface="+mj-lt"/>
                <a:ea typeface="ＭＳ Ｐゴシック" panose="020B0600070205080204" pitchFamily="34" charset="-128"/>
                <a:cs typeface="Arial" panose="020B0604020202020204" pitchFamily="34" charset="0"/>
              </a:rPr>
              <a:t>Create ensembles by “bootstrap aggregation”, i.e., repeatedly randomly re-sampling training data</a:t>
            </a:r>
          </a:p>
          <a:p>
            <a:pPr eaLnBrk="1" hangingPunct="1">
              <a:lnSpc>
                <a:spcPct val="90000"/>
              </a:lnSpc>
            </a:pPr>
            <a:endParaRPr lang="en-US" altLang="en-US" sz="2400" dirty="0">
              <a:latin typeface="+mj-lt"/>
              <a:ea typeface="ＭＳ Ｐゴシック" panose="020B0600070205080204" pitchFamily="34" charset="-128"/>
              <a:cs typeface="Arial" panose="020B0604020202020204" pitchFamily="34" charset="0"/>
            </a:endParaRPr>
          </a:p>
          <a:p>
            <a:pPr eaLnBrk="1" hangingPunct="1">
              <a:lnSpc>
                <a:spcPct val="90000"/>
              </a:lnSpc>
            </a:pPr>
            <a:r>
              <a:rPr lang="en-US" altLang="en-US" sz="2400" dirty="0">
                <a:latin typeface="+mj-lt"/>
                <a:ea typeface="ＭＳ Ｐゴシック" panose="020B0600070205080204" pitchFamily="34" charset="-128"/>
                <a:cs typeface="Arial" panose="020B0604020202020204" pitchFamily="34" charset="0"/>
              </a:rPr>
              <a:t>Bootstrap: draw </a:t>
            </a:r>
            <a:r>
              <a:rPr lang="en-US" altLang="en-US" sz="2400" i="1" dirty="0">
                <a:latin typeface="+mj-lt"/>
                <a:ea typeface="ＭＳ Ｐゴシック" panose="020B0600070205080204" pitchFamily="34" charset="-128"/>
                <a:cs typeface="Times New Roman" panose="02020603050405020304" pitchFamily="18" charset="0"/>
              </a:rPr>
              <a:t>n</a:t>
            </a:r>
            <a:r>
              <a:rPr lang="en-US" altLang="en-US" sz="2400" dirty="0">
                <a:latin typeface="+mj-lt"/>
                <a:ea typeface="ＭＳ Ｐゴシック" panose="020B0600070205080204" pitchFamily="34" charset="-128"/>
                <a:cs typeface="Arial" panose="020B0604020202020204" pitchFamily="34" charset="0"/>
              </a:rPr>
              <a:t> items from </a:t>
            </a:r>
            <a:r>
              <a:rPr lang="en-US" altLang="en-US" sz="2400" b="1" i="1" dirty="0">
                <a:latin typeface="+mj-lt"/>
                <a:ea typeface="ＭＳ Ｐゴシック" panose="020B0600070205080204" pitchFamily="34" charset="-128"/>
                <a:cs typeface="Times New Roman" panose="02020603050405020304" pitchFamily="18" charset="0"/>
              </a:rPr>
              <a:t>X</a:t>
            </a:r>
            <a:r>
              <a:rPr lang="en-US" altLang="en-US" sz="2400" dirty="0">
                <a:latin typeface="+mj-lt"/>
                <a:ea typeface="ＭＳ Ｐゴシック" panose="020B0600070205080204" pitchFamily="34" charset="-128"/>
                <a:cs typeface="Arial" panose="020B0604020202020204" pitchFamily="34" charset="0"/>
              </a:rPr>
              <a:t> with replacement</a:t>
            </a:r>
          </a:p>
          <a:p>
            <a:pPr eaLnBrk="1" hangingPunct="1">
              <a:lnSpc>
                <a:spcPct val="90000"/>
              </a:lnSpc>
            </a:pPr>
            <a:endParaRPr lang="en-US" altLang="en-US" dirty="0">
              <a:latin typeface="+mj-lt"/>
              <a:ea typeface="ＭＳ Ｐゴシック" panose="020B0600070205080204" pitchFamily="34" charset="-128"/>
              <a:cs typeface="Arial" panose="020B0604020202020204" pitchFamily="34" charset="0"/>
            </a:endParaRPr>
          </a:p>
        </p:txBody>
      </p:sp>
      <p:sp>
        <p:nvSpPr>
          <p:cNvPr id="26629" name="TextBox 5"/>
          <p:cNvSpPr txBox="1">
            <a:spLocks noChangeArrowheads="1"/>
          </p:cNvSpPr>
          <p:nvPr/>
        </p:nvSpPr>
        <p:spPr bwMode="auto">
          <a:xfrm>
            <a:off x="1685925" y="3324225"/>
            <a:ext cx="77724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dirty="0">
                <a:latin typeface="+mj-lt"/>
              </a:rPr>
              <a:t>Given a training set </a:t>
            </a:r>
            <a:r>
              <a:rPr lang="en-US" altLang="en-US" b="1" i="1" dirty="0">
                <a:latin typeface="+mj-lt"/>
                <a:cs typeface="Times New Roman" panose="02020603050405020304" pitchFamily="18" charset="0"/>
              </a:rPr>
              <a:t>X</a:t>
            </a:r>
            <a:r>
              <a:rPr lang="en-US" altLang="en-US" b="1" dirty="0">
                <a:latin typeface="+mj-lt"/>
              </a:rPr>
              <a:t> </a:t>
            </a:r>
            <a:r>
              <a:rPr lang="en-US" altLang="en-US" dirty="0">
                <a:latin typeface="+mj-lt"/>
              </a:rPr>
              <a:t>of </a:t>
            </a:r>
            <a:r>
              <a:rPr lang="en-US" altLang="en-US" i="1" dirty="0">
                <a:latin typeface="+mj-lt"/>
                <a:cs typeface="Times New Roman" panose="02020603050405020304" pitchFamily="18" charset="0"/>
              </a:rPr>
              <a:t>m</a:t>
            </a:r>
            <a:r>
              <a:rPr lang="en-US" altLang="en-US" dirty="0">
                <a:latin typeface="+mj-lt"/>
              </a:rPr>
              <a:t> instances</a:t>
            </a:r>
            <a:endParaRPr lang="en-US" altLang="en-US" dirty="0">
              <a:latin typeface="+mj-lt"/>
              <a:cs typeface="Times New Roman" panose="02020603050405020304" pitchFamily="18" charset="0"/>
            </a:endParaRPr>
          </a:p>
          <a:p>
            <a:pPr eaLnBrk="1" hangingPunct="1"/>
            <a:endParaRPr lang="en-US" altLang="en-US" dirty="0">
              <a:latin typeface="+mj-lt"/>
            </a:endParaRPr>
          </a:p>
          <a:p>
            <a:pPr eaLnBrk="1" hangingPunct="1"/>
            <a:r>
              <a:rPr lang="en-US" altLang="en-US" dirty="0">
                <a:latin typeface="+mj-lt"/>
              </a:rPr>
              <a:t>For </a:t>
            </a:r>
          </a:p>
          <a:p>
            <a:pPr lvl="1" eaLnBrk="1" hangingPunct="1"/>
            <a:r>
              <a:rPr lang="en-US" altLang="en-US" dirty="0">
                <a:latin typeface="+mj-lt"/>
              </a:rPr>
              <a:t>Draw sample of size </a:t>
            </a:r>
            <a:r>
              <a:rPr lang="en-US" altLang="en-US" i="1" dirty="0">
                <a:latin typeface="+mj-lt"/>
                <a:cs typeface="Times New Roman" panose="02020603050405020304" pitchFamily="18" charset="0"/>
              </a:rPr>
              <a:t>n &lt; m </a:t>
            </a:r>
            <a:r>
              <a:rPr lang="en-US" altLang="en-US" dirty="0">
                <a:latin typeface="+mj-lt"/>
              </a:rPr>
              <a:t>from </a:t>
            </a:r>
            <a:r>
              <a:rPr lang="en-US" altLang="en-US" b="1" i="1" dirty="0">
                <a:latin typeface="+mj-lt"/>
                <a:cs typeface="Times New Roman" panose="02020603050405020304" pitchFamily="18" charset="0"/>
              </a:rPr>
              <a:t>X</a:t>
            </a:r>
            <a:r>
              <a:rPr lang="en-US" altLang="en-US" i="1" dirty="0">
                <a:latin typeface="+mj-lt"/>
              </a:rPr>
              <a:t> </a:t>
            </a:r>
            <a:r>
              <a:rPr lang="en-US" altLang="en-US" dirty="0">
                <a:latin typeface="+mj-lt"/>
              </a:rPr>
              <a:t>uniformly w/ replacement</a:t>
            </a:r>
          </a:p>
          <a:p>
            <a:pPr lvl="1" eaLnBrk="1" hangingPunct="1"/>
            <a:r>
              <a:rPr lang="en-US" altLang="en-US" dirty="0">
                <a:latin typeface="+mj-lt"/>
              </a:rPr>
              <a:t>Learn classifier </a:t>
            </a:r>
            <a:r>
              <a:rPr lang="en-US" altLang="en-US" i="1" dirty="0">
                <a:latin typeface="+mj-lt"/>
                <a:cs typeface="Times New Roman" panose="02020603050405020304" pitchFamily="18" charset="0"/>
              </a:rPr>
              <a:t>C</a:t>
            </a:r>
            <a:r>
              <a:rPr lang="en-US" altLang="en-US" i="1" baseline="-25000" dirty="0">
                <a:latin typeface="+mj-lt"/>
                <a:cs typeface="Times New Roman" panose="02020603050405020304" pitchFamily="18" charset="0"/>
              </a:rPr>
              <a:t>i  </a:t>
            </a:r>
            <a:r>
              <a:rPr lang="en-US" altLang="en-US" dirty="0">
                <a:latin typeface="+mj-lt"/>
              </a:rPr>
              <a:t>from sample </a:t>
            </a:r>
            <a:r>
              <a:rPr lang="en-US" altLang="en-US" i="1" dirty="0" err="1">
                <a:latin typeface="+mj-lt"/>
                <a:cs typeface="Times New Roman" panose="02020603050405020304" pitchFamily="18" charset="0"/>
              </a:rPr>
              <a:t>i</a:t>
            </a:r>
            <a:endParaRPr lang="en-US" altLang="en-US" i="1" dirty="0">
              <a:latin typeface="+mj-lt"/>
              <a:cs typeface="Times New Roman" panose="02020603050405020304" pitchFamily="18" charset="0"/>
            </a:endParaRPr>
          </a:p>
          <a:p>
            <a:pPr lvl="1" eaLnBrk="1" hangingPunct="1"/>
            <a:endParaRPr lang="en-US" altLang="en-US" dirty="0">
              <a:latin typeface="+mj-lt"/>
            </a:endParaRPr>
          </a:p>
          <a:p>
            <a:pPr eaLnBrk="1" hangingPunct="1"/>
            <a:r>
              <a:rPr lang="en-US" altLang="en-US" dirty="0">
                <a:latin typeface="+mj-lt"/>
              </a:rPr>
              <a:t>Final classifier is an </a:t>
            </a:r>
            <a:r>
              <a:rPr lang="en-US" altLang="en-US" dirty="0" err="1">
                <a:latin typeface="+mj-lt"/>
              </a:rPr>
              <a:t>unweighted</a:t>
            </a:r>
            <a:r>
              <a:rPr lang="en-US" altLang="en-US" dirty="0">
                <a:latin typeface="+mj-lt"/>
              </a:rPr>
              <a:t> vote of </a:t>
            </a:r>
            <a:r>
              <a:rPr lang="en-US" altLang="en-US" i="1" dirty="0">
                <a:latin typeface="+mj-lt"/>
                <a:cs typeface="Times New Roman" panose="02020603050405020304" pitchFamily="18" charset="0"/>
              </a:rPr>
              <a:t>C</a:t>
            </a:r>
            <a:r>
              <a:rPr lang="en-US" altLang="en-US" i="1" baseline="-25000" dirty="0">
                <a:latin typeface="+mj-lt"/>
                <a:cs typeface="Times New Roman" panose="02020603050405020304" pitchFamily="18" charset="0"/>
              </a:rPr>
              <a:t>1 </a:t>
            </a:r>
            <a:r>
              <a:rPr lang="en-US" altLang="en-US" dirty="0">
                <a:latin typeface="+mj-lt"/>
                <a:cs typeface="Times New Roman" panose="02020603050405020304" pitchFamily="18" charset="0"/>
              </a:rPr>
              <a:t>.. </a:t>
            </a:r>
            <a:r>
              <a:rPr lang="en-US" altLang="en-US" i="1" dirty="0">
                <a:latin typeface="+mj-lt"/>
                <a:cs typeface="Times New Roman" panose="02020603050405020304" pitchFamily="18" charset="0"/>
              </a:rPr>
              <a:t>C</a:t>
            </a:r>
            <a:r>
              <a:rPr lang="en-US" altLang="en-US" i="1" baseline="-25000" dirty="0">
                <a:latin typeface="+mj-lt"/>
                <a:cs typeface="Times New Roman" panose="02020603050405020304" pitchFamily="18" charset="0"/>
              </a:rPr>
              <a:t>T</a:t>
            </a:r>
          </a:p>
          <a:p>
            <a:pPr eaLnBrk="1" hangingPunct="1"/>
            <a:endParaRPr lang="en-US" altLang="en-US" dirty="0">
              <a:latin typeface="+mj-lt"/>
            </a:endParaRPr>
          </a:p>
        </p:txBody>
      </p:sp>
      <p:graphicFrame>
        <p:nvGraphicFramePr>
          <p:cNvPr id="26626" name="Object 2"/>
          <p:cNvGraphicFramePr>
            <a:graphicFrameLocks noChangeAspect="1"/>
          </p:cNvGraphicFramePr>
          <p:nvPr/>
        </p:nvGraphicFramePr>
        <p:xfrm>
          <a:off x="2800350" y="4038601"/>
          <a:ext cx="1011238" cy="231775"/>
        </p:xfrm>
        <a:graphic>
          <a:graphicData uri="http://schemas.openxmlformats.org/presentationml/2006/ole">
            <mc:AlternateContent xmlns:mc="http://schemas.openxmlformats.org/markup-compatibility/2006">
              <mc:Choice xmlns:v="urn:schemas-microsoft-com:vml" Requires="v">
                <p:oleObj spid="_x0000_s146451" name="Equation" r:id="rId4" imgW="444500" imgH="127000" progId="Equation.3">
                  <p:embed/>
                </p:oleObj>
              </mc:Choice>
              <mc:Fallback>
                <p:oleObj name="Equation" r:id="rId4" imgW="444500" imgH="127000" progId="Equation.3">
                  <p:embed/>
                  <p:pic>
                    <p:nvPicPr>
                      <p:cNvPr id="266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0350" y="4038601"/>
                        <a:ext cx="1011238" cy="23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38223876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71500" y="300038"/>
            <a:ext cx="8382000" cy="1143000"/>
          </a:xfrm>
        </p:spPr>
        <p:txBody>
          <a:bodyPr>
            <a:normAutofit/>
          </a:bodyPr>
          <a:lstStyle/>
          <a:p>
            <a:pPr eaLnBrk="1" hangingPunct="1"/>
            <a:r>
              <a:rPr lang="en-US" altLang="en-US" sz="4000" dirty="0">
                <a:solidFill>
                  <a:srgbClr val="CD0000"/>
                </a:solidFill>
                <a:ea typeface="ＭＳ Ｐゴシック" panose="020B0600070205080204" pitchFamily="34" charset="-128"/>
                <a:cs typeface="Arial" panose="020B0604020202020204" pitchFamily="34" charset="0"/>
              </a:rPr>
              <a:t>Will Bagging Improve Accuracy?</a:t>
            </a:r>
          </a:p>
        </p:txBody>
      </p:sp>
      <p:sp>
        <p:nvSpPr>
          <p:cNvPr id="28675" name="Rectangle 3"/>
          <p:cNvSpPr>
            <a:spLocks noGrp="1" noChangeArrowheads="1"/>
          </p:cNvSpPr>
          <p:nvPr>
            <p:ph type="body" idx="1"/>
          </p:nvPr>
        </p:nvSpPr>
        <p:spPr/>
        <p:txBody>
          <a:bodyPr>
            <a:normAutofit/>
          </a:bodyPr>
          <a:lstStyle/>
          <a:p>
            <a:pPr eaLnBrk="1" hangingPunct="1">
              <a:lnSpc>
                <a:spcPct val="90000"/>
              </a:lnSpc>
            </a:pPr>
            <a:r>
              <a:rPr lang="en-US" altLang="en-US" dirty="0">
                <a:latin typeface="+mj-lt"/>
                <a:ea typeface="ＭＳ Ｐゴシック" panose="020B0600070205080204" pitchFamily="34" charset="-128"/>
                <a:cs typeface="Arial" panose="020B0604020202020204" pitchFamily="34" charset="0"/>
              </a:rPr>
              <a:t>Depends on the </a:t>
            </a:r>
            <a:r>
              <a:rPr lang="en-US" altLang="en-US" b="1" dirty="0">
                <a:latin typeface="+mj-lt"/>
                <a:ea typeface="ＭＳ Ｐゴシック" panose="020B0600070205080204" pitchFamily="34" charset="-128"/>
                <a:cs typeface="Arial" panose="020B0604020202020204" pitchFamily="34" charset="0"/>
              </a:rPr>
              <a:t>stability</a:t>
            </a:r>
            <a:r>
              <a:rPr lang="en-US" altLang="en-US" dirty="0">
                <a:latin typeface="+mj-lt"/>
                <a:ea typeface="ＭＳ Ｐゴシック" panose="020B0600070205080204" pitchFamily="34" charset="-128"/>
                <a:cs typeface="Arial" panose="020B0604020202020204" pitchFamily="34" charset="0"/>
              </a:rPr>
              <a:t> of the base classifiers </a:t>
            </a:r>
          </a:p>
          <a:p>
            <a:pPr lvl="1" eaLnBrk="1" hangingPunct="1">
              <a:lnSpc>
                <a:spcPct val="90000"/>
              </a:lnSpc>
            </a:pPr>
            <a:r>
              <a:rPr lang="en-US" altLang="en-US" sz="2800" dirty="0">
                <a:latin typeface="+mj-lt"/>
                <a:ea typeface="ＭＳ Ｐゴシック" panose="020B0600070205080204" pitchFamily="34" charset="-128"/>
                <a:cs typeface="Arial" panose="020B0604020202020204" pitchFamily="34" charset="0"/>
              </a:rPr>
              <a:t>If small changes in the sample cause small changes in the base-level classifier, then the ensemble will not be much better than the base classifiers</a:t>
            </a:r>
          </a:p>
          <a:p>
            <a:pPr lvl="1" eaLnBrk="1" hangingPunct="1">
              <a:lnSpc>
                <a:spcPct val="90000"/>
              </a:lnSpc>
            </a:pPr>
            <a:r>
              <a:rPr lang="en-US" altLang="en-US" sz="2800" dirty="0">
                <a:latin typeface="+mj-lt"/>
                <a:ea typeface="ＭＳ Ｐゴシック" panose="020B0600070205080204" pitchFamily="34" charset="-128"/>
                <a:cs typeface="Arial" panose="020B0604020202020204" pitchFamily="34" charset="0"/>
              </a:rPr>
              <a:t>If small changes in the sample cause large changes and the error is &lt; ½ then we will see a big improvement</a:t>
            </a:r>
          </a:p>
          <a:p>
            <a:pPr eaLnBrk="1" hangingPunct="1">
              <a:lnSpc>
                <a:spcPct val="90000"/>
              </a:lnSpc>
            </a:pPr>
            <a:r>
              <a:rPr lang="en-US" altLang="en-US" dirty="0">
                <a:latin typeface="+mj-lt"/>
                <a:ea typeface="ＭＳ Ｐゴシック" panose="020B0600070205080204" pitchFamily="34" charset="-128"/>
                <a:cs typeface="Arial" panose="020B0604020202020204" pitchFamily="34" charset="0"/>
              </a:rPr>
              <a:t>What algorithms are stable/unstable?</a:t>
            </a:r>
          </a:p>
        </p:txBody>
      </p:sp>
    </p:spTree>
    <p:extLst>
      <p:ext uri="{BB962C8B-B14F-4D97-AF65-F5344CB8AC3E}">
        <p14:creationId xmlns:p14="http://schemas.microsoft.com/office/powerpoint/2010/main" val="410438381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905000" y="274638"/>
            <a:ext cx="8534400" cy="1143000"/>
          </a:xfrm>
        </p:spPr>
        <p:txBody>
          <a:bodyPr>
            <a:normAutofit/>
          </a:bodyPr>
          <a:lstStyle/>
          <a:p>
            <a:pPr eaLnBrk="1" hangingPunct="1"/>
            <a:r>
              <a:rPr lang="en-US" altLang="en-US" sz="4000" dirty="0">
                <a:solidFill>
                  <a:srgbClr val="CD0000"/>
                </a:solidFill>
                <a:ea typeface="ＭＳ Ｐゴシック" panose="020B0600070205080204" pitchFamily="34" charset="-128"/>
                <a:cs typeface="Arial" panose="020B0604020202020204" pitchFamily="34" charset="0"/>
              </a:rPr>
              <a:t>Bias-Variance Decomposition</a:t>
            </a:r>
          </a:p>
        </p:txBody>
      </p:sp>
      <p:pic>
        <p:nvPicPr>
          <p:cNvPr id="3072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819400"/>
            <a:ext cx="7145338"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p:nvPr/>
        </p:nvCxnSpPr>
        <p:spPr>
          <a:xfrm flipV="1">
            <a:off x="4953000" y="3808414"/>
            <a:ext cx="1054100" cy="15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858001" y="3733800"/>
            <a:ext cx="790575" cy="1588"/>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a:xfrm flipV="1">
            <a:off x="8054976" y="3733800"/>
            <a:ext cx="790575" cy="1588"/>
          </a:xfrm>
          <a:prstGeom prst="line">
            <a:avLst/>
          </a:prstGeom>
        </p:spPr>
        <p:style>
          <a:lnRef idx="1">
            <a:schemeClr val="accent3"/>
          </a:lnRef>
          <a:fillRef idx="0">
            <a:schemeClr val="accent3"/>
          </a:fillRef>
          <a:effectRef idx="0">
            <a:schemeClr val="accent3"/>
          </a:effectRef>
          <a:fontRef idx="minor">
            <a:schemeClr val="tx1"/>
          </a:fontRef>
        </p:style>
      </p:cxnSp>
      <p:cxnSp>
        <p:nvCxnSpPr>
          <p:cNvPr id="20" name="Straight Arrow Connector 19"/>
          <p:cNvCxnSpPr/>
          <p:nvPr/>
        </p:nvCxnSpPr>
        <p:spPr>
          <a:xfrm rot="10800000" flipV="1">
            <a:off x="4267200" y="3810000"/>
            <a:ext cx="1066800" cy="609600"/>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6934200" y="3963988"/>
            <a:ext cx="533400" cy="76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4" name="Straight Arrow Connector 23"/>
          <p:cNvCxnSpPr/>
          <p:nvPr/>
        </p:nvCxnSpPr>
        <p:spPr>
          <a:xfrm rot="16200000" flipH="1">
            <a:off x="8435975" y="3735388"/>
            <a:ext cx="533400" cy="533400"/>
          </a:xfrm>
          <a:prstGeom prst="straightConnector1">
            <a:avLst/>
          </a:prstGeom>
          <a:ln>
            <a:tailEnd type="arrow"/>
          </a:ln>
        </p:spPr>
        <p:style>
          <a:lnRef idx="1">
            <a:schemeClr val="accent3"/>
          </a:lnRef>
          <a:fillRef idx="0">
            <a:schemeClr val="accent3"/>
          </a:fillRef>
          <a:effectRef idx="0">
            <a:schemeClr val="accent3"/>
          </a:effectRef>
          <a:fontRef idx="minor">
            <a:schemeClr val="tx1"/>
          </a:fontRef>
        </p:style>
      </p:cxnSp>
      <p:sp>
        <p:nvSpPr>
          <p:cNvPr id="30730" name="TextBox 24"/>
          <p:cNvSpPr txBox="1">
            <a:spLocks noChangeArrowheads="1"/>
          </p:cNvSpPr>
          <p:nvPr/>
        </p:nvSpPr>
        <p:spPr bwMode="auto">
          <a:xfrm>
            <a:off x="3352800" y="4572001"/>
            <a:ext cx="1606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800">
                <a:solidFill>
                  <a:schemeClr val="tx2"/>
                </a:solidFill>
                <a:latin typeface="Calibri" panose="020F0502020204030204" pitchFamily="34" charset="0"/>
              </a:rPr>
              <a:t>Independent</a:t>
            </a:r>
          </a:p>
          <a:p>
            <a:pPr eaLnBrk="1" hangingPunct="1"/>
            <a:r>
              <a:rPr lang="en-US" altLang="en-US" sz="1800">
                <a:solidFill>
                  <a:schemeClr val="tx2"/>
                </a:solidFill>
                <a:latin typeface="Calibri" panose="020F0502020204030204" pitchFamily="34" charset="0"/>
              </a:rPr>
              <a:t>of predictor</a:t>
            </a:r>
            <a:endParaRPr lang="en-US" altLang="en-US" sz="1800" i="1">
              <a:solidFill>
                <a:schemeClr val="tx2"/>
              </a:solidFill>
              <a:latin typeface="Calibri" panose="020F0502020204030204" pitchFamily="34" charset="0"/>
            </a:endParaRPr>
          </a:p>
        </p:txBody>
      </p:sp>
      <p:sp>
        <p:nvSpPr>
          <p:cNvPr id="30731" name="TextBox 25"/>
          <p:cNvSpPr txBox="1">
            <a:spLocks noChangeArrowheads="1"/>
          </p:cNvSpPr>
          <p:nvPr/>
        </p:nvSpPr>
        <p:spPr bwMode="auto">
          <a:xfrm>
            <a:off x="6324600" y="4419601"/>
            <a:ext cx="16398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800">
                <a:solidFill>
                  <a:srgbClr val="C00000"/>
                </a:solidFill>
                <a:latin typeface="Calibri" panose="020F0502020204030204" pitchFamily="34" charset="0"/>
              </a:rPr>
              <a:t>The distance</a:t>
            </a:r>
          </a:p>
          <a:p>
            <a:pPr eaLnBrk="1" hangingPunct="1"/>
            <a:r>
              <a:rPr lang="en-US" altLang="en-US" sz="1800">
                <a:solidFill>
                  <a:srgbClr val="C00000"/>
                </a:solidFill>
                <a:latin typeface="Calibri" panose="020F0502020204030204" pitchFamily="34" charset="0"/>
              </a:rPr>
              <a:t>from  </a:t>
            </a:r>
            <a:r>
              <a:rPr lang="en-US" altLang="en-US" sz="1800" i="1">
                <a:solidFill>
                  <a:srgbClr val="C00000"/>
                </a:solidFill>
                <a:latin typeface="Calibri" panose="020F0502020204030204" pitchFamily="34" charset="0"/>
              </a:rPr>
              <a:t>f</a:t>
            </a:r>
          </a:p>
        </p:txBody>
      </p:sp>
      <p:sp>
        <p:nvSpPr>
          <p:cNvPr id="30732" name="TextBox 26"/>
          <p:cNvSpPr txBox="1">
            <a:spLocks noChangeArrowheads="1"/>
          </p:cNvSpPr>
          <p:nvPr/>
        </p:nvSpPr>
        <p:spPr bwMode="auto">
          <a:xfrm>
            <a:off x="8534401" y="4495801"/>
            <a:ext cx="18510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800">
                <a:solidFill>
                  <a:srgbClr val="92D050"/>
                </a:solidFill>
                <a:latin typeface="Calibri" panose="020F0502020204030204" pitchFamily="34" charset="0"/>
              </a:rPr>
              <a:t>Variance of the</a:t>
            </a:r>
          </a:p>
          <a:p>
            <a:pPr eaLnBrk="1" hangingPunct="1"/>
            <a:r>
              <a:rPr lang="en-US" altLang="en-US" sz="1800">
                <a:solidFill>
                  <a:srgbClr val="92D050"/>
                </a:solidFill>
                <a:latin typeface="Calibri" panose="020F0502020204030204" pitchFamily="34" charset="0"/>
              </a:rPr>
              <a:t>predictions</a:t>
            </a:r>
          </a:p>
        </p:txBody>
      </p:sp>
    </p:spTree>
    <p:extLst>
      <p:ext uri="{BB962C8B-B14F-4D97-AF65-F5344CB8AC3E}">
        <p14:creationId xmlns:p14="http://schemas.microsoft.com/office/powerpoint/2010/main" val="3204027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1827</TotalTime>
  <Words>13042</Words>
  <Application>Microsoft Macintosh PowerPoint</Application>
  <PresentationFormat>Widescreen</PresentationFormat>
  <Paragraphs>1668</Paragraphs>
  <Slides>245</Slides>
  <Notes>110</Notes>
  <HiddenSlides>0</HiddenSlides>
  <MMClips>0</MMClips>
  <ScaleCrop>false</ScaleCrop>
  <HeadingPairs>
    <vt:vector size="8" baseType="variant">
      <vt:variant>
        <vt:lpstr>Fonts Used</vt:lpstr>
      </vt:variant>
      <vt:variant>
        <vt:i4>24</vt:i4>
      </vt:variant>
      <vt:variant>
        <vt:lpstr>Theme</vt:lpstr>
      </vt:variant>
      <vt:variant>
        <vt:i4>1</vt:i4>
      </vt:variant>
      <vt:variant>
        <vt:lpstr>Embedded OLE Servers</vt:lpstr>
      </vt:variant>
      <vt:variant>
        <vt:i4>5</vt:i4>
      </vt:variant>
      <vt:variant>
        <vt:lpstr>Slide Titles</vt:lpstr>
      </vt:variant>
      <vt:variant>
        <vt:i4>245</vt:i4>
      </vt:variant>
    </vt:vector>
  </HeadingPairs>
  <TitlesOfParts>
    <vt:vector size="275" baseType="lpstr">
      <vt:lpstr>굴림</vt:lpstr>
      <vt:lpstr>굴림</vt:lpstr>
      <vt:lpstr>맑은 고딕</vt:lpstr>
      <vt:lpstr>ＭＳ Ｐゴシック</vt:lpstr>
      <vt:lpstr>新細明體</vt:lpstr>
      <vt:lpstr>SimSun</vt:lpstr>
      <vt:lpstr>SimSun</vt:lpstr>
      <vt:lpstr>Arial</vt:lpstr>
      <vt:lpstr>Arial Narrow</vt:lpstr>
      <vt:lpstr>Calibri</vt:lpstr>
      <vt:lpstr>Calibri Light</vt:lpstr>
      <vt:lpstr>Courier New</vt:lpstr>
      <vt:lpstr>Euclid Symbol</vt:lpstr>
      <vt:lpstr>Franklin Gothic Book</vt:lpstr>
      <vt:lpstr>Futura Bk</vt:lpstr>
      <vt:lpstr>Garamond</vt:lpstr>
      <vt:lpstr>MT Symbol</vt:lpstr>
      <vt:lpstr>Symbol</vt:lpstr>
      <vt:lpstr>Tahoma</vt:lpstr>
      <vt:lpstr>Times</vt:lpstr>
      <vt:lpstr>Times New Roman</vt:lpstr>
      <vt:lpstr>Verdana</vt:lpstr>
      <vt:lpstr>Wingdings</vt:lpstr>
      <vt:lpstr>WP MathA</vt:lpstr>
      <vt:lpstr>Office Theme</vt:lpstr>
      <vt:lpstr>Equation</vt:lpstr>
      <vt:lpstr>Ecuación</vt:lpstr>
      <vt:lpstr>Imagen de mapa de bits</vt:lpstr>
      <vt:lpstr>Bitmap Image</vt:lpstr>
      <vt:lpstr>Paint.Picture</vt:lpstr>
      <vt:lpstr>INFO 6105 Data Science Engineering Methods and Tools Statistics and Probability</vt:lpstr>
      <vt:lpstr>Probability and Statistics</vt:lpstr>
      <vt:lpstr>Tom Mitchell’s Definition of Learning</vt:lpstr>
      <vt:lpstr>Learning from Data</vt:lpstr>
      <vt:lpstr>Supervised Learning: Classification</vt:lpstr>
      <vt:lpstr>Classification Applications </vt:lpstr>
      <vt:lpstr>Supervised Learning: Regression</vt:lpstr>
      <vt:lpstr>Unsupervised Learning: Clustering</vt:lpstr>
      <vt:lpstr>Clustering Applications</vt:lpstr>
      <vt:lpstr>Probability</vt:lpstr>
      <vt:lpstr>Probability</vt:lpstr>
      <vt:lpstr>Probability</vt:lpstr>
      <vt:lpstr>Assigning Probabilities</vt:lpstr>
      <vt:lpstr>Sample Space</vt:lpstr>
      <vt:lpstr>Probability</vt:lpstr>
      <vt:lpstr>Unions and Intersections</vt:lpstr>
      <vt:lpstr>Probability - The OR Rule of Probability</vt:lpstr>
      <vt:lpstr>Joint Probability</vt:lpstr>
      <vt:lpstr>Independence</vt:lpstr>
      <vt:lpstr>Conditional Probability</vt:lpstr>
      <vt:lpstr>Mutually Exclusive Events</vt:lpstr>
      <vt:lpstr>Probability - The OR Rule of Probability</vt:lpstr>
      <vt:lpstr>Probability - NOT Rule</vt:lpstr>
      <vt:lpstr>Probability</vt:lpstr>
      <vt:lpstr>Probability</vt:lpstr>
      <vt:lpstr>Conditional Probability</vt:lpstr>
      <vt:lpstr>The Axioms of Probability</vt:lpstr>
      <vt:lpstr>Theorems from the Axioms</vt:lpstr>
      <vt:lpstr>Another important theorem</vt:lpstr>
      <vt:lpstr>Multivalued Random Variables</vt:lpstr>
      <vt:lpstr>Density Estimation</vt:lpstr>
      <vt:lpstr>Density Estimation</vt:lpstr>
      <vt:lpstr>Evaluating Density Estimation</vt:lpstr>
      <vt:lpstr>A note about independence</vt:lpstr>
      <vt:lpstr>Independence Theorems</vt:lpstr>
      <vt:lpstr>Independence Theorems</vt:lpstr>
      <vt:lpstr>Multivalued Independence</vt:lpstr>
      <vt:lpstr>Evaluating a Density Estimator</vt:lpstr>
      <vt:lpstr>Log Probabilities</vt:lpstr>
      <vt:lpstr>Probability Trees [Decision Trees]…</vt:lpstr>
      <vt:lpstr>Probability Trees…</vt:lpstr>
      <vt:lpstr>Random variables</vt:lpstr>
      <vt:lpstr>Random variables</vt:lpstr>
      <vt:lpstr>Random variables</vt:lpstr>
      <vt:lpstr>Random variables</vt:lpstr>
      <vt:lpstr>Random variables</vt:lpstr>
      <vt:lpstr>Random variables</vt:lpstr>
      <vt:lpstr>Discrete Random Variables</vt:lpstr>
      <vt:lpstr>Probability of Discrete RV</vt:lpstr>
      <vt:lpstr>Continuous Random Variables</vt:lpstr>
      <vt:lpstr>Probability of Continuous RV</vt:lpstr>
      <vt:lpstr>Random variables</vt:lpstr>
      <vt:lpstr>Random variables</vt:lpstr>
      <vt:lpstr>Random variables</vt:lpstr>
      <vt:lpstr>Random variables</vt:lpstr>
      <vt:lpstr>Random variables</vt:lpstr>
      <vt:lpstr>Random variables</vt:lpstr>
      <vt:lpstr>Random variables</vt:lpstr>
      <vt:lpstr>Random variables</vt:lpstr>
      <vt:lpstr>Random variables</vt:lpstr>
      <vt:lpstr>Random variables</vt:lpstr>
      <vt:lpstr>Random variables</vt:lpstr>
      <vt:lpstr>Random variables</vt:lpstr>
      <vt:lpstr>Random variables</vt:lpstr>
      <vt:lpstr>Permutations</vt:lpstr>
      <vt:lpstr>Permutations (cont.)</vt:lpstr>
      <vt:lpstr>Combinations</vt:lpstr>
      <vt:lpstr>Bounding Numbers of Combinations </vt:lpstr>
      <vt:lpstr>Combinations (cont.)</vt:lpstr>
      <vt:lpstr>Tail Bounds</vt:lpstr>
      <vt:lpstr>Markov and Chebychev Inequalities</vt:lpstr>
      <vt:lpstr>Markov and Chebychev Inequalities</vt:lpstr>
      <vt:lpstr>Chernoff bounds</vt:lpstr>
      <vt:lpstr>Chernoff Bound of Random Variable A</vt:lpstr>
      <vt:lpstr>Chernoff Bound of Discrete Random  Variable A</vt:lpstr>
      <vt:lpstr>Chernoff Bounds for Binomial B with parameters n,p</vt:lpstr>
      <vt:lpstr>Chernoff Bounds for Binomial B with parameters n,p</vt:lpstr>
      <vt:lpstr>Birthday Problem</vt:lpstr>
      <vt:lpstr>Birthday Problem</vt:lpstr>
      <vt:lpstr>Information Theory</vt:lpstr>
      <vt:lpstr>Information Theory</vt:lpstr>
      <vt:lpstr>Information Theory - Rényi entropies</vt:lpstr>
      <vt:lpstr>Information Theory - Rényi entropies</vt:lpstr>
      <vt:lpstr>Information Theory - Rényi entropies</vt:lpstr>
      <vt:lpstr>Information Theory - Rényi entropies</vt:lpstr>
      <vt:lpstr>Information Theory - Rényi entropies</vt:lpstr>
      <vt:lpstr>Kullback-Leibler divergence</vt:lpstr>
      <vt:lpstr>Mutual Information: MI</vt:lpstr>
      <vt:lpstr>Mutual Information: MI</vt:lpstr>
      <vt:lpstr>Validation</vt:lpstr>
      <vt:lpstr>Boosting</vt:lpstr>
      <vt:lpstr>Boosting</vt:lpstr>
      <vt:lpstr>PowerPoint Presentation</vt:lpstr>
      <vt:lpstr>What is Ensemble Learning?</vt:lpstr>
      <vt:lpstr>PowerPoint Presentation</vt:lpstr>
      <vt:lpstr>Value of Ensembles</vt:lpstr>
      <vt:lpstr>Ensemble Method1: Bagging</vt:lpstr>
      <vt:lpstr>Will Bagging Improve Accuracy?</vt:lpstr>
      <vt:lpstr>Bias-Variance Decomposition</vt:lpstr>
      <vt:lpstr>Bias and Variance</vt:lpstr>
      <vt:lpstr>Why Bagging Improves Accuracy</vt:lpstr>
      <vt:lpstr>Ensemble Method 2: Boosting: </vt:lpstr>
      <vt:lpstr>PowerPoint Presentation</vt:lpstr>
      <vt:lpstr>Boosting</vt:lpstr>
      <vt:lpstr>Strong and Weak Learners</vt:lpstr>
      <vt:lpstr>Summary of Boosting and Bagging </vt:lpstr>
      <vt:lpstr>Boostrap Estimate</vt:lpstr>
      <vt:lpstr>The Normal Distribution (Han &amp; Kamber, 2006)</vt:lpstr>
      <vt:lpstr>The Normal Distribution  (Han &amp; Kamber, 2006)</vt:lpstr>
      <vt:lpstr>The Binomial Distribution (Han &amp; Kamber, 2006)</vt:lpstr>
      <vt:lpstr>The Binomial Distribution (Han &amp; Kamber, 2006)</vt:lpstr>
      <vt:lpstr>The Poisson Distribution (Han &amp; Kamber, 2006)</vt:lpstr>
      <vt:lpstr>The Poisson Distribution (Han &amp; Kamber, 2006)</vt:lpstr>
      <vt:lpstr>Fat-Tailed Distributions</vt:lpstr>
      <vt:lpstr>Power Law: Prob [X=k] = k-2</vt:lpstr>
      <vt:lpstr>Power Law</vt:lpstr>
      <vt:lpstr>Power Law: Log-Log plot</vt:lpstr>
      <vt:lpstr>Power Law contd.</vt:lpstr>
      <vt:lpstr>Power Laws in Degree distribution</vt:lpstr>
      <vt:lpstr>Exploratory Data Analysis (EDA)</vt:lpstr>
      <vt:lpstr>Summary Statistics</vt:lpstr>
      <vt:lpstr>Types of Variables</vt:lpstr>
      <vt:lpstr>Categorical Variables: Ordinal Variables</vt:lpstr>
      <vt:lpstr>Categorical Variables: Nominal Variables</vt:lpstr>
      <vt:lpstr>Categorical Variables: Dichotomous Variables</vt:lpstr>
      <vt:lpstr>Understanding Data Via Descriptive Analysis</vt:lpstr>
      <vt:lpstr>Understanding Data Via Descriptive Analysis</vt:lpstr>
      <vt:lpstr>Understanding Data Via Descriptive Analysis</vt:lpstr>
      <vt:lpstr>Types of Variables</vt:lpstr>
      <vt:lpstr>Univariate Data Analysis</vt:lpstr>
      <vt:lpstr>Univariate Data Analysis</vt:lpstr>
      <vt:lpstr>Univariate Data Analysis</vt:lpstr>
      <vt:lpstr> Standard Deviation</vt:lpstr>
      <vt:lpstr>Pie Chart</vt:lpstr>
      <vt:lpstr>Distribution and Percentiles</vt:lpstr>
      <vt:lpstr>1-D (Univariate) Data</vt:lpstr>
      <vt:lpstr>PowerPoint Presentation</vt:lpstr>
      <vt:lpstr>Smoothed Histograms - Density Estimates</vt:lpstr>
      <vt:lpstr>Boxplots</vt:lpstr>
      <vt:lpstr>PowerPoint Presentation</vt:lpstr>
      <vt:lpstr>2-D (Bivariate) Data</vt:lpstr>
      <vt:lpstr>Line graphs</vt:lpstr>
      <vt:lpstr>Scatterplot Matrix</vt:lpstr>
      <vt:lpstr>Scatter Plot with Regression Lines </vt:lpstr>
      <vt:lpstr>Unsupervised Learning Linear Classifier</vt:lpstr>
      <vt:lpstr>Classification: Linear Regression</vt:lpstr>
      <vt:lpstr>PowerPoint Presentation</vt:lpstr>
      <vt:lpstr>Chernoff Faces</vt:lpstr>
      <vt:lpstr>Stick Figures</vt:lpstr>
      <vt:lpstr>PowerPoint Presentation</vt:lpstr>
      <vt:lpstr>Spatial  Cluster</vt:lpstr>
      <vt:lpstr> Clustering </vt:lpstr>
      <vt:lpstr>Dendrogram</vt:lpstr>
      <vt:lpstr>Dendrogram with Exemplars </vt:lpstr>
      <vt:lpstr>Spatial data: choropleth Maps</vt:lpstr>
      <vt:lpstr>PowerPoint Presentation</vt:lpstr>
      <vt:lpstr>PowerPoint Presentation</vt:lpstr>
      <vt:lpstr>Rectangular Cartograms: 2004 Election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Location Data Is Being Used to Predict the Events You Will Want to Attend</vt:lpstr>
      <vt:lpstr>Planes In The Air Right Now </vt:lpstr>
      <vt:lpstr>Algorithm Fixes Weather Radar Images Distorted by Wi-Fi</vt:lpstr>
      <vt:lpstr>Social Media Analysis Reveals The Complexities Of Syrian Conflict</vt:lpstr>
      <vt:lpstr>Twitter Datastream Used to Predict Flu Outbreaks</vt:lpstr>
      <vt:lpstr>Algorithmic Music</vt:lpstr>
      <vt:lpstr>Sharing Cascades on Facebook</vt:lpstr>
      <vt:lpstr>Up Close on Baseball’s Borders</vt:lpstr>
      <vt:lpstr>PowerPoint Presentation</vt:lpstr>
      <vt:lpstr>PowerPoint Presentation</vt:lpstr>
      <vt:lpstr>PowerPoint Presentation</vt:lpstr>
      <vt:lpstr>Information Art</vt:lpstr>
      <vt:lpstr>Information Art</vt:lpstr>
      <vt:lpstr>http://selection.datavisualization.ch/</vt:lpstr>
      <vt:lpstr>d3js.org/</vt:lpstr>
      <vt:lpstr>flowingdata.com</vt:lpstr>
      <vt:lpstr>Neurons sparkle as they send messages</vt:lpstr>
      <vt:lpstr>Halloween costume rankings</vt:lpstr>
      <vt:lpstr>Basketball 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Measures of Association</vt:lpstr>
      <vt:lpstr>Risk Ratio or Odds Ratio?</vt:lpstr>
      <vt:lpstr>Calculating an Odds Ratio</vt:lpstr>
      <vt:lpstr>Confidence Intervals</vt:lpstr>
      <vt:lpstr>Confidence Intervals - Example</vt:lpstr>
      <vt:lpstr>Confidence Intervals</vt:lpstr>
      <vt:lpstr>Confidence Intervals</vt:lpstr>
      <vt:lpstr>Analysis of Categorical Data</vt:lpstr>
      <vt:lpstr>Chi-Square Statistics</vt:lpstr>
      <vt:lpstr>Chi-Square Test: XBox and Pikachu</vt:lpstr>
      <vt:lpstr>Chi-Square Test: XBox and Pikachu</vt:lpstr>
      <vt:lpstr> Chi-Square Test: XBox and Pikachu</vt:lpstr>
      <vt:lpstr>Chi-Square Test: XBox and Pikachu</vt:lpstr>
      <vt:lpstr>Chi-Square Test: XBox and Pikachu</vt:lpstr>
      <vt:lpstr>Chi-Square Test</vt:lpstr>
      <vt:lpstr>Types of Statistical Tests</vt:lpstr>
      <vt:lpstr>P-Values</vt:lpstr>
      <vt:lpstr>P-Values</vt:lpstr>
      <vt:lpstr>P-Values</vt:lpstr>
      <vt:lpstr>Note: Assumptions</vt:lpstr>
      <vt:lpstr>Analysis of Continuous Data</vt:lpstr>
      <vt:lpstr>ANOVA</vt:lpstr>
      <vt:lpstr>ANOVA and Bartlett’s Test</vt:lpstr>
      <vt:lpstr>Kruskal-Wallis Test</vt:lpstr>
      <vt:lpstr>Uniform Distribution</vt:lpstr>
      <vt:lpstr>The Normal Distribution</vt:lpstr>
      <vt:lpstr>Exponential Distribution</vt:lpstr>
      <vt:lpstr>Poisson Distribution</vt:lpstr>
      <vt:lpstr>Negative Binomial Distribution</vt:lpstr>
      <vt:lpstr>Lognormal Distribution </vt:lpstr>
    </vt:vector>
  </TitlesOfParts>
  <Company>CCIS - Northeastern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 Brown</dc:creator>
  <cp:lastModifiedBy>Microsoft Office User</cp:lastModifiedBy>
  <cp:revision>225</cp:revision>
  <dcterms:created xsi:type="dcterms:W3CDTF">2013-09-03T20:38:17Z</dcterms:created>
  <dcterms:modified xsi:type="dcterms:W3CDTF">2019-01-08T04:50:30Z</dcterms:modified>
</cp:coreProperties>
</file>